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83" r:id="rId5"/>
    <p:sldId id="261" r:id="rId6"/>
    <p:sldId id="288" r:id="rId7"/>
    <p:sldId id="287" r:id="rId8"/>
    <p:sldId id="278" r:id="rId9"/>
    <p:sldId id="290" r:id="rId10"/>
    <p:sldId id="260" r:id="rId11"/>
    <p:sldId id="285" r:id="rId12"/>
    <p:sldId id="286" r:id="rId13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1F8FB-C1AA-46F2-BFBB-244BDC8E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-DIN" panose="020B0504030202030204" pitchFamily="34" charset="0"/>
              </a:defRPr>
            </a:lvl1pPr>
            <a:lvl2pPr>
              <a:defRPr>
                <a:latin typeface="D-DIN" panose="020B0504030202030204" pitchFamily="34" charset="0"/>
              </a:defRPr>
            </a:lvl2pPr>
            <a:lvl3pPr>
              <a:defRPr>
                <a:latin typeface="D-DIN" panose="020B0504030202030204" pitchFamily="34" charset="0"/>
              </a:defRPr>
            </a:lvl3pPr>
            <a:lvl4pPr>
              <a:defRPr>
                <a:latin typeface="D-DIN" panose="020B0504030202030204" pitchFamily="34" charset="0"/>
              </a:defRPr>
            </a:lvl4pPr>
            <a:lvl5pPr>
              <a:defRPr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5C8B-CD95-46F9-A34C-D39B8717163A}" type="datetimeFigureOut">
              <a:rPr lang="nl-NL" smtClean="0"/>
              <a:t>21-9-2020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14CB-C89E-4EDD-8C15-3C1E4427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enouderworden.n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5CEC5-2EEF-4AFD-99E6-66F952414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nl-NL"/>
              <a:t>Samen Ouder Worden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911A98-FB65-4853-8CC5-7D6307BF3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800"/>
              <a:t>Workshop “Lobby en Belangenbehartiging”</a:t>
            </a:r>
          </a:p>
          <a:p>
            <a:endParaRPr lang="nl-NL" sz="1400"/>
          </a:p>
          <a:p>
            <a:r>
              <a:rPr lang="nl-NL" sz="2800" b="1"/>
              <a:t>Start: 14:00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49012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Vijf onderhandelstrategieën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39" y="1817236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C1E1D8-85F1-419F-B011-1B4F51A50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32" y="1218047"/>
            <a:ext cx="5142451" cy="425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7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Opbrengst en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heeft vanmiddag je gebracht?</a:t>
            </a:r>
          </a:p>
          <a:p>
            <a:endParaRPr lang="nl-NL"/>
          </a:p>
          <a:p>
            <a:r>
              <a:rPr lang="nl-NL"/>
              <a:t>Waar ga je verder mee?</a:t>
            </a:r>
          </a:p>
          <a:p>
            <a:endParaRPr lang="nl-NL"/>
          </a:p>
          <a:p>
            <a:r>
              <a:rPr lang="nl-NL"/>
              <a:t>Wat zou je verder op weg kunnen helpen?</a:t>
            </a:r>
          </a:p>
        </p:txBody>
      </p:sp>
    </p:spTree>
    <p:extLst>
      <p:ext uri="{BB962C8B-B14F-4D97-AF65-F5344CB8AC3E}">
        <p14:creationId xmlns:p14="http://schemas.microsoft.com/office/powerpoint/2010/main" val="2253928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En verder…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463"/>
            <a:ext cx="7886700" cy="39679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3200"/>
              <a:t> </a:t>
            </a:r>
            <a:r>
              <a:rPr lang="nl-NL" sz="2400"/>
              <a:t>Powerpoint en materialen ontvang je in de mail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Check </a:t>
            </a:r>
            <a:r>
              <a:rPr lang="nl-NL" sz="240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www.samenouderworden.nl</a:t>
            </a:r>
            <a:r>
              <a:rPr lang="nl-NL" sz="2400">
                <a:solidFill>
                  <a:schemeClr val="accent5"/>
                </a:solidFill>
              </a:rPr>
              <a:t> </a:t>
            </a:r>
            <a:r>
              <a:rPr lang="nl-NL" sz="2400"/>
              <a:t>voor meer  </a:t>
            </a:r>
          </a:p>
          <a:p>
            <a:pPr marL="0" indent="0">
              <a:buNone/>
            </a:pPr>
            <a:r>
              <a:rPr lang="nl-NL" sz="2400"/>
              <a:t>      materialen en links</a:t>
            </a:r>
          </a:p>
        </p:txBody>
      </p:sp>
    </p:spTree>
    <p:extLst>
      <p:ext uri="{BB962C8B-B14F-4D97-AF65-F5344CB8AC3E}">
        <p14:creationId xmlns:p14="http://schemas.microsoft.com/office/powerpoint/2010/main" val="80877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2D5B10-AA79-4F16-9152-E3AAA646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8796F62-8B52-4A70-A211-F494B21B4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Welkom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Het belang van belang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De casus van Rianne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Wat werkt wel (en niet)?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Onderhandelstrategieën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Opbrengsten en vervolg</a:t>
            </a:r>
          </a:p>
        </p:txBody>
      </p:sp>
    </p:spTree>
    <p:extLst>
      <p:ext uri="{BB962C8B-B14F-4D97-AF65-F5344CB8AC3E}">
        <p14:creationId xmlns:p14="http://schemas.microsoft.com/office/powerpoint/2010/main" val="55049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Werkwijze webinar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0BB45-9DBC-47DD-A5C4-73DD851C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Zet standaard je microfoon uit</a:t>
            </a:r>
          </a:p>
          <a:p>
            <a:r>
              <a:rPr lang="nl-NL"/>
              <a:t>Als je een vraag wilt stellen of iets wilt zeggen, steek je “handje” op, zet je microfoon en camera aan. Wacht tot je de beurt krijgt, anders wordt het chaos.</a:t>
            </a:r>
          </a:p>
          <a:p>
            <a:r>
              <a:rPr lang="nl-NL"/>
              <a:t>Je kunt continu vragen stellen en opmerkingen maken via de chat. We proberen die bij te houden!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38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De coördinator als belangenbehartiger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519"/>
            <a:ext cx="7886700" cy="4591444"/>
          </a:xfrm>
        </p:spPr>
        <p:txBody>
          <a:bodyPr/>
          <a:lstStyle/>
          <a:p>
            <a:pPr marL="0" indent="0">
              <a:buNone/>
            </a:pPr>
            <a:r>
              <a:rPr lang="nl-NL" u="sng"/>
              <a:t>Onderzoek Rol en Positie Coördinator:</a:t>
            </a:r>
          </a:p>
          <a:p>
            <a:r>
              <a:rPr lang="nl-NL"/>
              <a:t>Staan voor de waarde en het belang van de vrijwilligers</a:t>
            </a:r>
          </a:p>
          <a:p>
            <a:r>
              <a:rPr lang="nl-NL"/>
              <a:t>Vaak aan de zijkant: niet het primaire proces</a:t>
            </a:r>
          </a:p>
          <a:p>
            <a:r>
              <a:rPr lang="nl-NL"/>
              <a:t>Steeds opnieuw bevechten van je positie en inbreng</a:t>
            </a:r>
          </a:p>
          <a:p>
            <a:r>
              <a:rPr lang="nl-NL"/>
              <a:t>Onderbouwing en samen optrekken als hulpmiddelen</a:t>
            </a:r>
          </a:p>
        </p:txBody>
      </p:sp>
    </p:spTree>
    <p:extLst>
      <p:ext uri="{BB962C8B-B14F-4D97-AF65-F5344CB8AC3E}">
        <p14:creationId xmlns:p14="http://schemas.microsoft.com/office/powerpoint/2010/main" val="171959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541" y="4915949"/>
            <a:ext cx="7886700" cy="448913"/>
          </a:xfrm>
        </p:spPr>
        <p:txBody>
          <a:bodyPr>
            <a:normAutofit/>
          </a:bodyPr>
          <a:lstStyle/>
          <a:p>
            <a:pPr algn="r"/>
            <a:r>
              <a:rPr lang="nl-NL" sz="1600" i="1"/>
              <a:t>Naar Kaats (2012), met dank aan Movisie</a:t>
            </a:r>
          </a:p>
        </p:txBody>
      </p:sp>
      <p:pic>
        <p:nvPicPr>
          <p:cNvPr id="11" name="Tijdelijke aanduiding voor inhoud 10" descr="Afbeelding met kamer, tekening&#10;&#10;Automatisch gegenereerde beschrijving">
            <a:extLst>
              <a:ext uri="{FF2B5EF4-FFF2-40B4-BE49-F238E27FC236}">
                <a16:creationId xmlns:a16="http://schemas.microsoft.com/office/drawing/2014/main" id="{08D38AF4-F348-48E7-8B6F-D86AD7869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2" t="13443" r="32130" b="10836"/>
          <a:stretch/>
        </p:blipFill>
        <p:spPr>
          <a:xfrm>
            <a:off x="2437002" y="882821"/>
            <a:ext cx="4269996" cy="3871759"/>
          </a:xfrm>
        </p:spPr>
      </p:pic>
    </p:spTree>
    <p:extLst>
      <p:ext uri="{BB962C8B-B14F-4D97-AF65-F5344CB8AC3E}">
        <p14:creationId xmlns:p14="http://schemas.microsoft.com/office/powerpoint/2010/main" val="422957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Vijf aspecten van goede samenwerking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0BB45-9DBC-47DD-A5C4-73DD851CD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074"/>
            <a:ext cx="7886700" cy="4337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u="sng"/>
              <a:t>Ambitie</a:t>
            </a:r>
            <a:r>
              <a:rPr lang="nl-NL" sz="1800"/>
              <a:t>:		Waar willen we samen naartoe, wat willen we</a:t>
            </a:r>
          </a:p>
          <a:p>
            <a:pPr marL="0" indent="0">
              <a:buNone/>
            </a:pPr>
            <a:r>
              <a:rPr lang="nl-NL" sz="1800"/>
              <a:t>		ten aanzien van het vraagstuk/de doelgroep</a:t>
            </a:r>
          </a:p>
          <a:p>
            <a:pPr marL="0" indent="0">
              <a:buNone/>
            </a:pPr>
            <a:r>
              <a:rPr lang="nl-NL" sz="1800"/>
              <a:t>		bereiken?</a:t>
            </a:r>
          </a:p>
          <a:p>
            <a:pPr marL="0" indent="0">
              <a:buNone/>
            </a:pPr>
            <a:r>
              <a:rPr lang="nl-NL" sz="1800" u="sng"/>
              <a:t>Belangen</a:t>
            </a:r>
            <a:r>
              <a:rPr lang="nl-NL" sz="1800"/>
              <a:t>:	Wat is ieders belang (dus niet: standpunt) en hebben we </a:t>
            </a:r>
          </a:p>
          <a:p>
            <a:pPr marL="0" indent="0">
              <a:buNone/>
            </a:pPr>
            <a:r>
              <a:rPr lang="nl-NL" sz="1800"/>
              <a:t>		een gezamenlijk/overstijgend belang?</a:t>
            </a:r>
          </a:p>
          <a:p>
            <a:pPr marL="0" indent="0">
              <a:buNone/>
            </a:pPr>
            <a:r>
              <a:rPr lang="nl-NL" sz="1800" u="sng"/>
              <a:t>Relatie</a:t>
            </a:r>
            <a:r>
              <a:rPr lang="nl-NL" sz="1800"/>
              <a:t>:		Kennen, vertrouwen en begrijpen we elkaar?</a:t>
            </a:r>
          </a:p>
          <a:p>
            <a:pPr marL="0" indent="0">
              <a:buNone/>
            </a:pPr>
            <a:endParaRPr lang="nl-NL" sz="1800"/>
          </a:p>
          <a:p>
            <a:pPr marL="0" indent="0">
              <a:buNone/>
            </a:pPr>
            <a:r>
              <a:rPr lang="nl-NL" sz="1800" u="sng"/>
              <a:t>Organisatie</a:t>
            </a:r>
            <a:r>
              <a:rPr lang="nl-NL" sz="1800"/>
              <a:t>:	Hoe gaan we met elkaar om, hoe kunnen we elkaars</a:t>
            </a:r>
          </a:p>
          <a:p>
            <a:pPr marL="0" indent="0">
              <a:buNone/>
            </a:pPr>
            <a:r>
              <a:rPr lang="nl-NL" sz="1800"/>
              <a:t>		kracht gebruiken, hoe komen we tot tastbare resultaten?</a:t>
            </a:r>
          </a:p>
          <a:p>
            <a:pPr marL="0" indent="0">
              <a:buNone/>
            </a:pPr>
            <a:r>
              <a:rPr lang="nl-NL" sz="1800" u="sng"/>
              <a:t>Proces</a:t>
            </a:r>
            <a:r>
              <a:rPr lang="nl-NL" sz="1800"/>
              <a:t>: 		Hoe leren we van en met elkaar, hoe houden we iedereen</a:t>
            </a:r>
          </a:p>
          <a:p>
            <a:pPr marL="0" indent="0">
              <a:buNone/>
            </a:pPr>
            <a:r>
              <a:rPr lang="nl-NL" sz="1800"/>
              <a:t>		betrokken?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56090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De casus van Rianne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519"/>
            <a:ext cx="7886700" cy="45914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/>
              <a:t> Waar zie je een gedeeld of overstijgend belang </a:t>
            </a:r>
          </a:p>
          <a:p>
            <a:pPr marL="0" indent="0">
              <a:buNone/>
            </a:pPr>
            <a:r>
              <a:rPr lang="nl-NL"/>
              <a:t>     voor de gezamenlijke partijen?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Wat zou je, als je Rianne was, willen bereiken in de</a:t>
            </a:r>
          </a:p>
          <a:p>
            <a:pPr marL="0" indent="0">
              <a:buNone/>
            </a:pPr>
            <a:r>
              <a:rPr lang="nl-NL"/>
              <a:t>     onderhandeling op 7 oktober?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Hoe zou je dat aanpakken?</a:t>
            </a:r>
          </a:p>
        </p:txBody>
      </p:sp>
    </p:spTree>
    <p:extLst>
      <p:ext uri="{BB962C8B-B14F-4D97-AF65-F5344CB8AC3E}">
        <p14:creationId xmlns:p14="http://schemas.microsoft.com/office/powerpoint/2010/main" val="325109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Niveaus van communicatie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073"/>
            <a:ext cx="7886700" cy="412738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nl-NL" u="sng"/>
              <a:t>Bovenstroom</a:t>
            </a:r>
            <a:r>
              <a:rPr lang="nl-NL"/>
              <a:t>:	Inhoud</a:t>
            </a:r>
          </a:p>
          <a:p>
            <a:pPr marL="457200" lvl="1" indent="0">
              <a:buNone/>
            </a:pPr>
            <a:endParaRPr lang="nl-NL"/>
          </a:p>
          <a:p>
            <a:pPr marL="457200" lvl="1" indent="0">
              <a:buNone/>
            </a:pPr>
            <a:r>
              <a:rPr lang="nl-NL"/>
              <a:t>			Procedure</a:t>
            </a:r>
          </a:p>
          <a:p>
            <a:pPr marL="457200" lvl="1" indent="0">
              <a:buNone/>
            </a:pPr>
            <a:endParaRPr lang="nl-NL"/>
          </a:p>
          <a:p>
            <a:pPr marL="457200" lvl="1" indent="0">
              <a:buNone/>
            </a:pPr>
            <a:r>
              <a:rPr lang="nl-NL"/>
              <a:t>			Proces</a:t>
            </a:r>
          </a:p>
          <a:p>
            <a:pPr marL="457200" lvl="1" indent="0">
              <a:buNone/>
            </a:pPr>
            <a:r>
              <a:rPr lang="nl-NL" u="sng"/>
              <a:t>Onderstroom</a:t>
            </a:r>
            <a:r>
              <a:rPr lang="nl-NL"/>
              <a:t>:	</a:t>
            </a:r>
          </a:p>
          <a:p>
            <a:pPr marL="457200" lvl="1" indent="0">
              <a:buNone/>
            </a:pPr>
            <a:r>
              <a:rPr lang="nl-NL"/>
              <a:t>			Relatie/interactie</a:t>
            </a:r>
          </a:p>
          <a:p>
            <a:pPr marL="457200" lvl="1" indent="0">
              <a:buNone/>
            </a:pPr>
            <a:endParaRPr lang="nl-NL"/>
          </a:p>
          <a:p>
            <a:pPr marL="457200" lvl="1" indent="0">
              <a:buNone/>
            </a:pPr>
            <a:r>
              <a:rPr lang="nl-NL"/>
              <a:t>			Overtuigingen/gevoel</a:t>
            </a:r>
          </a:p>
          <a:p>
            <a:pPr marL="457200" lvl="1" indent="0">
              <a:buNone/>
            </a:pPr>
            <a:endParaRPr lang="nl-NL"/>
          </a:p>
          <a:p>
            <a:pPr marL="457200" lvl="1" indent="0">
              <a:buNone/>
            </a:pPr>
            <a:r>
              <a:rPr lang="nl-NL"/>
              <a:t>			Waarden</a:t>
            </a:r>
          </a:p>
        </p:txBody>
      </p:sp>
    </p:spTree>
    <p:extLst>
      <p:ext uri="{BB962C8B-B14F-4D97-AF65-F5344CB8AC3E}">
        <p14:creationId xmlns:p14="http://schemas.microsoft.com/office/powerpoint/2010/main" val="389752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Gedragsverandering…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8103BF-495E-4980-8A7E-059B1413E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357" y="1583212"/>
            <a:ext cx="4936319" cy="38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069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66"/>
      </a:accent1>
      <a:accent2>
        <a:srgbClr val="99FF33"/>
      </a:accent2>
      <a:accent3>
        <a:srgbClr val="0099CC"/>
      </a:accent3>
      <a:accent4>
        <a:srgbClr val="FFCC00"/>
      </a:accent4>
      <a:accent5>
        <a:srgbClr val="00CC00"/>
      </a:accent5>
      <a:accent6>
        <a:srgbClr val="33CCCC"/>
      </a:accent6>
      <a:hlink>
        <a:srgbClr val="0563C1"/>
      </a:hlink>
      <a:folHlink>
        <a:srgbClr val="954F72"/>
      </a:folHlink>
    </a:clrScheme>
    <a:fontScheme name="Aangepast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395</Words>
  <Application>Microsoft Office PowerPoint</Application>
  <PresentationFormat>Diavoorstelling (4:3)</PresentationFormat>
  <Paragraphs>65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Corbel</vt:lpstr>
      <vt:lpstr>D-DIN</vt:lpstr>
      <vt:lpstr>VAG Rounded</vt:lpstr>
      <vt:lpstr>Wingdings</vt:lpstr>
      <vt:lpstr>Kantoorthema</vt:lpstr>
      <vt:lpstr>Samen Ouder Worden</vt:lpstr>
      <vt:lpstr>Programma</vt:lpstr>
      <vt:lpstr>Werkwijze webinar</vt:lpstr>
      <vt:lpstr>De coördinator als belangenbehartiger</vt:lpstr>
      <vt:lpstr>Naar Kaats (2012), met dank aan Movisie</vt:lpstr>
      <vt:lpstr>Vijf aspecten van goede samenwerking</vt:lpstr>
      <vt:lpstr>De casus van Rianne</vt:lpstr>
      <vt:lpstr>Niveaus van communicatie</vt:lpstr>
      <vt:lpstr>Gedragsverandering…</vt:lpstr>
      <vt:lpstr>Vijf onderhandelstrategieën</vt:lpstr>
      <vt:lpstr>Opbrengst en vervolg</vt:lpstr>
      <vt:lpstr>En verder…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Snelders</dc:creator>
  <cp:lastModifiedBy>willem</cp:lastModifiedBy>
  <cp:revision>45</cp:revision>
  <cp:lastPrinted>2020-09-14T08:01:39Z</cp:lastPrinted>
  <dcterms:created xsi:type="dcterms:W3CDTF">2019-04-25T14:11:24Z</dcterms:created>
  <dcterms:modified xsi:type="dcterms:W3CDTF">2020-09-21T14:31:02Z</dcterms:modified>
</cp:coreProperties>
</file>