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5"/>
  </p:sldMasterIdLst>
  <p:notesMasterIdLst>
    <p:notesMasterId r:id="rId24"/>
  </p:notesMasterIdLst>
  <p:sldIdLst>
    <p:sldId id="261" r:id="rId6"/>
    <p:sldId id="330" r:id="rId7"/>
    <p:sldId id="305" r:id="rId8"/>
    <p:sldId id="333" r:id="rId9"/>
    <p:sldId id="334" r:id="rId10"/>
    <p:sldId id="308" r:id="rId11"/>
    <p:sldId id="309" r:id="rId12"/>
    <p:sldId id="342" r:id="rId13"/>
    <p:sldId id="326" r:id="rId14"/>
    <p:sldId id="336" r:id="rId15"/>
    <p:sldId id="341" r:id="rId16"/>
    <p:sldId id="339" r:id="rId17"/>
    <p:sldId id="340" r:id="rId18"/>
    <p:sldId id="312" r:id="rId19"/>
    <p:sldId id="335" r:id="rId20"/>
    <p:sldId id="337" r:id="rId21"/>
    <p:sldId id="343" r:id="rId22"/>
    <p:sldId id="344"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nnington de Jongh, Sarah" initials="PdJS" lastIdx="13" clrIdx="0">
    <p:extLst>
      <p:ext uri="{19B8F6BF-5375-455C-9EA6-DF929625EA0E}">
        <p15:presenceInfo xmlns:p15="http://schemas.microsoft.com/office/powerpoint/2012/main" userId="Pennington de Jongh, Sarah" providerId="None"/>
      </p:ext>
    </p:extLst>
  </p:cmAuthor>
  <p:cmAuthor id="2" name="Bal, Miranda" initials="BM" lastIdx="13" clrIdx="1"/>
  <p:cmAuthor id="3" name="n.rietveld" initials="n" lastIdx="3" clrIdx="2">
    <p:extLst>
      <p:ext uri="{19B8F6BF-5375-455C-9EA6-DF929625EA0E}">
        <p15:presenceInfo xmlns:p15="http://schemas.microsoft.com/office/powerpoint/2012/main" userId="n.rietve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66F"/>
    <a:srgbClr val="C69517"/>
    <a:srgbClr val="87CEE5"/>
    <a:srgbClr val="00955D"/>
    <a:srgbClr val="0096AE"/>
    <a:srgbClr val="0D94A1"/>
    <a:srgbClr val="BFBFBF"/>
    <a:srgbClr val="EEEEED"/>
    <a:srgbClr val="0095AD"/>
    <a:srgbClr val="A19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50776" autoAdjust="0"/>
  </p:normalViewPr>
  <p:slideViewPr>
    <p:cSldViewPr snapToGrid="0">
      <p:cViewPr varScale="1">
        <p:scale>
          <a:sx n="34" d="100"/>
          <a:sy n="34" d="100"/>
        </p:scale>
        <p:origin x="18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8F702-3ADD-4216-A439-E1C5A90043F9}" type="datetimeFigureOut">
              <a:rPr lang="nl-NL" smtClean="0"/>
              <a:t>10-6-2021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10104-8B06-4645-8492-C658B80D8186}" type="slidenum">
              <a:rPr lang="nl-NL" smtClean="0"/>
              <a:t>‹nr.›</a:t>
            </a:fld>
            <a:endParaRPr lang="nl-NL"/>
          </a:p>
        </p:txBody>
      </p:sp>
    </p:spTree>
    <p:extLst>
      <p:ext uri="{BB962C8B-B14F-4D97-AF65-F5344CB8AC3E}">
        <p14:creationId xmlns:p14="http://schemas.microsoft.com/office/powerpoint/2010/main" val="1486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1</a:t>
            </a:fld>
            <a:endParaRPr lang="nl-NL" dirty="0"/>
          </a:p>
        </p:txBody>
      </p:sp>
    </p:spTree>
    <p:extLst>
      <p:ext uri="{BB962C8B-B14F-4D97-AF65-F5344CB8AC3E}">
        <p14:creationId xmlns:p14="http://schemas.microsoft.com/office/powerpoint/2010/main" val="1119100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10</a:t>
            </a:fld>
            <a:endParaRPr lang="nl-NL"/>
          </a:p>
        </p:txBody>
      </p:sp>
    </p:spTree>
    <p:extLst>
      <p:ext uri="{BB962C8B-B14F-4D97-AF65-F5344CB8AC3E}">
        <p14:creationId xmlns:p14="http://schemas.microsoft.com/office/powerpoint/2010/main" val="1171874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11</a:t>
            </a:fld>
            <a:endParaRPr lang="nl-NL"/>
          </a:p>
        </p:txBody>
      </p:sp>
    </p:spTree>
    <p:extLst>
      <p:ext uri="{BB962C8B-B14F-4D97-AF65-F5344CB8AC3E}">
        <p14:creationId xmlns:p14="http://schemas.microsoft.com/office/powerpoint/2010/main" val="3184598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12</a:t>
            </a:fld>
            <a:endParaRPr lang="nl-NL"/>
          </a:p>
        </p:txBody>
      </p:sp>
    </p:spTree>
    <p:extLst>
      <p:ext uri="{BB962C8B-B14F-4D97-AF65-F5344CB8AC3E}">
        <p14:creationId xmlns:p14="http://schemas.microsoft.com/office/powerpoint/2010/main" val="3746450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13</a:t>
            </a:fld>
            <a:endParaRPr lang="nl-NL"/>
          </a:p>
        </p:txBody>
      </p:sp>
    </p:spTree>
    <p:extLst>
      <p:ext uri="{BB962C8B-B14F-4D97-AF65-F5344CB8AC3E}">
        <p14:creationId xmlns:p14="http://schemas.microsoft.com/office/powerpoint/2010/main" val="294433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14</a:t>
            </a:fld>
            <a:endParaRPr lang="nl-NL"/>
          </a:p>
        </p:txBody>
      </p:sp>
    </p:spTree>
    <p:extLst>
      <p:ext uri="{BB962C8B-B14F-4D97-AF65-F5344CB8AC3E}">
        <p14:creationId xmlns:p14="http://schemas.microsoft.com/office/powerpoint/2010/main" val="1627146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15</a:t>
            </a:fld>
            <a:endParaRPr lang="nl-NL"/>
          </a:p>
        </p:txBody>
      </p:sp>
    </p:spTree>
    <p:extLst>
      <p:ext uri="{BB962C8B-B14F-4D97-AF65-F5344CB8AC3E}">
        <p14:creationId xmlns:p14="http://schemas.microsoft.com/office/powerpoint/2010/main" val="3760483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16</a:t>
            </a:fld>
            <a:endParaRPr lang="nl-NL"/>
          </a:p>
        </p:txBody>
      </p:sp>
    </p:spTree>
    <p:extLst>
      <p:ext uri="{BB962C8B-B14F-4D97-AF65-F5344CB8AC3E}">
        <p14:creationId xmlns:p14="http://schemas.microsoft.com/office/powerpoint/2010/main" val="487602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17</a:t>
            </a:fld>
            <a:endParaRPr lang="nl-NL"/>
          </a:p>
        </p:txBody>
      </p:sp>
    </p:spTree>
    <p:extLst>
      <p:ext uri="{BB962C8B-B14F-4D97-AF65-F5344CB8AC3E}">
        <p14:creationId xmlns:p14="http://schemas.microsoft.com/office/powerpoint/2010/main" val="2024088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18</a:t>
            </a:fld>
            <a:endParaRPr lang="nl-NL"/>
          </a:p>
        </p:txBody>
      </p:sp>
    </p:spTree>
    <p:extLst>
      <p:ext uri="{BB962C8B-B14F-4D97-AF65-F5344CB8AC3E}">
        <p14:creationId xmlns:p14="http://schemas.microsoft.com/office/powerpoint/2010/main" val="424584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2</a:t>
            </a:fld>
            <a:endParaRPr lang="nl-NL" dirty="0"/>
          </a:p>
        </p:txBody>
      </p:sp>
    </p:spTree>
    <p:extLst>
      <p:ext uri="{BB962C8B-B14F-4D97-AF65-F5344CB8AC3E}">
        <p14:creationId xmlns:p14="http://schemas.microsoft.com/office/powerpoint/2010/main" val="3961200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3</a:t>
            </a:fld>
            <a:endParaRPr lang="nl-NL"/>
          </a:p>
        </p:txBody>
      </p:sp>
    </p:spTree>
    <p:extLst>
      <p:ext uri="{BB962C8B-B14F-4D97-AF65-F5344CB8AC3E}">
        <p14:creationId xmlns:p14="http://schemas.microsoft.com/office/powerpoint/2010/main" val="3335795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4</a:t>
            </a:fld>
            <a:endParaRPr lang="nl-NL"/>
          </a:p>
        </p:txBody>
      </p:sp>
    </p:spTree>
    <p:extLst>
      <p:ext uri="{BB962C8B-B14F-4D97-AF65-F5344CB8AC3E}">
        <p14:creationId xmlns:p14="http://schemas.microsoft.com/office/powerpoint/2010/main" val="3019797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5</a:t>
            </a:fld>
            <a:endParaRPr lang="nl-NL"/>
          </a:p>
        </p:txBody>
      </p:sp>
    </p:spTree>
    <p:extLst>
      <p:ext uri="{BB962C8B-B14F-4D97-AF65-F5344CB8AC3E}">
        <p14:creationId xmlns:p14="http://schemas.microsoft.com/office/powerpoint/2010/main" val="119488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6</a:t>
            </a:fld>
            <a:endParaRPr lang="nl-NL"/>
          </a:p>
        </p:txBody>
      </p:sp>
    </p:spTree>
    <p:extLst>
      <p:ext uri="{BB962C8B-B14F-4D97-AF65-F5344CB8AC3E}">
        <p14:creationId xmlns:p14="http://schemas.microsoft.com/office/powerpoint/2010/main" val="3137950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a:p>
            <a:r>
              <a:rPr lang="nl-NL" dirty="0"/>
              <a:t>Zodra een statushouders een woning toegewezen</a:t>
            </a:r>
            <a:r>
              <a:rPr lang="nl-NL" baseline="0" dirty="0"/>
              <a:t> heeft gekregen, kan die gemeente al starten met brede intake en PIP. </a:t>
            </a:r>
          </a:p>
          <a:p>
            <a:r>
              <a:rPr lang="nl-NL" baseline="0" dirty="0"/>
              <a:t>Als een gemeente dichtbij het azc ligt, dan kan dan al gezocht worden naar participatiemogelijkheden binnen die gemeente</a:t>
            </a:r>
          </a:p>
          <a:p>
            <a:r>
              <a:rPr lang="nl-NL" baseline="0" dirty="0"/>
              <a:t>Als een gemeente verder weg ligt van het azc, zal men eerder wachten totdat de statushouders echt verhuisd is. Maar oriëntatie op mogelijkheden zou dan wel al kunnen. Wachttijden voor een woning zijn echter doorgaans behoorlijk lang.</a:t>
            </a:r>
          </a:p>
          <a:p>
            <a:endParaRPr lang="nl-NL" baseline="0" dirty="0"/>
          </a:p>
          <a:p>
            <a:r>
              <a:rPr lang="nl-NL" baseline="0" dirty="0"/>
              <a:t>Zijn er vragen n.a.v. dit deel van het verhaal?</a:t>
            </a:r>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7</a:t>
            </a:fld>
            <a:endParaRPr lang="nl-NL"/>
          </a:p>
        </p:txBody>
      </p:sp>
    </p:spTree>
    <p:extLst>
      <p:ext uri="{BB962C8B-B14F-4D97-AF65-F5344CB8AC3E}">
        <p14:creationId xmlns:p14="http://schemas.microsoft.com/office/powerpoint/2010/main" val="319496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8</a:t>
            </a:fld>
            <a:endParaRPr lang="nl-NL"/>
          </a:p>
        </p:txBody>
      </p:sp>
    </p:spTree>
    <p:extLst>
      <p:ext uri="{BB962C8B-B14F-4D97-AF65-F5344CB8AC3E}">
        <p14:creationId xmlns:p14="http://schemas.microsoft.com/office/powerpoint/2010/main" val="2325493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10104-8B06-4645-8492-C658B80D8186}" type="slidenum">
              <a:rPr lang="nl-NL" smtClean="0"/>
              <a:t>9</a:t>
            </a:fld>
            <a:endParaRPr lang="nl-NL"/>
          </a:p>
        </p:txBody>
      </p:sp>
    </p:spTree>
    <p:extLst>
      <p:ext uri="{BB962C8B-B14F-4D97-AF65-F5344CB8AC3E}">
        <p14:creationId xmlns:p14="http://schemas.microsoft.com/office/powerpoint/2010/main" val="2072384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E8E0A2B-14E1-4590-9B5C-6FDCE9BE467C}"/>
              </a:ext>
            </a:extLst>
          </p:cNvPr>
          <p:cNvSpPr/>
          <p:nvPr userDrawn="1"/>
        </p:nvSpPr>
        <p:spPr>
          <a:xfrm>
            <a:off x="0" y="1269737"/>
            <a:ext cx="12192000" cy="1619514"/>
          </a:xfrm>
          <a:prstGeom prst="rect">
            <a:avLst/>
          </a:prstGeom>
          <a:gradFill>
            <a:gsLst>
              <a:gs pos="0">
                <a:schemeClr val="accent1"/>
              </a:gs>
              <a:gs pos="45000">
                <a:srgbClr val="5F9464"/>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Tijdelijke aanduiding voor afbeelding 11">
            <a:extLst>
              <a:ext uri="{FF2B5EF4-FFF2-40B4-BE49-F238E27FC236}">
                <a16:creationId xmlns:a16="http://schemas.microsoft.com/office/drawing/2014/main" id="{CB19EF15-1D11-4699-A6BC-DBA2937D37A8}"/>
              </a:ext>
            </a:extLst>
          </p:cNvPr>
          <p:cNvSpPr>
            <a:spLocks noGrp="1"/>
          </p:cNvSpPr>
          <p:nvPr>
            <p:ph type="pic" sz="quarter" idx="13"/>
          </p:nvPr>
        </p:nvSpPr>
        <p:spPr>
          <a:xfrm>
            <a:off x="0" y="2889250"/>
            <a:ext cx="12192000" cy="3968750"/>
          </a:xfrm>
        </p:spPr>
        <p:txBody>
          <a:body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CDA79FA1-4A15-4D7E-81F8-BCEF493CFD1A}"/>
              </a:ext>
            </a:extLst>
          </p:cNvPr>
          <p:cNvSpPr>
            <a:spLocks noGrp="1"/>
          </p:cNvSpPr>
          <p:nvPr>
            <p:ph type="ctrTitle"/>
          </p:nvPr>
        </p:nvSpPr>
        <p:spPr>
          <a:xfrm>
            <a:off x="623888" y="1545010"/>
            <a:ext cx="10944224" cy="566870"/>
          </a:xfrm>
        </p:spPr>
        <p:txBody>
          <a:bodyPr wrap="square" anchor="t" anchorCtr="0"/>
          <a:lstStyle>
            <a:lvl1pPr algn="l">
              <a:defRPr sz="3400" b="1">
                <a:solidFill>
                  <a:schemeClr val="bg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p:nvPr>
        </p:nvSpPr>
        <p:spPr>
          <a:xfrm>
            <a:off x="623887" y="2134503"/>
            <a:ext cx="10944225" cy="278660"/>
          </a:xfrm>
        </p:spPr>
        <p:txBody>
          <a:bodyPr/>
          <a:lstStyle>
            <a:lvl1pPr marL="0" indent="0" algn="l">
              <a:buNone/>
              <a:defRPr sz="21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a:xfrm>
            <a:off x="623888" y="2413164"/>
            <a:ext cx="2346325" cy="365125"/>
          </a:xfrm>
        </p:spPr>
        <p:txBody>
          <a:bodyPr anchor="t" anchorCtr="0"/>
          <a:lstStyle>
            <a:lvl1pPr>
              <a:defRPr>
                <a:solidFill>
                  <a:schemeClr val="bg1"/>
                </a:solidFill>
              </a:defRPr>
            </a:lvl1pPr>
          </a:lstStyle>
          <a:p>
            <a:fld id="{C19F3B34-6B0D-45FF-A390-8EBDD9B392CA}" type="datetimeFigureOut">
              <a:rPr lang="nl-NL" smtClean="0"/>
              <a:pPr/>
              <a:t>10-6-2021</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dirty="0"/>
          </a:p>
        </p:txBody>
      </p:sp>
      <p:pic>
        <p:nvPicPr>
          <p:cNvPr id="9" name="Graphic 8">
            <a:extLst>
              <a:ext uri="{FF2B5EF4-FFF2-40B4-BE49-F238E27FC236}">
                <a16:creationId xmlns:a16="http://schemas.microsoft.com/office/drawing/2014/main" id="{5392D13F-30DD-47DF-8B65-C32C7E0317C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0315" y="267029"/>
            <a:ext cx="3147420" cy="717785"/>
          </a:xfrm>
          <a:prstGeom prst="rect">
            <a:avLst/>
          </a:prstGeom>
        </p:spPr>
      </p:pic>
    </p:spTree>
    <p:extLst>
      <p:ext uri="{BB962C8B-B14F-4D97-AF65-F5344CB8AC3E}">
        <p14:creationId xmlns:p14="http://schemas.microsoft.com/office/powerpoint/2010/main" val="1197247349"/>
      </p:ext>
    </p:extLst>
  </p:cSld>
  <p:clrMapOvr>
    <a:masterClrMapping/>
  </p:clrMapOvr>
  <p:extLst>
    <p:ext uri="{DCECCB84-F9BA-43D5-87BE-67443E8EF086}">
      <p15:sldGuideLst xmlns:p15="http://schemas.microsoft.com/office/powerpoint/2012/main">
        <p15:guide id="1" orient="horz" pos="18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een foto">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61AC16E-B8CE-42CC-84EE-A7C7917F5588}"/>
              </a:ext>
            </a:extLst>
          </p:cNvPr>
          <p:cNvSpPr/>
          <p:nvPr userDrawn="1"/>
        </p:nvSpPr>
        <p:spPr>
          <a:xfrm>
            <a:off x="0" y="1268413"/>
            <a:ext cx="12192000" cy="92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10-6-2021</a:t>
            </a:fld>
            <a:endParaRPr lang="nl-NL" dirty="0"/>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7" name="Tijdelijke aanduiding voor afbeelding 6">
            <a:extLst>
              <a:ext uri="{FF2B5EF4-FFF2-40B4-BE49-F238E27FC236}">
                <a16:creationId xmlns:a16="http://schemas.microsoft.com/office/drawing/2014/main" id="{4A076717-902D-48BD-AA86-0FE08881BCD6}"/>
              </a:ext>
            </a:extLst>
          </p:cNvPr>
          <p:cNvSpPr>
            <a:spLocks noGrp="1"/>
          </p:cNvSpPr>
          <p:nvPr>
            <p:ph type="pic" sz="quarter" idx="13"/>
          </p:nvPr>
        </p:nvSpPr>
        <p:spPr>
          <a:xfrm>
            <a:off x="0" y="0"/>
            <a:ext cx="12192000" cy="6057900"/>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142531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foto'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22407-8122-47BA-927C-D3B05D9E10E2}"/>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10-6-2021</a:t>
            </a:fld>
            <a:endParaRPr lang="nl-NL" dirty="0"/>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7" name="Tijdelijke aanduiding voor afbeelding 6">
            <a:extLst>
              <a:ext uri="{FF2B5EF4-FFF2-40B4-BE49-F238E27FC236}">
                <a16:creationId xmlns:a16="http://schemas.microsoft.com/office/drawing/2014/main" id="{4A076717-902D-48BD-AA86-0FE08881BCD6}"/>
              </a:ext>
            </a:extLst>
          </p:cNvPr>
          <p:cNvSpPr>
            <a:spLocks noGrp="1"/>
          </p:cNvSpPr>
          <p:nvPr>
            <p:ph type="pic" sz="quarter" idx="13"/>
          </p:nvPr>
        </p:nvSpPr>
        <p:spPr>
          <a:xfrm>
            <a:off x="0" y="1360488"/>
            <a:ext cx="6024563" cy="4697412"/>
          </a:xfrm>
        </p:spPr>
        <p:txBody>
          <a:bodyPr/>
          <a:lstStyle/>
          <a:p>
            <a:r>
              <a:rPr lang="nl-NL"/>
              <a:t>Klik op het pictogram als u een afbeelding wilt toevoegen</a:t>
            </a:r>
            <a:endParaRPr lang="nl-NL" dirty="0"/>
          </a:p>
        </p:txBody>
      </p:sp>
      <p:sp>
        <p:nvSpPr>
          <p:cNvPr id="8" name="Tijdelijke aanduiding voor afbeelding 7">
            <a:extLst>
              <a:ext uri="{FF2B5EF4-FFF2-40B4-BE49-F238E27FC236}">
                <a16:creationId xmlns:a16="http://schemas.microsoft.com/office/drawing/2014/main" id="{EEEF9D08-86E6-4D27-8E2F-8A0378805DD1}"/>
              </a:ext>
            </a:extLst>
          </p:cNvPr>
          <p:cNvSpPr>
            <a:spLocks noGrp="1"/>
          </p:cNvSpPr>
          <p:nvPr>
            <p:ph type="pic" sz="quarter" idx="14"/>
          </p:nvPr>
        </p:nvSpPr>
        <p:spPr>
          <a:xfrm>
            <a:off x="6167438" y="1360488"/>
            <a:ext cx="2936875" cy="4697412"/>
          </a:xfrm>
        </p:spPr>
        <p:txBody>
          <a:bodyPr/>
          <a:lstStyle/>
          <a:p>
            <a:r>
              <a:rPr lang="nl-NL"/>
              <a:t>Klik op het pictogram als u een afbeelding wilt toevoegen</a:t>
            </a:r>
            <a:endParaRPr lang="nl-NL" dirty="0"/>
          </a:p>
        </p:txBody>
      </p:sp>
      <p:sp>
        <p:nvSpPr>
          <p:cNvPr id="10" name="Tijdelijke aanduiding voor afbeelding 9">
            <a:extLst>
              <a:ext uri="{FF2B5EF4-FFF2-40B4-BE49-F238E27FC236}">
                <a16:creationId xmlns:a16="http://schemas.microsoft.com/office/drawing/2014/main" id="{01092434-B5A6-44DA-BFEA-A033B4FD8FCC}"/>
              </a:ext>
            </a:extLst>
          </p:cNvPr>
          <p:cNvSpPr>
            <a:spLocks noGrp="1"/>
          </p:cNvSpPr>
          <p:nvPr>
            <p:ph type="pic" sz="quarter" idx="15"/>
          </p:nvPr>
        </p:nvSpPr>
        <p:spPr>
          <a:xfrm>
            <a:off x="9256713" y="1360488"/>
            <a:ext cx="2935287" cy="4697412"/>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965579362"/>
      </p:ext>
    </p:extLst>
  </p:cSld>
  <p:clrMapOvr>
    <a:masterClrMapping/>
  </p:clrMapOvr>
  <p:extLst>
    <p:ext uri="{DCECCB84-F9BA-43D5-87BE-67443E8EF086}">
      <p15:sldGuideLst xmlns:p15="http://schemas.microsoft.com/office/powerpoint/2012/main">
        <p15:guide id="1" pos="5831">
          <p15:clr>
            <a:srgbClr val="FBAE40"/>
          </p15:clr>
        </p15:guide>
        <p15:guide id="2" pos="573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foto's en bijschrif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22407-8122-47BA-927C-D3B05D9E10E2}"/>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10-6-2021</a:t>
            </a:fld>
            <a:endParaRPr lang="nl-NL" dirty="0"/>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7" name="Tijdelijke aanduiding voor afbeelding 6">
            <a:extLst>
              <a:ext uri="{FF2B5EF4-FFF2-40B4-BE49-F238E27FC236}">
                <a16:creationId xmlns:a16="http://schemas.microsoft.com/office/drawing/2014/main" id="{4A076717-902D-48BD-AA86-0FE08881BCD6}"/>
              </a:ext>
            </a:extLst>
          </p:cNvPr>
          <p:cNvSpPr>
            <a:spLocks noGrp="1"/>
          </p:cNvSpPr>
          <p:nvPr>
            <p:ph type="pic" sz="quarter" idx="13"/>
          </p:nvPr>
        </p:nvSpPr>
        <p:spPr>
          <a:xfrm>
            <a:off x="0" y="1360488"/>
            <a:ext cx="6024563" cy="4697412"/>
          </a:xfrm>
        </p:spPr>
        <p:txBody>
          <a:bodyPr/>
          <a:lstStyle/>
          <a:p>
            <a:r>
              <a:rPr lang="nl-NL"/>
              <a:t>Klik op het pictogram als u een afbeelding wilt toevoegen</a:t>
            </a:r>
            <a:endParaRPr lang="nl-NL" dirty="0"/>
          </a:p>
        </p:txBody>
      </p:sp>
      <p:sp>
        <p:nvSpPr>
          <p:cNvPr id="8" name="Tijdelijke aanduiding voor afbeelding 7">
            <a:extLst>
              <a:ext uri="{FF2B5EF4-FFF2-40B4-BE49-F238E27FC236}">
                <a16:creationId xmlns:a16="http://schemas.microsoft.com/office/drawing/2014/main" id="{EEEF9D08-86E6-4D27-8E2F-8A0378805DD1}"/>
              </a:ext>
            </a:extLst>
          </p:cNvPr>
          <p:cNvSpPr>
            <a:spLocks noGrp="1"/>
          </p:cNvSpPr>
          <p:nvPr>
            <p:ph type="pic" sz="quarter" idx="14"/>
          </p:nvPr>
        </p:nvSpPr>
        <p:spPr>
          <a:xfrm>
            <a:off x="9256712" y="3876674"/>
            <a:ext cx="2935288" cy="2181225"/>
          </a:xfrm>
        </p:spPr>
        <p:txBody>
          <a:bodyPr/>
          <a:lstStyle/>
          <a:p>
            <a:r>
              <a:rPr lang="nl-NL"/>
              <a:t>Klik op het pictogram als u een afbeelding wilt toevoegen</a:t>
            </a:r>
            <a:endParaRPr lang="nl-NL" dirty="0"/>
          </a:p>
        </p:txBody>
      </p:sp>
      <p:sp>
        <p:nvSpPr>
          <p:cNvPr id="10" name="Tijdelijke aanduiding voor afbeelding 9">
            <a:extLst>
              <a:ext uri="{FF2B5EF4-FFF2-40B4-BE49-F238E27FC236}">
                <a16:creationId xmlns:a16="http://schemas.microsoft.com/office/drawing/2014/main" id="{01092434-B5A6-44DA-BFEA-A033B4FD8FCC}"/>
              </a:ext>
            </a:extLst>
          </p:cNvPr>
          <p:cNvSpPr>
            <a:spLocks noGrp="1"/>
          </p:cNvSpPr>
          <p:nvPr>
            <p:ph type="pic" sz="quarter" idx="15"/>
          </p:nvPr>
        </p:nvSpPr>
        <p:spPr>
          <a:xfrm>
            <a:off x="9256713" y="1360488"/>
            <a:ext cx="2935287" cy="2335212"/>
          </a:xfrm>
        </p:spPr>
        <p:txBody>
          <a:bodyPr/>
          <a:lstStyle/>
          <a:p>
            <a:r>
              <a:rPr lang="nl-NL"/>
              <a:t>Klik op het pictogram als u een afbeelding wilt toevoegen</a:t>
            </a:r>
            <a:endParaRPr lang="nl-NL" dirty="0"/>
          </a:p>
        </p:txBody>
      </p:sp>
      <p:sp>
        <p:nvSpPr>
          <p:cNvPr id="12" name="Tijdelijke aanduiding voor tekst 11">
            <a:extLst>
              <a:ext uri="{FF2B5EF4-FFF2-40B4-BE49-F238E27FC236}">
                <a16:creationId xmlns:a16="http://schemas.microsoft.com/office/drawing/2014/main" id="{41F5428C-6733-4718-A02D-077374366C18}"/>
              </a:ext>
            </a:extLst>
          </p:cNvPr>
          <p:cNvSpPr>
            <a:spLocks noGrp="1"/>
          </p:cNvSpPr>
          <p:nvPr>
            <p:ph type="body" sz="quarter" idx="16" hasCustomPrompt="1"/>
          </p:nvPr>
        </p:nvSpPr>
        <p:spPr>
          <a:xfrm>
            <a:off x="6472238" y="1685925"/>
            <a:ext cx="2632075" cy="1042988"/>
          </a:xfrm>
        </p:spPr>
        <p:txBody>
          <a:bodyPr/>
          <a:lstStyle>
            <a:lvl1pPr>
              <a:defRPr sz="1600" b="0" i="1">
                <a:solidFill>
                  <a:schemeClr val="tx2"/>
                </a:solidFill>
              </a:defRPr>
            </a:lvl1pPr>
            <a:lvl5pPr>
              <a:defRPr/>
            </a:lvl5pPr>
          </a:lstStyle>
          <a:p>
            <a:pPr lvl="0"/>
            <a:r>
              <a:rPr lang="nl-NL" dirty="0"/>
              <a:t>Fotobijschrift</a:t>
            </a:r>
          </a:p>
        </p:txBody>
      </p:sp>
      <p:sp>
        <p:nvSpPr>
          <p:cNvPr id="13" name="Tijdelijke aanduiding voor tekst 11">
            <a:extLst>
              <a:ext uri="{FF2B5EF4-FFF2-40B4-BE49-F238E27FC236}">
                <a16:creationId xmlns:a16="http://schemas.microsoft.com/office/drawing/2014/main" id="{9E449F91-CA7F-4620-9775-FF8128E04FC4}"/>
              </a:ext>
            </a:extLst>
          </p:cNvPr>
          <p:cNvSpPr>
            <a:spLocks noGrp="1"/>
          </p:cNvSpPr>
          <p:nvPr>
            <p:ph type="body" sz="quarter" idx="17" hasCustomPrompt="1"/>
          </p:nvPr>
        </p:nvSpPr>
        <p:spPr>
          <a:xfrm>
            <a:off x="6472238" y="5395910"/>
            <a:ext cx="2632075" cy="661990"/>
          </a:xfrm>
        </p:spPr>
        <p:txBody>
          <a:bodyPr/>
          <a:lstStyle>
            <a:lvl1pPr>
              <a:defRPr sz="1600" b="0" i="1">
                <a:solidFill>
                  <a:schemeClr val="tx2"/>
                </a:solidFill>
              </a:defRPr>
            </a:lvl1pPr>
            <a:lvl5pPr>
              <a:defRPr/>
            </a:lvl5pPr>
          </a:lstStyle>
          <a:p>
            <a:pPr lvl="0"/>
            <a:r>
              <a:rPr lang="nl-NL" dirty="0"/>
              <a:t>Fotobijschrift</a:t>
            </a:r>
          </a:p>
        </p:txBody>
      </p:sp>
      <p:sp>
        <p:nvSpPr>
          <p:cNvPr id="14" name="Tijdelijke aanduiding voor tekst 11">
            <a:extLst>
              <a:ext uri="{FF2B5EF4-FFF2-40B4-BE49-F238E27FC236}">
                <a16:creationId xmlns:a16="http://schemas.microsoft.com/office/drawing/2014/main" id="{B916841D-4870-435E-976F-1711849D0FAF}"/>
              </a:ext>
            </a:extLst>
          </p:cNvPr>
          <p:cNvSpPr>
            <a:spLocks noGrp="1"/>
          </p:cNvSpPr>
          <p:nvPr>
            <p:ph type="body" sz="quarter" idx="18" hasCustomPrompt="1"/>
          </p:nvPr>
        </p:nvSpPr>
        <p:spPr>
          <a:xfrm>
            <a:off x="6472237" y="3174206"/>
            <a:ext cx="2632075" cy="1042988"/>
          </a:xfrm>
        </p:spPr>
        <p:txBody>
          <a:bodyPr/>
          <a:lstStyle>
            <a:lvl1pPr>
              <a:defRPr sz="1600" b="0" i="1">
                <a:solidFill>
                  <a:schemeClr val="tx2"/>
                </a:solidFill>
              </a:defRPr>
            </a:lvl1pPr>
            <a:lvl5pPr>
              <a:defRPr/>
            </a:lvl5pPr>
          </a:lstStyle>
          <a:p>
            <a:pPr lvl="0"/>
            <a:r>
              <a:rPr lang="nl-NL" dirty="0"/>
              <a:t>Fotobijschrift</a:t>
            </a:r>
          </a:p>
        </p:txBody>
      </p:sp>
      <p:cxnSp>
        <p:nvCxnSpPr>
          <p:cNvPr id="17" name="Rechte verbindingslijn met pijl 16">
            <a:extLst>
              <a:ext uri="{FF2B5EF4-FFF2-40B4-BE49-F238E27FC236}">
                <a16:creationId xmlns:a16="http://schemas.microsoft.com/office/drawing/2014/main" id="{BEFFE8E7-EA89-4504-A6C2-53320DCF0693}"/>
              </a:ext>
            </a:extLst>
          </p:cNvPr>
          <p:cNvCxnSpPr>
            <a:cxnSpLocks/>
          </p:cNvCxnSpPr>
          <p:nvPr userDrawn="1"/>
        </p:nvCxnSpPr>
        <p:spPr>
          <a:xfrm>
            <a:off x="6167438" y="3292078"/>
            <a:ext cx="203596" cy="0"/>
          </a:xfrm>
          <a:prstGeom prst="straightConnector1">
            <a:avLst/>
          </a:prstGeom>
          <a:ln>
            <a:tailEnd type="stealth" w="med" len="sm"/>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154F21C0-81D4-48F1-BEC7-F9858910AEF1}"/>
              </a:ext>
            </a:extLst>
          </p:cNvPr>
          <p:cNvCxnSpPr>
            <a:cxnSpLocks/>
          </p:cNvCxnSpPr>
          <p:nvPr userDrawn="1"/>
        </p:nvCxnSpPr>
        <p:spPr>
          <a:xfrm>
            <a:off x="6167438" y="5516166"/>
            <a:ext cx="203596" cy="0"/>
          </a:xfrm>
          <a:prstGeom prst="straightConnector1">
            <a:avLst/>
          </a:prstGeom>
          <a:ln>
            <a:tailEnd type="stealth" w="med" len="sm"/>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18CB6CF8-F08B-4015-A489-82376975B957}"/>
              </a:ext>
            </a:extLst>
          </p:cNvPr>
          <p:cNvCxnSpPr>
            <a:cxnSpLocks/>
          </p:cNvCxnSpPr>
          <p:nvPr userDrawn="1"/>
        </p:nvCxnSpPr>
        <p:spPr>
          <a:xfrm flipH="1">
            <a:off x="6167438" y="1806178"/>
            <a:ext cx="203596" cy="0"/>
          </a:xfrm>
          <a:prstGeom prst="straightConnector1">
            <a:avLst/>
          </a:prstGeom>
          <a:ln>
            <a:tailEnd type="stealth"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640336"/>
      </p:ext>
    </p:extLst>
  </p:cSld>
  <p:clrMapOvr>
    <a:masterClrMapping/>
  </p:clrMapOvr>
  <p:extLst>
    <p:ext uri="{DCECCB84-F9BA-43D5-87BE-67443E8EF086}">
      <p15:sldGuideLst xmlns:p15="http://schemas.microsoft.com/office/powerpoint/2012/main">
        <p15:guide id="1" pos="5831">
          <p15:clr>
            <a:srgbClr val="FBAE40"/>
          </p15:clr>
        </p15:guide>
        <p15:guide id="2" pos="573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Leeg">
    <p:bg>
      <p:bgPr>
        <a:gradFill>
          <a:gsLst>
            <a:gs pos="46600">
              <a:srgbClr val="5C9466"/>
            </a:gs>
            <a:gs pos="0">
              <a:schemeClr val="accent1"/>
            </a:gs>
            <a:gs pos="100000">
              <a:schemeClr val="accent2"/>
            </a:gs>
          </a:gsLst>
          <a:lin ang="0" scaled="0"/>
        </a:gra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2210517-C118-451E-8BA1-FEA40E23C58E}"/>
              </a:ext>
            </a:extLst>
          </p:cNvPr>
          <p:cNvSpPr>
            <a:spLocks noGrp="1"/>
          </p:cNvSpPr>
          <p:nvPr>
            <p:ph type="dt" sz="half" idx="10"/>
          </p:nvPr>
        </p:nvSpPr>
        <p:spPr/>
        <p:txBody>
          <a:bodyPr/>
          <a:lstStyle/>
          <a:p>
            <a:fld id="{C19F3B34-6B0D-45FF-A390-8EBDD9B392CA}" type="datetimeFigureOut">
              <a:rPr lang="nl-NL" smtClean="0"/>
              <a:t>10-6-2021</a:t>
            </a:fld>
            <a:endParaRPr lang="nl-NL" dirty="0"/>
          </a:p>
        </p:txBody>
      </p:sp>
      <p:sp>
        <p:nvSpPr>
          <p:cNvPr id="3" name="Tijdelijke aanduiding voor voettekst 2">
            <a:extLst>
              <a:ext uri="{FF2B5EF4-FFF2-40B4-BE49-F238E27FC236}">
                <a16:creationId xmlns:a16="http://schemas.microsoft.com/office/drawing/2014/main" id="{126F3487-FACF-4E32-A6EC-7F96763AC3DA}"/>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9B8F8745-1605-4C66-9227-D751BB496758}"/>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927221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860B9-12F7-48F6-B828-46F31879C315}"/>
              </a:ext>
            </a:extLst>
          </p:cNvPr>
          <p:cNvSpPr>
            <a:spLocks noGrp="1"/>
          </p:cNvSpPr>
          <p:nvPr>
            <p:ph type="dt" sz="half" idx="10"/>
          </p:nvPr>
        </p:nvSpPr>
        <p:spPr>
          <a:xfrm>
            <a:off x="838200" y="6356350"/>
            <a:ext cx="2743200" cy="365125"/>
          </a:xfrm>
          <a:prstGeom prst="rect">
            <a:avLst/>
          </a:prstGeom>
        </p:spPr>
        <p:txBody>
          <a:bodyPr/>
          <a:lstStyle/>
          <a:p>
            <a:fld id="{4D2A1BB4-14FB-429D-8F8B-A8D76D97CB45}" type="datetimeFigureOut">
              <a:rPr lang="en-US" smtClean="0"/>
              <a:t>6/10/2021</a:t>
            </a:fld>
            <a:endParaRPr lang="en-US"/>
          </a:p>
        </p:txBody>
      </p:sp>
      <p:sp>
        <p:nvSpPr>
          <p:cNvPr id="3" name="Footer Placeholder 2">
            <a:extLst>
              <a:ext uri="{FF2B5EF4-FFF2-40B4-BE49-F238E27FC236}">
                <a16:creationId xmlns:a16="http://schemas.microsoft.com/office/drawing/2014/main" id="{64B30C79-6282-4A98-B155-3483B56D47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2562DD2-3853-45D2-B2FE-FE6EF9F86C0A}"/>
              </a:ext>
            </a:extLst>
          </p:cNvPr>
          <p:cNvSpPr>
            <a:spLocks noGrp="1"/>
          </p:cNvSpPr>
          <p:nvPr>
            <p:ph type="sldNum" sz="quarter" idx="12"/>
          </p:nvPr>
        </p:nvSpPr>
        <p:spPr>
          <a:xfrm>
            <a:off x="8610600" y="6356350"/>
            <a:ext cx="2743200" cy="365125"/>
          </a:xfrm>
          <a:prstGeom prst="rect">
            <a:avLst/>
          </a:prstGeom>
        </p:spPr>
        <p:txBody>
          <a:bodyPr/>
          <a:lstStyle/>
          <a:p>
            <a:fld id="{B1DC0A37-4417-4D92-ACF4-CB362CCBE5D2}" type="slidenum">
              <a:rPr lang="en-US" smtClean="0"/>
              <a:t>‹nr.›</a:t>
            </a:fld>
            <a:endParaRPr lang="en-US"/>
          </a:p>
        </p:txBody>
      </p:sp>
    </p:spTree>
    <p:extLst>
      <p:ext uri="{BB962C8B-B14F-4D97-AF65-F5344CB8AC3E}">
        <p14:creationId xmlns:p14="http://schemas.microsoft.com/office/powerpoint/2010/main" val="3014818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14F555C4-27F7-467A-9AF6-630F6B00B9E0}"/>
              </a:ext>
            </a:extLst>
          </p:cNvPr>
          <p:cNvSpPr>
            <a:spLocks noGrp="1"/>
          </p:cNvSpPr>
          <p:nvPr>
            <p:ph type="dt" sz="half" idx="10"/>
          </p:nvPr>
        </p:nvSpPr>
        <p:spPr>
          <a:xfrm>
            <a:off x="838200" y="6356350"/>
            <a:ext cx="2743200" cy="365125"/>
          </a:xfrm>
          <a:prstGeom prst="rect">
            <a:avLst/>
          </a:prstGeom>
        </p:spPr>
        <p:txBody>
          <a:bodyPr/>
          <a:lstStyle/>
          <a:p>
            <a:fld id="{4D2A1BB4-14FB-429D-8F8B-A8D76D97CB45}" type="datetimeFigureOut">
              <a:rPr lang="en-US" smtClean="0"/>
              <a:t>6/10/2021</a:t>
            </a:fld>
            <a:endParaRPr lang="en-US"/>
          </a:p>
        </p:txBody>
      </p:sp>
      <p:sp>
        <p:nvSpPr>
          <p:cNvPr id="8" name="Footer Placeholder 7">
            <a:extLst>
              <a:ext uri="{FF2B5EF4-FFF2-40B4-BE49-F238E27FC236}">
                <a16:creationId xmlns:a16="http://schemas.microsoft.com/office/drawing/2014/main" id="{DFA1C95A-1709-4B29-9F29-E98007CA5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7739E94-CC89-4EA9-A8FA-64E628F26AD3}"/>
              </a:ext>
            </a:extLst>
          </p:cNvPr>
          <p:cNvSpPr>
            <a:spLocks noGrp="1"/>
          </p:cNvSpPr>
          <p:nvPr>
            <p:ph type="sldNum" sz="quarter" idx="12"/>
          </p:nvPr>
        </p:nvSpPr>
        <p:spPr>
          <a:xfrm>
            <a:off x="8610600" y="6356350"/>
            <a:ext cx="2743200" cy="365125"/>
          </a:xfrm>
          <a:prstGeom prst="rect">
            <a:avLst/>
          </a:prstGeom>
        </p:spPr>
        <p:txBody>
          <a:bodyPr/>
          <a:lstStyle/>
          <a:p>
            <a:fld id="{B1DC0A37-4417-4D92-ACF4-CB362CCBE5D2}" type="slidenum">
              <a:rPr lang="en-US" smtClean="0"/>
              <a:t>‹nr.›</a:t>
            </a:fld>
            <a:endParaRPr lang="en-US"/>
          </a:p>
        </p:txBody>
      </p:sp>
      <p:sp>
        <p:nvSpPr>
          <p:cNvPr id="12" name="Picture Placeholder 11">
            <a:extLst>
              <a:ext uri="{FF2B5EF4-FFF2-40B4-BE49-F238E27FC236}">
                <a16:creationId xmlns:a16="http://schemas.microsoft.com/office/drawing/2014/main" id="{29C241C9-AB3E-447C-B7F1-89C740012F60}"/>
              </a:ext>
            </a:extLst>
          </p:cNvPr>
          <p:cNvSpPr>
            <a:spLocks noGrp="1"/>
          </p:cNvSpPr>
          <p:nvPr>
            <p:ph type="pic" sz="quarter" idx="13"/>
          </p:nvPr>
        </p:nvSpPr>
        <p:spPr>
          <a:xfrm>
            <a:off x="708024" y="2489200"/>
            <a:ext cx="10774363" cy="2470150"/>
          </a:xfrm>
          <a:prstGeom prst="rect">
            <a:avLst/>
          </a:prstGeom>
        </p:spPr>
        <p:txBody>
          <a:bodyPr/>
          <a:lstStyle>
            <a:lvl1pPr marL="0" indent="0" algn="ctr">
              <a:buNone/>
              <a:defRPr sz="1600"/>
            </a:lvl1pPr>
          </a:lstStyle>
          <a:p>
            <a:endParaRPr lang="en-US" dirty="0"/>
          </a:p>
        </p:txBody>
      </p:sp>
    </p:spTree>
    <p:extLst>
      <p:ext uri="{BB962C8B-B14F-4D97-AF65-F5344CB8AC3E}">
        <p14:creationId xmlns:p14="http://schemas.microsoft.com/office/powerpoint/2010/main" val="217896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en afsluitin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9F008B19-D67B-4C34-8388-EFB5849F2AFF}"/>
              </a:ext>
            </a:extLst>
          </p:cNvPr>
          <p:cNvSpPr/>
          <p:nvPr userDrawn="1"/>
        </p:nvSpPr>
        <p:spPr>
          <a:xfrm>
            <a:off x="0" y="1269736"/>
            <a:ext cx="12192000" cy="5588263"/>
          </a:xfrm>
          <a:prstGeom prst="rect">
            <a:avLst/>
          </a:prstGeom>
          <a:gradFill>
            <a:gsLst>
              <a:gs pos="0">
                <a:schemeClr val="accent1"/>
              </a:gs>
              <a:gs pos="45000">
                <a:srgbClr val="5F9464"/>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Graphic 8">
            <a:extLst>
              <a:ext uri="{FF2B5EF4-FFF2-40B4-BE49-F238E27FC236}">
                <a16:creationId xmlns:a16="http://schemas.microsoft.com/office/drawing/2014/main" id="{80810090-BA78-4A18-B582-D65C7E38EB2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0315" y="267029"/>
            <a:ext cx="3147420" cy="717785"/>
          </a:xfrm>
          <a:prstGeom prst="rect">
            <a:avLst/>
          </a:prstGeom>
        </p:spPr>
      </p:pic>
      <p:sp>
        <p:nvSpPr>
          <p:cNvPr id="2" name="Titel 1">
            <a:extLst>
              <a:ext uri="{FF2B5EF4-FFF2-40B4-BE49-F238E27FC236}">
                <a16:creationId xmlns:a16="http://schemas.microsoft.com/office/drawing/2014/main" id="{63444841-AB8E-4E8B-A1AA-050101181A8A}"/>
              </a:ext>
            </a:extLst>
          </p:cNvPr>
          <p:cNvSpPr>
            <a:spLocks noGrp="1"/>
          </p:cNvSpPr>
          <p:nvPr>
            <p:ph type="title"/>
          </p:nvPr>
        </p:nvSpPr>
        <p:spPr>
          <a:xfrm>
            <a:off x="623887" y="1546861"/>
            <a:ext cx="10944226" cy="606442"/>
          </a:xfrm>
        </p:spPr>
        <p:txBody>
          <a:bodyPr wrap="square" anchor="t" anchorCtr="0"/>
          <a:lstStyle>
            <a:lvl1pPr>
              <a:defRPr sz="3400">
                <a:solidFill>
                  <a:schemeClr val="bg1"/>
                </a:solidFill>
              </a:defRPr>
            </a:lvl1pPr>
          </a:lstStyle>
          <a:p>
            <a:r>
              <a:rPr lang="nl-NL"/>
              <a:t>Klik om de stijl te bewerken</a:t>
            </a:r>
            <a:endParaRPr lang="nl-NL" dirty="0"/>
          </a:p>
        </p:txBody>
      </p:sp>
      <p:sp>
        <p:nvSpPr>
          <p:cNvPr id="3" name="Tijdelijke aanduiding voor tekst 2">
            <a:extLst>
              <a:ext uri="{FF2B5EF4-FFF2-40B4-BE49-F238E27FC236}">
                <a16:creationId xmlns:a16="http://schemas.microsoft.com/office/drawing/2014/main" id="{912336D0-FA95-4779-A214-44C24D44B8C9}"/>
              </a:ext>
            </a:extLst>
          </p:cNvPr>
          <p:cNvSpPr>
            <a:spLocks noGrp="1"/>
          </p:cNvSpPr>
          <p:nvPr>
            <p:ph type="body" idx="1" hasCustomPrompt="1"/>
          </p:nvPr>
        </p:nvSpPr>
        <p:spPr>
          <a:xfrm>
            <a:off x="623888" y="2146158"/>
            <a:ext cx="10944224" cy="318436"/>
          </a:xfrm>
        </p:spPr>
        <p:txBody>
          <a:bodyPr wrap="square"/>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
        <p:nvSpPr>
          <p:cNvPr id="4" name="Tijdelijke aanduiding voor datum 3">
            <a:extLst>
              <a:ext uri="{FF2B5EF4-FFF2-40B4-BE49-F238E27FC236}">
                <a16:creationId xmlns:a16="http://schemas.microsoft.com/office/drawing/2014/main" id="{B98D5D0F-E586-4CF8-A67D-F0A3E5A21C53}"/>
              </a:ext>
            </a:extLst>
          </p:cNvPr>
          <p:cNvSpPr>
            <a:spLocks noGrp="1"/>
          </p:cNvSpPr>
          <p:nvPr>
            <p:ph type="dt" sz="half" idx="10"/>
          </p:nvPr>
        </p:nvSpPr>
        <p:spPr>
          <a:xfrm>
            <a:off x="623888" y="2414943"/>
            <a:ext cx="2582466" cy="249608"/>
          </a:xfrm>
        </p:spPr>
        <p:txBody>
          <a:bodyPr anchor="t" anchorCtr="0"/>
          <a:lstStyle>
            <a:lvl1pPr>
              <a:defRPr>
                <a:solidFill>
                  <a:schemeClr val="bg1"/>
                </a:solidFill>
              </a:defRPr>
            </a:lvl1pPr>
          </a:lstStyle>
          <a:p>
            <a:fld id="{C19F3B34-6B0D-45FF-A390-8EBDD9B392CA}" type="datetimeFigureOut">
              <a:rPr lang="nl-NL" smtClean="0"/>
              <a:pPr/>
              <a:t>10-6-2021</a:t>
            </a:fld>
            <a:endParaRPr lang="nl-NL" dirty="0"/>
          </a:p>
        </p:txBody>
      </p:sp>
      <p:sp>
        <p:nvSpPr>
          <p:cNvPr id="5" name="Tijdelijke aanduiding voor voettekst 4">
            <a:extLst>
              <a:ext uri="{FF2B5EF4-FFF2-40B4-BE49-F238E27FC236}">
                <a16:creationId xmlns:a16="http://schemas.microsoft.com/office/drawing/2014/main" id="{4903FA02-B067-46C1-B3FC-2BE1B3E386F6}"/>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6" name="Tijdelijke aanduiding voor dianummer 5">
            <a:extLst>
              <a:ext uri="{FF2B5EF4-FFF2-40B4-BE49-F238E27FC236}">
                <a16:creationId xmlns:a16="http://schemas.microsoft.com/office/drawing/2014/main" id="{1BE47089-56FE-4ABC-8898-DB1FE7622EB7}"/>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dirty="0"/>
          </a:p>
        </p:txBody>
      </p:sp>
    </p:spTree>
    <p:extLst>
      <p:ext uri="{BB962C8B-B14F-4D97-AF65-F5344CB8AC3E}">
        <p14:creationId xmlns:p14="http://schemas.microsoft.com/office/powerpoint/2010/main" val="926416268"/>
      </p:ext>
    </p:extLst>
  </p:cSld>
  <p:clrMapOvr>
    <a:masterClrMapping/>
  </p:clrMapOvr>
  <p:extLst>
    <p:ext uri="{DCECCB84-F9BA-43D5-87BE-67443E8EF086}">
      <p15:sldGuideLst xmlns:p15="http://schemas.microsoft.com/office/powerpoint/2012/main">
        <p15:guide id="1" pos="558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10-6-2021</a:t>
            </a:fld>
            <a:endParaRPr lang="nl-NL" dirty="0"/>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10" name="Tijdelijke aanduiding voor afbeelding 11">
            <a:extLst>
              <a:ext uri="{FF2B5EF4-FFF2-40B4-BE49-F238E27FC236}">
                <a16:creationId xmlns:a16="http://schemas.microsoft.com/office/drawing/2014/main" id="{E65FED13-CE9B-4BC8-BD68-EBB7EBC08B3C}"/>
              </a:ext>
            </a:extLst>
          </p:cNvPr>
          <p:cNvSpPr>
            <a:spLocks noGrp="1"/>
          </p:cNvSpPr>
          <p:nvPr>
            <p:ph type="pic" sz="quarter" idx="14"/>
          </p:nvPr>
        </p:nvSpPr>
        <p:spPr>
          <a:xfrm>
            <a:off x="6167438" y="1360488"/>
            <a:ext cx="6024562" cy="4697412"/>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69238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623887" y="1928813"/>
            <a:ext cx="5395913" cy="402113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p:nvPr>
        </p:nvSpPr>
        <p:spPr>
          <a:xfrm>
            <a:off x="6167438" y="1928813"/>
            <a:ext cx="5400674" cy="402113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10-6-2021</a:t>
            </a:fld>
            <a:endParaRPr lang="nl-NL" dirty="0"/>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232239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623887" y="1928813"/>
            <a:ext cx="5395913" cy="402113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hasCustomPrompt="1"/>
          </p:nvPr>
        </p:nvSpPr>
        <p:spPr>
          <a:xfrm>
            <a:off x="6777644" y="1928813"/>
            <a:ext cx="4790468" cy="4021137"/>
          </a:xfrm>
        </p:spPr>
        <p:txBody>
          <a:bodyPr/>
          <a:lstStyle>
            <a:lvl1pPr>
              <a:defRPr b="1" i="1" baseline="0"/>
            </a:lvl1pPr>
            <a:lvl2pPr>
              <a:defRPr b="0" i="1" baseline="0"/>
            </a:lvl2pPr>
            <a:lvl3pPr>
              <a:defRPr b="0" i="1" baseline="0"/>
            </a:lvl3pPr>
            <a:lvl4pPr>
              <a:defRPr b="0" i="1" baseline="0"/>
            </a:lvl4pPr>
            <a:lvl5pPr>
              <a:defRPr b="0" i="1" baseline="0"/>
            </a:lvl5pPr>
          </a:lstStyle>
          <a:p>
            <a:r>
              <a:rPr lang="nl-NL" dirty="0"/>
              <a:t>Ruimte voor een citaat</a:t>
            </a:r>
          </a:p>
          <a:p>
            <a:pPr lvl="1"/>
            <a:r>
              <a:rPr lang="nl-NL" dirty="0"/>
              <a:t>‘Citaattekst’</a:t>
            </a:r>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10-6-2021</a:t>
            </a:fld>
            <a:endParaRPr lang="nl-NL" dirty="0"/>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236866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0E8EB-C868-4D39-AA6F-2A0EAFDA75F4}"/>
              </a:ext>
            </a:extLst>
          </p:cNvPr>
          <p:cNvSpPr>
            <a:spLocks noGrp="1"/>
          </p:cNvSpPr>
          <p:nvPr>
            <p:ph type="title"/>
          </p:nvPr>
        </p:nvSpPr>
        <p:spPr>
          <a:xfrm>
            <a:off x="623887" y="207964"/>
            <a:ext cx="10944225" cy="1060450"/>
          </a:xfrm>
        </p:spPr>
        <p:txBody>
          <a:bodyPr/>
          <a:lstStyle/>
          <a:p>
            <a:r>
              <a:rPr lang="nl-NL"/>
              <a:t>Klik om de stijl te bewerken</a:t>
            </a:r>
            <a:endParaRPr lang="nl-NL" dirty="0"/>
          </a:p>
        </p:txBody>
      </p:sp>
      <p:sp>
        <p:nvSpPr>
          <p:cNvPr id="3" name="Tijdelijke aanduiding voor tekst 2">
            <a:extLst>
              <a:ext uri="{FF2B5EF4-FFF2-40B4-BE49-F238E27FC236}">
                <a16:creationId xmlns:a16="http://schemas.microsoft.com/office/drawing/2014/main" id="{58432631-D3A0-4B96-A22E-039A2F4A1068}"/>
              </a:ext>
            </a:extLst>
          </p:cNvPr>
          <p:cNvSpPr>
            <a:spLocks noGrp="1"/>
          </p:cNvSpPr>
          <p:nvPr>
            <p:ph type="body" idx="1" hasCustomPrompt="1"/>
          </p:nvPr>
        </p:nvSpPr>
        <p:spPr>
          <a:xfrm>
            <a:off x="623888" y="1928813"/>
            <a:ext cx="5400068" cy="44862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Tijdelijke aanduiding voor inhoud 3">
            <a:extLst>
              <a:ext uri="{FF2B5EF4-FFF2-40B4-BE49-F238E27FC236}">
                <a16:creationId xmlns:a16="http://schemas.microsoft.com/office/drawing/2014/main" id="{3B30FFBC-A466-4557-8897-FC0F1D5CDED2}"/>
              </a:ext>
            </a:extLst>
          </p:cNvPr>
          <p:cNvSpPr>
            <a:spLocks noGrp="1"/>
          </p:cNvSpPr>
          <p:nvPr>
            <p:ph sz="half" idx="2" hasCustomPrompt="1"/>
          </p:nvPr>
        </p:nvSpPr>
        <p:spPr>
          <a:xfrm>
            <a:off x="623888" y="2505075"/>
            <a:ext cx="5400068" cy="3444875"/>
          </a:xfrm>
        </p:spPr>
        <p:txBody>
          <a:bodyPr/>
          <a:lstStyle>
            <a:lvl6pPr marL="1257300" indent="-271463">
              <a:defRPr/>
            </a:lvl6pPr>
          </a:lstStyle>
          <a:p>
            <a:pPr lvl="1"/>
            <a:r>
              <a:rPr lang="nl-NL" dirty="0"/>
              <a:t>Tekststijl van het model bewerken</a:t>
            </a:r>
          </a:p>
          <a:p>
            <a:pPr lvl="2"/>
            <a:r>
              <a:rPr lang="nl-NL" dirty="0"/>
              <a:t>Tweede niveau</a:t>
            </a:r>
          </a:p>
          <a:p>
            <a:pPr lvl="3"/>
            <a:r>
              <a:rPr lang="nl-NL" dirty="0"/>
              <a:t>Derde niveau</a:t>
            </a:r>
          </a:p>
          <a:p>
            <a:pPr lvl="4"/>
            <a:r>
              <a:rPr lang="nl-NL" dirty="0"/>
              <a:t>Vierde niveau</a:t>
            </a:r>
          </a:p>
          <a:p>
            <a:pPr lvl="5"/>
            <a:r>
              <a:rPr lang="nl-NL" dirty="0"/>
              <a:t>Vijfde niveau</a:t>
            </a:r>
          </a:p>
        </p:txBody>
      </p:sp>
      <p:sp>
        <p:nvSpPr>
          <p:cNvPr id="5" name="Tijdelijke aanduiding voor tekst 4">
            <a:extLst>
              <a:ext uri="{FF2B5EF4-FFF2-40B4-BE49-F238E27FC236}">
                <a16:creationId xmlns:a16="http://schemas.microsoft.com/office/drawing/2014/main" id="{C611856B-83D8-49F3-8B87-8F33182BDBE1}"/>
              </a:ext>
            </a:extLst>
          </p:cNvPr>
          <p:cNvSpPr>
            <a:spLocks noGrp="1"/>
          </p:cNvSpPr>
          <p:nvPr>
            <p:ph type="body" sz="quarter" idx="3" hasCustomPrompt="1"/>
          </p:nvPr>
        </p:nvSpPr>
        <p:spPr>
          <a:xfrm>
            <a:off x="6172200" y="1928813"/>
            <a:ext cx="5395912" cy="44862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E27E68DA-EE67-4E8D-AF17-CBE735388EB9}"/>
              </a:ext>
            </a:extLst>
          </p:cNvPr>
          <p:cNvSpPr>
            <a:spLocks noGrp="1"/>
          </p:cNvSpPr>
          <p:nvPr>
            <p:ph sz="quarter" idx="4" hasCustomPrompt="1"/>
          </p:nvPr>
        </p:nvSpPr>
        <p:spPr>
          <a:xfrm>
            <a:off x="6172200" y="2505075"/>
            <a:ext cx="5395912" cy="3444875"/>
          </a:xfrm>
        </p:spPr>
        <p:txBody>
          <a:bodyPr/>
          <a:lstStyle>
            <a:lvl6pPr marL="1257300" indent="-271463">
              <a:defRPr/>
            </a:lvl6pPr>
          </a:lstStyle>
          <a:p>
            <a:pPr lvl="1"/>
            <a:r>
              <a:rPr lang="nl-NL" dirty="0"/>
              <a:t>Tekststijl van het model bewerken</a:t>
            </a:r>
          </a:p>
          <a:p>
            <a:pPr lvl="2"/>
            <a:r>
              <a:rPr lang="nl-NL" dirty="0"/>
              <a:t>Tweede niveau</a:t>
            </a:r>
          </a:p>
          <a:p>
            <a:pPr lvl="3"/>
            <a:r>
              <a:rPr lang="nl-NL" dirty="0"/>
              <a:t>Derde niveau</a:t>
            </a:r>
          </a:p>
          <a:p>
            <a:pPr lvl="4"/>
            <a:r>
              <a:rPr lang="nl-NL" dirty="0"/>
              <a:t>Vierde niveau</a:t>
            </a:r>
          </a:p>
          <a:p>
            <a:pPr lvl="5"/>
            <a:r>
              <a:rPr lang="nl-NL" dirty="0"/>
              <a:t>Vijfde niveau</a:t>
            </a:r>
          </a:p>
        </p:txBody>
      </p:sp>
      <p:sp>
        <p:nvSpPr>
          <p:cNvPr id="7" name="Tijdelijke aanduiding voor datum 6">
            <a:extLst>
              <a:ext uri="{FF2B5EF4-FFF2-40B4-BE49-F238E27FC236}">
                <a16:creationId xmlns:a16="http://schemas.microsoft.com/office/drawing/2014/main" id="{A78EC004-3BC5-4D78-8A0E-A26263A766E7}"/>
              </a:ext>
            </a:extLst>
          </p:cNvPr>
          <p:cNvSpPr>
            <a:spLocks noGrp="1"/>
          </p:cNvSpPr>
          <p:nvPr>
            <p:ph type="dt" sz="half" idx="10"/>
          </p:nvPr>
        </p:nvSpPr>
        <p:spPr/>
        <p:txBody>
          <a:bodyPr/>
          <a:lstStyle/>
          <a:p>
            <a:fld id="{C19F3B34-6B0D-45FF-A390-8EBDD9B392CA}" type="datetimeFigureOut">
              <a:rPr lang="nl-NL" smtClean="0"/>
              <a:t>10-6-2021</a:t>
            </a:fld>
            <a:endParaRPr lang="nl-NL" dirty="0"/>
          </a:p>
        </p:txBody>
      </p:sp>
      <p:sp>
        <p:nvSpPr>
          <p:cNvPr id="8" name="Tijdelijke aanduiding voor voettekst 7">
            <a:extLst>
              <a:ext uri="{FF2B5EF4-FFF2-40B4-BE49-F238E27FC236}">
                <a16:creationId xmlns:a16="http://schemas.microsoft.com/office/drawing/2014/main" id="{B69EBDC0-76C1-4933-8592-B4CD863192B2}"/>
              </a:ext>
            </a:extLst>
          </p:cNvPr>
          <p:cNvSpPr>
            <a:spLocks noGrp="1"/>
          </p:cNvSpPr>
          <p:nvPr>
            <p:ph type="ftr" sz="quarter" idx="11"/>
          </p:nvPr>
        </p:nvSpPr>
        <p:spPr/>
        <p:txBody>
          <a:bodyPr/>
          <a:lstStyle/>
          <a:p>
            <a:endParaRPr lang="nl-NL" dirty="0"/>
          </a:p>
        </p:txBody>
      </p:sp>
      <p:sp>
        <p:nvSpPr>
          <p:cNvPr id="9" name="Tijdelijke aanduiding voor dianummer 8">
            <a:extLst>
              <a:ext uri="{FF2B5EF4-FFF2-40B4-BE49-F238E27FC236}">
                <a16:creationId xmlns:a16="http://schemas.microsoft.com/office/drawing/2014/main" id="{B142F000-2974-4F5D-A01D-B542F2900DD4}"/>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387987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623887" y="254324"/>
            <a:ext cx="10944225" cy="499414"/>
          </a:xfrm>
        </p:spPr>
        <p:txBody>
          <a:bodyPr/>
          <a:lstStyle/>
          <a:p>
            <a:r>
              <a:rPr lang="nl-NL"/>
              <a:t>Klik om de stijl te bewerken</a:t>
            </a:r>
            <a:endParaRPr lang="nl-NL" dirty="0"/>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10-6-2021</a:t>
            </a:fld>
            <a:endParaRPr lang="nl-NL" dirty="0"/>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8" name="Tijdelijke aanduiding voor tekst 7">
            <a:extLst>
              <a:ext uri="{FF2B5EF4-FFF2-40B4-BE49-F238E27FC236}">
                <a16:creationId xmlns:a16="http://schemas.microsoft.com/office/drawing/2014/main" id="{C114F528-DB64-488F-8BC6-67FFAC7A6953}"/>
              </a:ext>
            </a:extLst>
          </p:cNvPr>
          <p:cNvSpPr>
            <a:spLocks noGrp="1"/>
          </p:cNvSpPr>
          <p:nvPr>
            <p:ph type="body" sz="quarter" idx="13" hasCustomPrompt="1"/>
          </p:nvPr>
        </p:nvSpPr>
        <p:spPr>
          <a:xfrm>
            <a:off x="623887" y="753737"/>
            <a:ext cx="5400676" cy="238840"/>
          </a:xfrm>
        </p:spPr>
        <p:txBody>
          <a:bodyPr/>
          <a:lstStyle>
            <a:lvl1pPr>
              <a:defRPr sz="2200" b="0">
                <a:solidFill>
                  <a:schemeClr val="tx1"/>
                </a:solidFill>
                <a:latin typeface="Abadi" panose="020B0604020104020204" pitchFamily="34" charset="0"/>
              </a:defRPr>
            </a:lvl1pPr>
            <a:lvl2pPr>
              <a:defRPr sz="1800"/>
            </a:lvl2pPr>
            <a:lvl3pPr>
              <a:defRPr sz="1600"/>
            </a:lvl3pPr>
            <a:lvl4pPr>
              <a:defRPr sz="1400"/>
            </a:lvl4pPr>
            <a:lvl5pPr>
              <a:defRPr sz="1400"/>
            </a:lvl5pPr>
          </a:lstStyle>
          <a:p>
            <a:pPr lvl="0"/>
            <a:r>
              <a:rPr lang="nl-NL" dirty="0"/>
              <a:t>Ruimte voor Subtitel</a:t>
            </a:r>
          </a:p>
        </p:txBody>
      </p:sp>
      <p:sp>
        <p:nvSpPr>
          <p:cNvPr id="10" name="Tijdelijke aanduiding voor afbeelding 11">
            <a:extLst>
              <a:ext uri="{FF2B5EF4-FFF2-40B4-BE49-F238E27FC236}">
                <a16:creationId xmlns:a16="http://schemas.microsoft.com/office/drawing/2014/main" id="{E65FED13-CE9B-4BC8-BD68-EBB7EBC08B3C}"/>
              </a:ext>
            </a:extLst>
          </p:cNvPr>
          <p:cNvSpPr>
            <a:spLocks noGrp="1"/>
          </p:cNvSpPr>
          <p:nvPr>
            <p:ph type="pic" sz="quarter" idx="14"/>
          </p:nvPr>
        </p:nvSpPr>
        <p:spPr>
          <a:xfrm>
            <a:off x="6167438" y="1360488"/>
            <a:ext cx="6024562" cy="4697412"/>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025521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subtitel en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623887" y="254324"/>
            <a:ext cx="10944225" cy="499414"/>
          </a:xfrm>
        </p:spPr>
        <p:txBody>
          <a:bodyPr/>
          <a:lstStyle/>
          <a:p>
            <a:r>
              <a:rPr lang="nl-NL"/>
              <a:t>Klik om de stijl te bewerken</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10-6-2021</a:t>
            </a:fld>
            <a:endParaRPr lang="nl-NL" dirty="0"/>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8" name="Tijdelijke aanduiding voor tekst 7">
            <a:extLst>
              <a:ext uri="{FF2B5EF4-FFF2-40B4-BE49-F238E27FC236}">
                <a16:creationId xmlns:a16="http://schemas.microsoft.com/office/drawing/2014/main" id="{C114F528-DB64-488F-8BC6-67FFAC7A6953}"/>
              </a:ext>
            </a:extLst>
          </p:cNvPr>
          <p:cNvSpPr>
            <a:spLocks noGrp="1"/>
          </p:cNvSpPr>
          <p:nvPr>
            <p:ph type="body" sz="quarter" idx="13" hasCustomPrompt="1"/>
          </p:nvPr>
        </p:nvSpPr>
        <p:spPr>
          <a:xfrm>
            <a:off x="623887" y="753737"/>
            <a:ext cx="5400676" cy="238840"/>
          </a:xfrm>
        </p:spPr>
        <p:txBody>
          <a:bodyPr/>
          <a:lstStyle>
            <a:lvl1pPr>
              <a:defRPr sz="2200" b="0">
                <a:solidFill>
                  <a:schemeClr val="tx1"/>
                </a:solidFill>
                <a:latin typeface="Abadi" panose="020B0604020104020204" pitchFamily="34" charset="0"/>
              </a:defRPr>
            </a:lvl1pPr>
            <a:lvl2pPr>
              <a:defRPr sz="1800"/>
            </a:lvl2pPr>
            <a:lvl3pPr>
              <a:defRPr sz="1600"/>
            </a:lvl3pPr>
            <a:lvl4pPr>
              <a:defRPr sz="1400"/>
            </a:lvl4pPr>
            <a:lvl5pPr>
              <a:defRPr sz="1400"/>
            </a:lvl5pPr>
          </a:lstStyle>
          <a:p>
            <a:pPr lvl="0"/>
            <a:r>
              <a:rPr lang="nl-NL" dirty="0"/>
              <a:t>Ruimte voor Subtitel</a:t>
            </a:r>
          </a:p>
        </p:txBody>
      </p:sp>
      <p:sp>
        <p:nvSpPr>
          <p:cNvPr id="10" name="Tijdelijke aanduiding voor afbeelding 11">
            <a:extLst>
              <a:ext uri="{FF2B5EF4-FFF2-40B4-BE49-F238E27FC236}">
                <a16:creationId xmlns:a16="http://schemas.microsoft.com/office/drawing/2014/main" id="{E65FED13-CE9B-4BC8-BD68-EBB7EBC08B3C}"/>
              </a:ext>
            </a:extLst>
          </p:cNvPr>
          <p:cNvSpPr>
            <a:spLocks noGrp="1"/>
          </p:cNvSpPr>
          <p:nvPr>
            <p:ph type="pic" sz="quarter" idx="14"/>
          </p:nvPr>
        </p:nvSpPr>
        <p:spPr>
          <a:xfrm>
            <a:off x="0" y="1360488"/>
            <a:ext cx="12192000" cy="4697412"/>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84667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22407-8122-47BA-927C-D3B05D9E10E2}"/>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10-6-2021</a:t>
            </a:fld>
            <a:endParaRPr lang="nl-NL" dirty="0"/>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7" name="Tijdelijke aanduiding voor afbeelding 6">
            <a:extLst>
              <a:ext uri="{FF2B5EF4-FFF2-40B4-BE49-F238E27FC236}">
                <a16:creationId xmlns:a16="http://schemas.microsoft.com/office/drawing/2014/main" id="{4A076717-902D-48BD-AA86-0FE08881BCD6}"/>
              </a:ext>
            </a:extLst>
          </p:cNvPr>
          <p:cNvSpPr>
            <a:spLocks noGrp="1"/>
          </p:cNvSpPr>
          <p:nvPr>
            <p:ph type="pic" sz="quarter" idx="13"/>
          </p:nvPr>
        </p:nvSpPr>
        <p:spPr>
          <a:xfrm>
            <a:off x="0" y="1360488"/>
            <a:ext cx="12192000" cy="4697412"/>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52179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1559FA0-9526-431E-9189-7F8FE8ABD9AA}"/>
              </a:ext>
            </a:extLst>
          </p:cNvPr>
          <p:cNvSpPr>
            <a:spLocks noGrp="1"/>
          </p:cNvSpPr>
          <p:nvPr>
            <p:ph type="title"/>
          </p:nvPr>
        </p:nvSpPr>
        <p:spPr>
          <a:xfrm>
            <a:off x="623887" y="208465"/>
            <a:ext cx="10944225" cy="1042320"/>
          </a:xfrm>
          <a:prstGeom prst="rect">
            <a:avLst/>
          </a:prstGeom>
        </p:spPr>
        <p:txBody>
          <a:bodyPr vert="horz" lIns="0" tIns="0" rIns="0" bIns="0" rtlCol="0" anchor="ctr"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4A06FFB-8ECA-43C3-8DE3-92A5BF0469EE}"/>
              </a:ext>
            </a:extLst>
          </p:cNvPr>
          <p:cNvSpPr>
            <a:spLocks noGrp="1"/>
          </p:cNvSpPr>
          <p:nvPr>
            <p:ph type="body" idx="1"/>
          </p:nvPr>
        </p:nvSpPr>
        <p:spPr>
          <a:xfrm>
            <a:off x="623888" y="1928813"/>
            <a:ext cx="5400675" cy="4031922"/>
          </a:xfrm>
          <a:prstGeom prst="rect">
            <a:avLst/>
          </a:prstGeom>
        </p:spPr>
        <p:txBody>
          <a:bodyPr vert="horz" lIns="0" tIns="0" rIns="0" bIns="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FDD5D0-FBAC-4B8F-B0CE-8795D214AE51}"/>
              </a:ext>
            </a:extLst>
          </p:cNvPr>
          <p:cNvSpPr>
            <a:spLocks noGrp="1"/>
          </p:cNvSpPr>
          <p:nvPr>
            <p:ph type="dt" sz="half" idx="2"/>
          </p:nvPr>
        </p:nvSpPr>
        <p:spPr>
          <a:xfrm>
            <a:off x="3442097" y="6448177"/>
            <a:ext cx="2582466" cy="249608"/>
          </a:xfrm>
          <a:prstGeom prst="rect">
            <a:avLst/>
          </a:prstGeom>
        </p:spPr>
        <p:txBody>
          <a:bodyPr vert="horz" lIns="0" tIns="0" rIns="0" bIns="0" rtlCol="0" anchor="b" anchorCtr="0"/>
          <a:lstStyle>
            <a:lvl1pPr algn="l">
              <a:defRPr sz="1600">
                <a:solidFill>
                  <a:schemeClr val="tx2"/>
                </a:solidFill>
              </a:defRPr>
            </a:lvl1pPr>
          </a:lstStyle>
          <a:p>
            <a:fld id="{C19F3B34-6B0D-45FF-A390-8EBDD9B392CA}" type="datetimeFigureOut">
              <a:rPr lang="nl-NL" smtClean="0"/>
              <a:pPr/>
              <a:t>10-6-2021</a:t>
            </a:fld>
            <a:endParaRPr lang="nl-NL" dirty="0"/>
          </a:p>
        </p:txBody>
      </p:sp>
      <p:sp>
        <p:nvSpPr>
          <p:cNvPr id="5" name="Tijdelijke aanduiding voor voettekst 4">
            <a:extLst>
              <a:ext uri="{FF2B5EF4-FFF2-40B4-BE49-F238E27FC236}">
                <a16:creationId xmlns:a16="http://schemas.microsoft.com/office/drawing/2014/main" id="{E84A78F5-4920-4B26-B15C-9AF3ED042AC6}"/>
              </a:ext>
            </a:extLst>
          </p:cNvPr>
          <p:cNvSpPr>
            <a:spLocks noGrp="1"/>
          </p:cNvSpPr>
          <p:nvPr>
            <p:ph type="ftr" sz="quarter" idx="3"/>
          </p:nvPr>
        </p:nvSpPr>
        <p:spPr>
          <a:xfrm>
            <a:off x="6167438" y="6448177"/>
            <a:ext cx="4568470" cy="249608"/>
          </a:xfrm>
          <a:prstGeom prst="rect">
            <a:avLst/>
          </a:prstGeom>
        </p:spPr>
        <p:txBody>
          <a:bodyPr vert="horz" lIns="0" tIns="0" rIns="0" bIns="0" rtlCol="0" anchor="b" anchorCtr="0"/>
          <a:lstStyle>
            <a:lvl1pPr algn="ctr">
              <a:defRPr sz="1600">
                <a:solidFill>
                  <a:schemeClr val="tx2"/>
                </a:solidFill>
              </a:defRPr>
            </a:lvl1pPr>
          </a:lstStyle>
          <a:p>
            <a:endParaRPr lang="nl-NL" dirty="0"/>
          </a:p>
        </p:txBody>
      </p:sp>
      <p:sp>
        <p:nvSpPr>
          <p:cNvPr id="6" name="Tijdelijke aanduiding voor dianummer 5">
            <a:extLst>
              <a:ext uri="{FF2B5EF4-FFF2-40B4-BE49-F238E27FC236}">
                <a16:creationId xmlns:a16="http://schemas.microsoft.com/office/drawing/2014/main" id="{A752B93B-9360-4132-90EF-CCE2063F91CD}"/>
              </a:ext>
            </a:extLst>
          </p:cNvPr>
          <p:cNvSpPr>
            <a:spLocks noGrp="1"/>
          </p:cNvSpPr>
          <p:nvPr>
            <p:ph type="sldNum" sz="quarter" idx="4"/>
          </p:nvPr>
        </p:nvSpPr>
        <p:spPr>
          <a:xfrm>
            <a:off x="10906470" y="6448177"/>
            <a:ext cx="661643" cy="249608"/>
          </a:xfrm>
          <a:prstGeom prst="rect">
            <a:avLst/>
          </a:prstGeom>
        </p:spPr>
        <p:txBody>
          <a:bodyPr vert="horz" lIns="0" tIns="0" rIns="0" bIns="0" rtlCol="0" anchor="b" anchorCtr="0"/>
          <a:lstStyle>
            <a:lvl1pPr algn="r">
              <a:defRPr sz="1600">
                <a:solidFill>
                  <a:schemeClr val="tx2"/>
                </a:solidFill>
              </a:defRPr>
            </a:lvl1pPr>
          </a:lstStyle>
          <a:p>
            <a:fld id="{F9DE7F4B-6E11-487C-9B28-4934A04645A5}" type="slidenum">
              <a:rPr lang="nl-NL" smtClean="0"/>
              <a:pPr/>
              <a:t>‹nr.›</a:t>
            </a:fld>
            <a:endParaRPr lang="nl-NL" dirty="0"/>
          </a:p>
        </p:txBody>
      </p:sp>
      <p:pic>
        <p:nvPicPr>
          <p:cNvPr id="11" name="Graphic 10">
            <a:extLst>
              <a:ext uri="{FF2B5EF4-FFF2-40B4-BE49-F238E27FC236}">
                <a16:creationId xmlns:a16="http://schemas.microsoft.com/office/drawing/2014/main" id="{727AA9CF-86EC-4F85-B6B9-71C9BA49A58D}"/>
              </a:ext>
            </a:extLst>
          </p:cNvPr>
          <p:cNvPicPr>
            <a:picLocks noChangeAspect="1"/>
          </p:cNvPicPr>
          <p:nvPr userDrawn="1"/>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23888" y="6168097"/>
            <a:ext cx="2194321" cy="500426"/>
          </a:xfrm>
          <a:prstGeom prst="rect">
            <a:avLst/>
          </a:prstGeom>
        </p:spPr>
      </p:pic>
      <p:sp>
        <p:nvSpPr>
          <p:cNvPr id="12" name="Rechthoek 11">
            <a:extLst>
              <a:ext uri="{FF2B5EF4-FFF2-40B4-BE49-F238E27FC236}">
                <a16:creationId xmlns:a16="http://schemas.microsoft.com/office/drawing/2014/main" id="{04A27722-B518-45E5-9D74-2125EE95FE92}"/>
              </a:ext>
            </a:extLst>
          </p:cNvPr>
          <p:cNvSpPr/>
          <p:nvPr userDrawn="1"/>
        </p:nvSpPr>
        <p:spPr>
          <a:xfrm>
            <a:off x="0" y="1269737"/>
            <a:ext cx="12192000" cy="92338"/>
          </a:xfrm>
          <a:prstGeom prst="rect">
            <a:avLst/>
          </a:prstGeom>
          <a:gradFill>
            <a:gsLst>
              <a:gs pos="0">
                <a:schemeClr val="accent1"/>
              </a:gs>
              <a:gs pos="45000">
                <a:srgbClr val="5F9464"/>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13" name="Rechte verbindingslijn 12">
            <a:extLst>
              <a:ext uri="{FF2B5EF4-FFF2-40B4-BE49-F238E27FC236}">
                <a16:creationId xmlns:a16="http://schemas.microsoft.com/office/drawing/2014/main" id="{304DE393-2470-461E-A176-C0D24C3B1C24}"/>
              </a:ext>
            </a:extLst>
          </p:cNvPr>
          <p:cNvCxnSpPr/>
          <p:nvPr userDrawn="1"/>
        </p:nvCxnSpPr>
        <p:spPr>
          <a:xfrm>
            <a:off x="623888" y="6059651"/>
            <a:ext cx="10944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2" name="Afbeelding 181" descr="Afbeelding met schermafbeelding&#10;&#10;Automatisch gegenereerde beschrijving">
            <a:extLst>
              <a:ext uri="{FF2B5EF4-FFF2-40B4-BE49-F238E27FC236}">
                <a16:creationId xmlns:a16="http://schemas.microsoft.com/office/drawing/2014/main" id="{18827072-5BE8-4457-A7E0-4FC0BC7EC2A5}"/>
              </a:ext>
            </a:extLst>
          </p:cNvPr>
          <p:cNvPicPr>
            <a:picLocks noChangeAspect="1"/>
          </p:cNvPicPr>
          <p:nvPr userDrawn="1"/>
        </p:nvPicPr>
        <p:blipFill>
          <a:blip r:embed="rId19"/>
          <a:stretch>
            <a:fillRect/>
          </a:stretch>
        </p:blipFill>
        <p:spPr>
          <a:xfrm>
            <a:off x="-2516665" y="1835965"/>
            <a:ext cx="2459703" cy="4358594"/>
          </a:xfrm>
          <a:prstGeom prst="rect">
            <a:avLst/>
          </a:prstGeom>
        </p:spPr>
      </p:pic>
    </p:spTree>
    <p:extLst>
      <p:ext uri="{BB962C8B-B14F-4D97-AF65-F5344CB8AC3E}">
        <p14:creationId xmlns:p14="http://schemas.microsoft.com/office/powerpoint/2010/main" val="5792557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1" r:id="rId14"/>
    <p:sldLayoutId id="2147483702" r:id="rId15"/>
  </p:sldLayoutIdLst>
  <p:txStyles>
    <p:titleStyle>
      <a:lvl1pPr algn="l" defTabSz="914400" rtl="0" eaLnBrk="1" latinLnBrk="0" hangingPunct="1">
        <a:lnSpc>
          <a:spcPct val="90000"/>
        </a:lnSpc>
        <a:spcBef>
          <a:spcPct val="0"/>
        </a:spcBef>
        <a:buNone/>
        <a:defRPr sz="3400" b="1" kern="1200" baseline="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Clr>
          <a:schemeClr val="tx2"/>
        </a:buClr>
        <a:buSzPct val="100000"/>
        <a:buFont typeface="Wingdings" panose="05000000000000000000" pitchFamily="2" charset="2"/>
        <a:buNone/>
        <a:defRPr sz="2000" b="1" kern="1200">
          <a:solidFill>
            <a:schemeClr val="accent1"/>
          </a:solidFill>
          <a:latin typeface="+mn-lt"/>
          <a:ea typeface="+mn-ea"/>
          <a:cs typeface="+mn-cs"/>
        </a:defRPr>
      </a:lvl1pPr>
      <a:lvl2pPr marL="4763" indent="0" algn="l" defTabSz="914400" rtl="0" eaLnBrk="1" latinLnBrk="0" hangingPunct="1">
        <a:lnSpc>
          <a:spcPct val="90000"/>
        </a:lnSpc>
        <a:spcBef>
          <a:spcPts val="0"/>
        </a:spcBef>
        <a:buClr>
          <a:schemeClr val="tx2"/>
        </a:buClr>
        <a:buSzPct val="100000"/>
        <a:buFont typeface="Wingdings" panose="05000000000000000000" pitchFamily="2" charset="2"/>
        <a:buNone/>
        <a:defRPr sz="2000" kern="1200">
          <a:solidFill>
            <a:schemeClr val="tx2"/>
          </a:solidFill>
          <a:latin typeface="+mn-lt"/>
          <a:ea typeface="+mn-ea"/>
          <a:cs typeface="+mn-cs"/>
        </a:defRPr>
      </a:lvl2pPr>
      <a:lvl3pPr marL="180975" indent="-180975" algn="l" defTabSz="914400" rtl="0" eaLnBrk="1" latinLnBrk="0" hangingPunct="1">
        <a:lnSpc>
          <a:spcPct val="90000"/>
        </a:lnSpc>
        <a:spcBef>
          <a:spcPts val="0"/>
        </a:spcBef>
        <a:buClr>
          <a:schemeClr val="accent1"/>
        </a:buClr>
        <a:buSzPct val="110000"/>
        <a:buFont typeface="Arial" panose="020B0604020202020204" pitchFamily="34" charset="0"/>
        <a:buChar char="•"/>
        <a:defRPr sz="2000" kern="1200">
          <a:solidFill>
            <a:schemeClr val="tx2"/>
          </a:solidFill>
          <a:latin typeface="+mn-lt"/>
          <a:ea typeface="+mn-ea"/>
          <a:cs typeface="+mn-cs"/>
        </a:defRPr>
      </a:lvl3pPr>
      <a:lvl4pPr marL="538163" indent="-180975" algn="l" defTabSz="914400" rtl="0" eaLnBrk="1" latinLnBrk="0" hangingPunct="1">
        <a:lnSpc>
          <a:spcPct val="90000"/>
        </a:lnSpc>
        <a:spcBef>
          <a:spcPts val="500"/>
        </a:spcBef>
        <a:buClr>
          <a:schemeClr val="tx1"/>
        </a:buClr>
        <a:buSzPct val="110000"/>
        <a:buFont typeface="Arial" panose="020B0604020202020204" pitchFamily="34" charset="0"/>
        <a:buChar char="•"/>
        <a:defRPr sz="1800" kern="1200">
          <a:solidFill>
            <a:schemeClr val="tx2"/>
          </a:solidFill>
          <a:latin typeface="+mn-lt"/>
          <a:ea typeface="+mn-ea"/>
          <a:cs typeface="+mn-cs"/>
        </a:defRPr>
      </a:lvl4pPr>
      <a:lvl5pPr marL="895350" indent="-266700" algn="l" defTabSz="914400" rtl="0" eaLnBrk="1" latinLnBrk="0" hangingPunct="1">
        <a:lnSpc>
          <a:spcPct val="90000"/>
        </a:lnSpc>
        <a:spcBef>
          <a:spcPts val="500"/>
        </a:spcBef>
        <a:buClr>
          <a:schemeClr val="accent2"/>
        </a:buClr>
        <a:buSzPct val="110000"/>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orient="horz" pos="2160">
          <p15:clr>
            <a:srgbClr val="F26B43"/>
          </p15:clr>
        </p15:guide>
        <p15:guide id="3" orient="horz" pos="857">
          <p15:clr>
            <a:srgbClr val="F26B43"/>
          </p15:clr>
        </p15:guide>
        <p15:guide id="4" pos="3840">
          <p15:clr>
            <a:srgbClr val="F26B43"/>
          </p15:clr>
        </p15:guide>
        <p15:guide id="5" pos="7287">
          <p15:clr>
            <a:srgbClr val="F26B43"/>
          </p15:clr>
        </p15:guide>
        <p15:guide id="6" pos="3885">
          <p15:clr>
            <a:srgbClr val="F26B43"/>
          </p15:clr>
        </p15:guide>
        <p15:guide id="7" pos="3795">
          <p15:clr>
            <a:srgbClr val="F26B43"/>
          </p15:clr>
        </p15:guide>
        <p15:guide id="8" orient="horz" pos="3748">
          <p15:clr>
            <a:srgbClr val="F26B43"/>
          </p15:clr>
        </p15:guide>
        <p15:guide id="9" orient="horz" pos="799">
          <p15:clr>
            <a:srgbClr val="F26B43"/>
          </p15:clr>
        </p15:guide>
        <p15:guide id="10" orient="horz" pos="1193">
          <p15:clr>
            <a:srgbClr val="F26B43"/>
          </p15:clr>
        </p15:guide>
        <p15:guide id="11" orient="horz" pos="1215">
          <p15:clr>
            <a:srgbClr val="F26B43"/>
          </p15:clr>
        </p15:guide>
        <p15:guide id="12" orient="horz" pos="3816">
          <p15:clr>
            <a:srgbClr val="F26B43"/>
          </p15:clr>
        </p15:guide>
        <p15:guide id="13" orient="horz" pos="545">
          <p15:clr>
            <a:srgbClr val="F26B43"/>
          </p15:clr>
        </p15:guide>
        <p15:guide id="14" orient="horz" pos="349">
          <p15:clr>
            <a:srgbClr val="F26B43"/>
          </p15:clr>
        </p15:guide>
        <p15:guide id="15" orient="horz" pos="13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t="16326" b="18367"/>
          <a:stretch/>
        </p:blipFill>
        <p:spPr>
          <a:xfrm>
            <a:off x="4245115" y="147731"/>
            <a:ext cx="2948159" cy="962663"/>
          </a:xfrm>
          <a:prstGeom prst="rect">
            <a:avLst/>
          </a:prstGeom>
        </p:spPr>
      </p:pic>
      <p:pic>
        <p:nvPicPr>
          <p:cNvPr id="3" name="Tijdelijke aanduiding voor afbeelding 2" descr="Afbeelding met persoon, vrouw, binnen, staand&#10;&#10;Automatisch gegenereerde beschrijving">
            <a:extLst>
              <a:ext uri="{FF2B5EF4-FFF2-40B4-BE49-F238E27FC236}">
                <a16:creationId xmlns:a16="http://schemas.microsoft.com/office/drawing/2014/main" id="{0E62BEE3-7282-42D5-8F48-24016E3F1B44}"/>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t="38571" r="9033" b="17034"/>
          <a:stretch/>
        </p:blipFill>
        <p:spPr/>
      </p:pic>
      <p:sp>
        <p:nvSpPr>
          <p:cNvPr id="5" name="Ondertitel 4">
            <a:extLst>
              <a:ext uri="{FF2B5EF4-FFF2-40B4-BE49-F238E27FC236}">
                <a16:creationId xmlns:a16="http://schemas.microsoft.com/office/drawing/2014/main" id="{EF9B47B1-A5AF-4946-AA9B-6E678D239A98}"/>
              </a:ext>
            </a:extLst>
          </p:cNvPr>
          <p:cNvSpPr>
            <a:spLocks noGrp="1"/>
          </p:cNvSpPr>
          <p:nvPr>
            <p:ph type="subTitle" idx="1"/>
          </p:nvPr>
        </p:nvSpPr>
        <p:spPr/>
        <p:txBody>
          <a:bodyPr/>
          <a:lstStyle/>
          <a:p>
            <a:r>
              <a:rPr lang="nl-NL" dirty="0" err="1"/>
              <a:t>Kennisboostweek</a:t>
            </a:r>
            <a:r>
              <a:rPr lang="nl-NL" dirty="0"/>
              <a:t> Mensen maken Nederland – workshop 10 juni 2021</a:t>
            </a:r>
          </a:p>
          <a:p>
            <a:endParaRPr lang="nl-NL" dirty="0"/>
          </a:p>
        </p:txBody>
      </p:sp>
      <p:sp>
        <p:nvSpPr>
          <p:cNvPr id="6" name="Titel 1">
            <a:extLst>
              <a:ext uri="{FF2B5EF4-FFF2-40B4-BE49-F238E27FC236}">
                <a16:creationId xmlns:a16="http://schemas.microsoft.com/office/drawing/2014/main" id="{5D16E827-B8CA-4178-AAF0-211A6C2BC847}"/>
              </a:ext>
            </a:extLst>
          </p:cNvPr>
          <p:cNvSpPr>
            <a:spLocks noGrp="1"/>
          </p:cNvSpPr>
          <p:nvPr>
            <p:ph type="ctrTitle"/>
          </p:nvPr>
        </p:nvSpPr>
        <p:spPr/>
        <p:txBody>
          <a:bodyPr/>
          <a:lstStyle/>
          <a:p>
            <a:r>
              <a:rPr lang="nl-NL" dirty="0"/>
              <a:t>Nieuwe inburgeringswet vanaf 1 januari 2022</a:t>
            </a:r>
          </a:p>
        </p:txBody>
      </p:sp>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2020" y="10685"/>
            <a:ext cx="1189702" cy="1235570"/>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5877" y="53373"/>
            <a:ext cx="2813540" cy="1057021"/>
          </a:xfrm>
          <a:prstGeom prst="rect">
            <a:avLst/>
          </a:prstGeom>
        </p:spPr>
      </p:pic>
    </p:spTree>
    <p:extLst>
      <p:ext uri="{BB962C8B-B14F-4D97-AF65-F5344CB8AC3E}">
        <p14:creationId xmlns:p14="http://schemas.microsoft.com/office/powerpoint/2010/main" val="896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67681B7-3B8C-48C4-A752-F07DF9ACE37E}"/>
              </a:ext>
            </a:extLst>
          </p:cNvPr>
          <p:cNvSpPr txBox="1"/>
          <p:nvPr/>
        </p:nvSpPr>
        <p:spPr>
          <a:xfrm>
            <a:off x="1530602" y="2317021"/>
            <a:ext cx="1905056" cy="461665"/>
          </a:xfrm>
          <a:prstGeom prst="rect">
            <a:avLst/>
          </a:prstGeom>
          <a:noFill/>
        </p:spPr>
        <p:txBody>
          <a:bodyPr wrap="square" rtlCol="0">
            <a:spAutoFit/>
          </a:bodyPr>
          <a:lstStyle/>
          <a:p>
            <a:endParaRPr lang="en-US" sz="2400" dirty="0">
              <a:solidFill>
                <a:srgbClr val="03A1A4"/>
              </a:solidFill>
              <a:latin typeface="Tw Cen MT" panose="020B0602020104020603" pitchFamily="34" charset="0"/>
            </a:endParaRPr>
          </a:p>
        </p:txBody>
      </p:sp>
      <p:sp>
        <p:nvSpPr>
          <p:cNvPr id="61" name="Titel 1">
            <a:extLst>
              <a:ext uri="{FF2B5EF4-FFF2-40B4-BE49-F238E27FC236}">
                <a16:creationId xmlns:a16="http://schemas.microsoft.com/office/drawing/2014/main" id="{10A71A20-4740-43E5-95EA-10298427D219}"/>
              </a:ext>
            </a:extLst>
          </p:cNvPr>
          <p:cNvSpPr txBox="1">
            <a:spLocks/>
          </p:cNvSpPr>
          <p:nvPr/>
        </p:nvSpPr>
        <p:spPr>
          <a:xfrm>
            <a:off x="623887" y="254324"/>
            <a:ext cx="10944225" cy="499414"/>
          </a:xfrm>
          <a:prstGeom prst="rect">
            <a:avLst/>
          </a:prstGeom>
        </p:spPr>
        <p:txBody>
          <a:bodyPr/>
          <a:lstStyle>
            <a:lvl1pPr algn="l" defTabSz="914400" rtl="0" eaLnBrk="1" latinLnBrk="0" hangingPunct="1">
              <a:lnSpc>
                <a:spcPct val="90000"/>
              </a:lnSpc>
              <a:spcBef>
                <a:spcPct val="0"/>
              </a:spcBef>
              <a:buNone/>
              <a:defRPr sz="3400" b="1" kern="1200" baseline="0">
                <a:solidFill>
                  <a:schemeClr val="accent1"/>
                </a:solidFill>
                <a:latin typeface="+mj-lt"/>
                <a:ea typeface="+mj-ea"/>
                <a:cs typeface="+mj-cs"/>
              </a:defRPr>
            </a:lvl1pPr>
          </a:lstStyle>
          <a:p>
            <a:r>
              <a:rPr lang="nl-NL" dirty="0"/>
              <a:t>Participatieladder</a:t>
            </a:r>
          </a:p>
        </p:txBody>
      </p:sp>
      <p:sp>
        <p:nvSpPr>
          <p:cNvPr id="21" name="Rechthoek 20"/>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a:solidFill>
                <a:srgbClr val="455560"/>
              </a:solidFill>
              <a:latin typeface="Avenir"/>
              <a:ea typeface="Avenir"/>
              <a:cs typeface="Avenir"/>
              <a:sym typeface="Avenir"/>
            </a:endParaRPr>
          </a:p>
        </p:txBody>
      </p:sp>
      <p:pic>
        <p:nvPicPr>
          <p:cNvPr id="4" name="Afbeelding 3"/>
          <p:cNvPicPr>
            <a:picLocks noChangeAspect="1"/>
          </p:cNvPicPr>
          <p:nvPr/>
        </p:nvPicPr>
        <p:blipFill rotWithShape="1">
          <a:blip r:embed="rId3"/>
          <a:srcRect l="21748" t="18415" r="23742" b="27377"/>
          <a:stretch/>
        </p:blipFill>
        <p:spPr>
          <a:xfrm>
            <a:off x="540992" y="1482194"/>
            <a:ext cx="7928452" cy="4438921"/>
          </a:xfrm>
          <a:prstGeom prst="rect">
            <a:avLst/>
          </a:prstGeom>
        </p:spPr>
      </p:pic>
    </p:spTree>
    <p:extLst>
      <p:ext uri="{BB962C8B-B14F-4D97-AF65-F5344CB8AC3E}">
        <p14:creationId xmlns:p14="http://schemas.microsoft.com/office/powerpoint/2010/main" val="35958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Afbeelding 74"/>
          <p:cNvPicPr>
            <a:picLocks noChangeAspect="1"/>
          </p:cNvPicPr>
          <p:nvPr/>
        </p:nvPicPr>
        <p:blipFill rotWithShape="1">
          <a:blip r:embed="rId3">
            <a:extLst>
              <a:ext uri="{28A0092B-C50C-407E-A947-70E740481C1C}">
                <a14:useLocalDpi xmlns:a14="http://schemas.microsoft.com/office/drawing/2010/main" val="0"/>
              </a:ext>
            </a:extLst>
          </a:blip>
          <a:srcRect l="1362" t="20305" r="-1362" b="21592"/>
          <a:stretch/>
        </p:blipFill>
        <p:spPr>
          <a:xfrm>
            <a:off x="3611774" y="1677572"/>
            <a:ext cx="1540069" cy="894806"/>
          </a:xfrm>
          <a:prstGeom prst="rect">
            <a:avLst/>
          </a:prstGeom>
        </p:spPr>
      </p:pic>
      <p:sp>
        <p:nvSpPr>
          <p:cNvPr id="7" name="Rectangle 6">
            <a:extLst>
              <a:ext uri="{FF2B5EF4-FFF2-40B4-BE49-F238E27FC236}">
                <a16:creationId xmlns:a16="http://schemas.microsoft.com/office/drawing/2014/main" id="{8994574E-46D9-4AD5-8A1D-BAC2E99CB3DE}"/>
              </a:ext>
            </a:extLst>
          </p:cNvPr>
          <p:cNvSpPr/>
          <p:nvPr/>
        </p:nvSpPr>
        <p:spPr>
          <a:xfrm>
            <a:off x="742508" y="3652370"/>
            <a:ext cx="10175419" cy="47744"/>
          </a:xfrm>
          <a:prstGeom prst="rect">
            <a:avLst/>
          </a:prstGeom>
          <a:solidFill>
            <a:srgbClr val="C69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0C4476-953B-49CC-A65D-ADAF6A3370BC}"/>
              </a:ext>
            </a:extLst>
          </p:cNvPr>
          <p:cNvSpPr txBox="1"/>
          <p:nvPr/>
        </p:nvSpPr>
        <p:spPr>
          <a:xfrm>
            <a:off x="1773645" y="3692112"/>
            <a:ext cx="502042" cy="282393"/>
          </a:xfrm>
          <a:prstGeom prst="rect">
            <a:avLst/>
          </a:prstGeom>
          <a:no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5062B4C-56D7-416C-872A-DFEAA6DE332B}"/>
              </a:ext>
            </a:extLst>
          </p:cNvPr>
          <p:cNvSpPr txBox="1"/>
          <p:nvPr/>
        </p:nvSpPr>
        <p:spPr>
          <a:xfrm>
            <a:off x="2877163" y="3898199"/>
            <a:ext cx="939758" cy="134771"/>
          </a:xfrm>
          <a:prstGeom prst="rect">
            <a:avLst/>
          </a:prstGeom>
          <a:no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61F1EA1-7325-467C-A8AE-3E4E435F9871}"/>
              </a:ext>
            </a:extLst>
          </p:cNvPr>
          <p:cNvSpPr txBox="1"/>
          <p:nvPr/>
        </p:nvSpPr>
        <p:spPr>
          <a:xfrm>
            <a:off x="5740277" y="4434561"/>
            <a:ext cx="449582" cy="282393"/>
          </a:xfrm>
          <a:prstGeom prst="rect">
            <a:avLst/>
          </a:prstGeom>
          <a:no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44830C8-C093-469A-B45A-FA57B12F1377}"/>
              </a:ext>
            </a:extLst>
          </p:cNvPr>
          <p:cNvSpPr txBox="1"/>
          <p:nvPr/>
        </p:nvSpPr>
        <p:spPr>
          <a:xfrm>
            <a:off x="6838496" y="4419042"/>
            <a:ext cx="588466" cy="99873"/>
          </a:xfrm>
          <a:prstGeom prst="rect">
            <a:avLst/>
          </a:prstGeom>
          <a:no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4069B51-FC6D-43DE-9DAA-AE7FA3090BB0}"/>
              </a:ext>
            </a:extLst>
          </p:cNvPr>
          <p:cNvSpPr txBox="1"/>
          <p:nvPr/>
        </p:nvSpPr>
        <p:spPr>
          <a:xfrm>
            <a:off x="8346599" y="3692112"/>
            <a:ext cx="413089" cy="99873"/>
          </a:xfrm>
          <a:prstGeom prst="rect">
            <a:avLst/>
          </a:prstGeom>
          <a:no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sp>
        <p:nvSpPr>
          <p:cNvPr id="30" name="Titel 1">
            <a:extLst>
              <a:ext uri="{FF2B5EF4-FFF2-40B4-BE49-F238E27FC236}">
                <a16:creationId xmlns:a16="http://schemas.microsoft.com/office/drawing/2014/main" id="{10A71A20-4740-43E5-95EA-10298427D219}"/>
              </a:ext>
            </a:extLst>
          </p:cNvPr>
          <p:cNvSpPr txBox="1">
            <a:spLocks/>
          </p:cNvSpPr>
          <p:nvPr/>
        </p:nvSpPr>
        <p:spPr>
          <a:xfrm>
            <a:off x="623887" y="210781"/>
            <a:ext cx="10944225" cy="499414"/>
          </a:xfrm>
          <a:prstGeom prst="rect">
            <a:avLst/>
          </a:prstGeom>
        </p:spPr>
        <p:txBody>
          <a:bodyPr/>
          <a:lstStyle>
            <a:lvl1pPr algn="l" defTabSz="914400" rtl="0" eaLnBrk="1" latinLnBrk="0" hangingPunct="1">
              <a:lnSpc>
                <a:spcPct val="90000"/>
              </a:lnSpc>
              <a:spcBef>
                <a:spcPct val="0"/>
              </a:spcBef>
              <a:buNone/>
              <a:defRPr sz="3400" b="1" kern="1200" baseline="0">
                <a:solidFill>
                  <a:schemeClr val="accent1"/>
                </a:solidFill>
                <a:latin typeface="+mj-lt"/>
                <a:ea typeface="+mj-ea"/>
                <a:cs typeface="+mj-cs"/>
              </a:defRPr>
            </a:lvl1pPr>
          </a:lstStyle>
          <a:p>
            <a:r>
              <a:rPr lang="nl-NL" dirty="0"/>
              <a:t>Succesvolle elementen in aanpak</a:t>
            </a:r>
          </a:p>
        </p:txBody>
      </p:sp>
      <p:sp>
        <p:nvSpPr>
          <p:cNvPr id="36" name="TextBox 26">
            <a:extLst>
              <a:ext uri="{FF2B5EF4-FFF2-40B4-BE49-F238E27FC236}">
                <a16:creationId xmlns:a16="http://schemas.microsoft.com/office/drawing/2014/main" id="{74069B51-FC6D-43DE-9DAA-AE7FA3090BB0}"/>
              </a:ext>
            </a:extLst>
          </p:cNvPr>
          <p:cNvSpPr txBox="1"/>
          <p:nvPr/>
        </p:nvSpPr>
        <p:spPr>
          <a:xfrm>
            <a:off x="10672390" y="3658662"/>
            <a:ext cx="310068" cy="99873"/>
          </a:xfrm>
          <a:prstGeom prst="rect">
            <a:avLst/>
          </a:prstGeom>
          <a:no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sp>
        <p:nvSpPr>
          <p:cNvPr id="59" name="Afgeronde rechthoek 58"/>
          <p:cNvSpPr/>
          <p:nvPr/>
        </p:nvSpPr>
        <p:spPr>
          <a:xfrm>
            <a:off x="3341705" y="2795701"/>
            <a:ext cx="2372938" cy="601262"/>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600" dirty="0">
                <a:solidFill>
                  <a:schemeClr val="bg1"/>
                </a:solidFill>
                <a:ea typeface="Tahoma" panose="020B0604030504040204" pitchFamily="34" charset="0"/>
                <a:cs typeface="Arial" panose="020B0604020202020204" pitchFamily="34" charset="0"/>
              </a:rPr>
              <a:t>Supporters </a:t>
            </a:r>
            <a:r>
              <a:rPr lang="en-US" sz="1600" dirty="0" err="1">
                <a:solidFill>
                  <a:schemeClr val="bg1"/>
                </a:solidFill>
                <a:ea typeface="Tahoma" panose="020B0604030504040204" pitchFamily="34" charset="0"/>
                <a:cs typeface="Arial" panose="020B0604020202020204" pitchFamily="34" charset="0"/>
              </a:rPr>
              <a:t>uit</a:t>
            </a:r>
            <a:r>
              <a:rPr lang="en-US" sz="1600" dirty="0">
                <a:solidFill>
                  <a:schemeClr val="bg1"/>
                </a:solidFill>
                <a:ea typeface="Tahoma" panose="020B0604030504040204" pitchFamily="34" charset="0"/>
                <a:cs typeface="Arial" panose="020B0604020202020204" pitchFamily="34" charset="0"/>
              </a:rPr>
              <a:t> de </a:t>
            </a:r>
            <a:r>
              <a:rPr lang="en-US" sz="1600" dirty="0" err="1">
                <a:solidFill>
                  <a:schemeClr val="bg1"/>
                </a:solidFill>
                <a:ea typeface="Tahoma" panose="020B0604030504040204" pitchFamily="34" charset="0"/>
                <a:cs typeface="Arial" panose="020B0604020202020204" pitchFamily="34" charset="0"/>
              </a:rPr>
              <a:t>doelgroep</a:t>
            </a:r>
            <a:endParaRPr lang="en-US" sz="1600" dirty="0">
              <a:solidFill>
                <a:schemeClr val="bg1"/>
              </a:solidFill>
              <a:ea typeface="Tahoma" panose="020B0604030504040204" pitchFamily="34" charset="0"/>
              <a:cs typeface="Arial" panose="020B0604020202020204" pitchFamily="34" charset="0"/>
            </a:endParaRPr>
          </a:p>
        </p:txBody>
      </p:sp>
      <p:sp>
        <p:nvSpPr>
          <p:cNvPr id="60" name="Afgeronde rechthoek 59"/>
          <p:cNvSpPr/>
          <p:nvPr/>
        </p:nvSpPr>
        <p:spPr>
          <a:xfrm>
            <a:off x="798886" y="2809935"/>
            <a:ext cx="2372938" cy="601262"/>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600" dirty="0" err="1">
                <a:solidFill>
                  <a:schemeClr val="bg1"/>
                </a:solidFill>
                <a:ea typeface="Tahoma" panose="020B0604030504040204" pitchFamily="34" charset="0"/>
                <a:cs typeface="Arial" panose="020B0604020202020204" pitchFamily="34" charset="0"/>
              </a:rPr>
              <a:t>Persoonlijk</a:t>
            </a:r>
            <a:r>
              <a:rPr lang="en-US" sz="1600" dirty="0">
                <a:solidFill>
                  <a:schemeClr val="bg1"/>
                </a:solidFill>
                <a:ea typeface="Tahoma" panose="020B0604030504040204" pitchFamily="34" charset="0"/>
                <a:cs typeface="Arial" panose="020B0604020202020204" pitchFamily="34" charset="0"/>
              </a:rPr>
              <a:t> contact</a:t>
            </a:r>
          </a:p>
        </p:txBody>
      </p:sp>
      <p:sp>
        <p:nvSpPr>
          <p:cNvPr id="61" name="Ovaal 60"/>
          <p:cNvSpPr/>
          <p:nvPr/>
        </p:nvSpPr>
        <p:spPr>
          <a:xfrm>
            <a:off x="6189859" y="4607578"/>
            <a:ext cx="1741943" cy="1244409"/>
          </a:xfrm>
          <a:prstGeom prst="ellipse">
            <a:avLst/>
          </a:prstGeom>
          <a:blipFill>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3" name="Afgeronde rechthoek 62"/>
          <p:cNvSpPr/>
          <p:nvPr/>
        </p:nvSpPr>
        <p:spPr>
          <a:xfrm>
            <a:off x="5830218" y="2790277"/>
            <a:ext cx="2372938" cy="601262"/>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600" dirty="0" err="1">
                <a:solidFill>
                  <a:schemeClr val="bg1"/>
                </a:solidFill>
                <a:ea typeface="Tahoma" panose="020B0604030504040204" pitchFamily="34" charset="0"/>
                <a:cs typeface="Arial" panose="020B0604020202020204" pitchFamily="34" charset="0"/>
              </a:rPr>
              <a:t>Begeleiding</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naar</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en</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bij</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organisaties</a:t>
            </a:r>
            <a:endParaRPr lang="en-US" sz="1600" dirty="0">
              <a:solidFill>
                <a:schemeClr val="bg1"/>
              </a:solidFill>
              <a:ea typeface="Tahoma" panose="020B0604030504040204" pitchFamily="34" charset="0"/>
              <a:cs typeface="Arial" panose="020B0604020202020204" pitchFamily="34" charset="0"/>
            </a:endParaRPr>
          </a:p>
        </p:txBody>
      </p:sp>
      <p:sp>
        <p:nvSpPr>
          <p:cNvPr id="66" name="Afgeronde rechthoek 65"/>
          <p:cNvSpPr/>
          <p:nvPr/>
        </p:nvSpPr>
        <p:spPr>
          <a:xfrm>
            <a:off x="8318731" y="2761658"/>
            <a:ext cx="2372938" cy="601262"/>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600" dirty="0" err="1">
                <a:solidFill>
                  <a:schemeClr val="bg1"/>
                </a:solidFill>
                <a:ea typeface="Tahoma" panose="020B0604030504040204" pitchFamily="34" charset="0"/>
                <a:cs typeface="Arial" panose="020B0604020202020204" pitchFamily="34" charset="0"/>
              </a:rPr>
              <a:t>Motivatie</a:t>
            </a:r>
            <a:r>
              <a:rPr lang="en-US" sz="1600" dirty="0">
                <a:solidFill>
                  <a:schemeClr val="bg1"/>
                </a:solidFill>
                <a:ea typeface="Tahoma" panose="020B0604030504040204" pitchFamily="34" charset="0"/>
                <a:cs typeface="Arial" panose="020B0604020202020204" pitchFamily="34" charset="0"/>
              </a:rPr>
              <a:t> op </a:t>
            </a:r>
            <a:r>
              <a:rPr lang="en-US" sz="1600" dirty="0" err="1">
                <a:solidFill>
                  <a:schemeClr val="bg1"/>
                </a:solidFill>
                <a:ea typeface="Tahoma" panose="020B0604030504040204" pitchFamily="34" charset="0"/>
                <a:cs typeface="Arial" panose="020B0604020202020204" pitchFamily="34" charset="0"/>
              </a:rPr>
              <a:t>persooniljke</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doelen</a:t>
            </a:r>
            <a:endParaRPr lang="en-US" sz="1600" dirty="0">
              <a:solidFill>
                <a:schemeClr val="bg1"/>
              </a:solidFill>
              <a:ea typeface="Tahoma" panose="020B0604030504040204" pitchFamily="34" charset="0"/>
              <a:cs typeface="Arial" panose="020B0604020202020204" pitchFamily="34" charset="0"/>
            </a:endParaRPr>
          </a:p>
        </p:txBody>
      </p:sp>
      <p:pic>
        <p:nvPicPr>
          <p:cNvPr id="72" name="Afbeelding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7031" y="4434561"/>
            <a:ext cx="1554638" cy="1554638"/>
          </a:xfrm>
          <a:prstGeom prst="rect">
            <a:avLst/>
          </a:prstGeom>
        </p:spPr>
      </p:pic>
      <p:sp>
        <p:nvSpPr>
          <p:cNvPr id="29" name="Rechthoek 28"/>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a:solidFill>
                <a:srgbClr val="455560"/>
              </a:solidFill>
              <a:latin typeface="Avenir"/>
              <a:ea typeface="Avenir"/>
              <a:cs typeface="Avenir"/>
              <a:sym typeface="Avenir"/>
            </a:endParaRPr>
          </a:p>
        </p:txBody>
      </p:sp>
      <p:sp>
        <p:nvSpPr>
          <p:cNvPr id="20" name="Afgeronde rechthoek 19"/>
          <p:cNvSpPr/>
          <p:nvPr/>
        </p:nvSpPr>
        <p:spPr>
          <a:xfrm>
            <a:off x="798886" y="3949152"/>
            <a:ext cx="2372938" cy="601262"/>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600" dirty="0" err="1">
                <a:solidFill>
                  <a:schemeClr val="bg1"/>
                </a:solidFill>
                <a:ea typeface="Tahoma" panose="020B0604030504040204" pitchFamily="34" charset="0"/>
                <a:cs typeface="Arial" panose="020B0604020202020204" pitchFamily="34" charset="0"/>
              </a:rPr>
              <a:t>Ontmoeting</a:t>
            </a:r>
            <a:r>
              <a:rPr lang="en-US" sz="1600" dirty="0">
                <a:solidFill>
                  <a:schemeClr val="bg1"/>
                </a:solidFill>
                <a:ea typeface="Tahoma" panose="020B0604030504040204" pitchFamily="34" charset="0"/>
                <a:cs typeface="Arial" panose="020B0604020202020204" pitchFamily="34" charset="0"/>
              </a:rPr>
              <a:t> met </a:t>
            </a:r>
            <a:r>
              <a:rPr lang="en-US" sz="1600" dirty="0" err="1">
                <a:solidFill>
                  <a:schemeClr val="bg1"/>
                </a:solidFill>
                <a:ea typeface="Tahoma" panose="020B0604030504040204" pitchFamily="34" charset="0"/>
                <a:cs typeface="Arial" panose="020B0604020202020204" pitchFamily="34" charset="0"/>
              </a:rPr>
              <a:t>Nederlanders</a:t>
            </a:r>
            <a:endParaRPr lang="en-US" sz="1600" dirty="0">
              <a:solidFill>
                <a:schemeClr val="bg1"/>
              </a:solidFill>
              <a:ea typeface="Tahoma" panose="020B0604030504040204" pitchFamily="34" charset="0"/>
              <a:cs typeface="Arial" panose="020B0604020202020204" pitchFamily="34" charset="0"/>
            </a:endParaRPr>
          </a:p>
        </p:txBody>
      </p:sp>
      <p:sp>
        <p:nvSpPr>
          <p:cNvPr id="22" name="Afgeronde rechthoek 21"/>
          <p:cNvSpPr/>
          <p:nvPr/>
        </p:nvSpPr>
        <p:spPr>
          <a:xfrm>
            <a:off x="3341705" y="3917826"/>
            <a:ext cx="2372938" cy="601262"/>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600" dirty="0" err="1">
                <a:solidFill>
                  <a:schemeClr val="bg1"/>
                </a:solidFill>
                <a:ea typeface="Tahoma" panose="020B0604030504040204" pitchFamily="34" charset="0"/>
                <a:cs typeface="Arial" panose="020B0604020202020204" pitchFamily="34" charset="0"/>
              </a:rPr>
              <a:t>Afspraken</a:t>
            </a:r>
            <a:r>
              <a:rPr lang="en-US" sz="1600" dirty="0">
                <a:solidFill>
                  <a:schemeClr val="bg1"/>
                </a:solidFill>
                <a:ea typeface="Tahoma" panose="020B0604030504040204" pitchFamily="34" charset="0"/>
                <a:cs typeface="Arial" panose="020B0604020202020204" pitchFamily="34" charset="0"/>
              </a:rPr>
              <a:t> met </a:t>
            </a:r>
            <a:r>
              <a:rPr lang="en-US" sz="1600" dirty="0" err="1">
                <a:solidFill>
                  <a:schemeClr val="bg1"/>
                </a:solidFill>
                <a:ea typeface="Tahoma" panose="020B0604030504040204" pitchFamily="34" charset="0"/>
                <a:cs typeface="Arial" panose="020B0604020202020204" pitchFamily="34" charset="0"/>
              </a:rPr>
              <a:t>gemeente</a:t>
            </a:r>
            <a:endParaRPr lang="en-US" sz="1600" dirty="0">
              <a:solidFill>
                <a:schemeClr val="bg1"/>
              </a:solidFill>
              <a:ea typeface="Tahoma" panose="020B0604030504040204" pitchFamily="34" charset="0"/>
              <a:cs typeface="Arial" panose="020B0604020202020204" pitchFamily="34" charset="0"/>
            </a:endParaRPr>
          </a:p>
        </p:txBody>
      </p:sp>
      <p:sp>
        <p:nvSpPr>
          <p:cNvPr id="23" name="Afgeronde rechthoek 22"/>
          <p:cNvSpPr/>
          <p:nvPr/>
        </p:nvSpPr>
        <p:spPr>
          <a:xfrm>
            <a:off x="5862610" y="3898199"/>
            <a:ext cx="2372938" cy="601262"/>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600" dirty="0">
                <a:solidFill>
                  <a:schemeClr val="bg1"/>
                </a:solidFill>
                <a:ea typeface="Tahoma" panose="020B0604030504040204" pitchFamily="34" charset="0"/>
                <a:cs typeface="Arial" panose="020B0604020202020204" pitchFamily="34" charset="0"/>
              </a:rPr>
              <a:t>Portfolio of CV </a:t>
            </a:r>
            <a:r>
              <a:rPr lang="en-US" sz="1600" dirty="0" err="1">
                <a:solidFill>
                  <a:schemeClr val="bg1"/>
                </a:solidFill>
                <a:ea typeface="Tahoma" panose="020B0604030504040204" pitchFamily="34" charset="0"/>
                <a:cs typeface="Arial" panose="020B0604020202020204" pitchFamily="34" charset="0"/>
              </a:rPr>
              <a:t>statushouders</a:t>
            </a:r>
            <a:endParaRPr lang="en-US" sz="1600" dirty="0">
              <a:solidFill>
                <a:schemeClr val="bg1"/>
              </a:solidFill>
              <a:ea typeface="Tahoma" panose="020B0604030504040204" pitchFamily="34" charset="0"/>
              <a:cs typeface="Arial" panose="020B0604020202020204" pitchFamily="34" charset="0"/>
            </a:endParaRPr>
          </a:p>
        </p:txBody>
      </p:sp>
      <p:sp>
        <p:nvSpPr>
          <p:cNvPr id="25" name="Afgeronde rechthoek 24"/>
          <p:cNvSpPr/>
          <p:nvPr/>
        </p:nvSpPr>
        <p:spPr>
          <a:xfrm>
            <a:off x="8357881" y="3898199"/>
            <a:ext cx="2372938" cy="601262"/>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600" dirty="0" err="1">
                <a:solidFill>
                  <a:schemeClr val="bg1"/>
                </a:solidFill>
                <a:ea typeface="Tahoma" panose="020B0604030504040204" pitchFamily="34" charset="0"/>
                <a:cs typeface="Arial" panose="020B0604020202020204" pitchFamily="34" charset="0"/>
              </a:rPr>
              <a:t>Actief</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meedoen</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biedt</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kansen</a:t>
            </a:r>
            <a:endParaRPr lang="en-US" sz="1600" dirty="0">
              <a:solidFill>
                <a:schemeClr val="bg1"/>
              </a:solidFill>
              <a:ea typeface="Tahoma" panose="020B0604030504040204" pitchFamily="34" charset="0"/>
              <a:cs typeface="Arial" panose="020B0604020202020204" pitchFamily="34" charset="0"/>
            </a:endParaRPr>
          </a:p>
        </p:txBody>
      </p:sp>
      <p:pic>
        <p:nvPicPr>
          <p:cNvPr id="26" name="Afbeelding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0008" y="4607578"/>
            <a:ext cx="1416332" cy="1112550"/>
          </a:xfrm>
          <a:prstGeom prst="rect">
            <a:avLst/>
          </a:prstGeom>
        </p:spPr>
      </p:pic>
      <p:pic>
        <p:nvPicPr>
          <p:cNvPr id="8" name="Afbeelding 7"/>
          <p:cNvPicPr>
            <a:picLocks noChangeAspect="1"/>
          </p:cNvPicPr>
          <p:nvPr/>
        </p:nvPicPr>
        <p:blipFill>
          <a:blip r:embed="rId7"/>
          <a:stretch>
            <a:fillRect/>
          </a:stretch>
        </p:blipFill>
        <p:spPr>
          <a:xfrm>
            <a:off x="6327784" y="1436789"/>
            <a:ext cx="1302210" cy="1302210"/>
          </a:xfrm>
          <a:prstGeom prst="rect">
            <a:avLst/>
          </a:prstGeom>
        </p:spPr>
      </p:pic>
      <p:pic>
        <p:nvPicPr>
          <p:cNvPr id="3" name="Afbeelding 2"/>
          <p:cNvPicPr>
            <a:picLocks noChangeAspect="1"/>
          </p:cNvPicPr>
          <p:nvPr/>
        </p:nvPicPr>
        <p:blipFill>
          <a:blip r:embed="rId8"/>
          <a:stretch>
            <a:fillRect/>
          </a:stretch>
        </p:blipFill>
        <p:spPr>
          <a:xfrm>
            <a:off x="1320201" y="1449580"/>
            <a:ext cx="1153176" cy="1201032"/>
          </a:xfrm>
          <a:prstGeom prst="rect">
            <a:avLst/>
          </a:prstGeom>
        </p:spPr>
      </p:pic>
      <p:pic>
        <p:nvPicPr>
          <p:cNvPr id="4" name="Afbeelding 3"/>
          <p:cNvPicPr>
            <a:picLocks noChangeAspect="1"/>
          </p:cNvPicPr>
          <p:nvPr/>
        </p:nvPicPr>
        <p:blipFill rotWithShape="1">
          <a:blip r:embed="rId9"/>
          <a:srcRect t="19001" b="20321"/>
          <a:stretch/>
        </p:blipFill>
        <p:spPr>
          <a:xfrm>
            <a:off x="877499" y="4716954"/>
            <a:ext cx="2038579" cy="1310740"/>
          </a:xfrm>
          <a:prstGeom prst="rect">
            <a:avLst/>
          </a:prstGeom>
        </p:spPr>
      </p:pic>
      <p:pic>
        <p:nvPicPr>
          <p:cNvPr id="9" name="Afbeelding 8"/>
          <p:cNvPicPr>
            <a:picLocks noChangeAspect="1"/>
          </p:cNvPicPr>
          <p:nvPr/>
        </p:nvPicPr>
        <p:blipFill rotWithShape="1">
          <a:blip r:embed="rId10"/>
          <a:srcRect l="15906" t="14007" r="16961" b="19862"/>
          <a:stretch/>
        </p:blipFill>
        <p:spPr>
          <a:xfrm>
            <a:off x="9006250" y="1479604"/>
            <a:ext cx="1172071" cy="1234542"/>
          </a:xfrm>
          <a:prstGeom prst="rect">
            <a:avLst/>
          </a:prstGeom>
        </p:spPr>
      </p:pic>
    </p:spTree>
    <p:extLst>
      <p:ext uri="{BB962C8B-B14F-4D97-AF65-F5344CB8AC3E}">
        <p14:creationId xmlns:p14="http://schemas.microsoft.com/office/powerpoint/2010/main" val="1573809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67681B7-3B8C-48C4-A752-F07DF9ACE37E}"/>
              </a:ext>
            </a:extLst>
          </p:cNvPr>
          <p:cNvSpPr txBox="1"/>
          <p:nvPr/>
        </p:nvSpPr>
        <p:spPr>
          <a:xfrm>
            <a:off x="1530602" y="2317021"/>
            <a:ext cx="1905056" cy="461665"/>
          </a:xfrm>
          <a:prstGeom prst="rect">
            <a:avLst/>
          </a:prstGeom>
          <a:noFill/>
        </p:spPr>
        <p:txBody>
          <a:bodyPr wrap="square" rtlCol="0">
            <a:spAutoFit/>
          </a:bodyPr>
          <a:lstStyle/>
          <a:p>
            <a:endParaRPr lang="en-US" sz="2400" dirty="0">
              <a:solidFill>
                <a:srgbClr val="03A1A4"/>
              </a:solidFill>
              <a:latin typeface="Tw Cen MT" panose="020B0602020104020603" pitchFamily="34" charset="0"/>
            </a:endParaRPr>
          </a:p>
        </p:txBody>
      </p:sp>
      <p:sp>
        <p:nvSpPr>
          <p:cNvPr id="61" name="Titel 1">
            <a:extLst>
              <a:ext uri="{FF2B5EF4-FFF2-40B4-BE49-F238E27FC236}">
                <a16:creationId xmlns:a16="http://schemas.microsoft.com/office/drawing/2014/main" id="{10A71A20-4740-43E5-95EA-10298427D219}"/>
              </a:ext>
            </a:extLst>
          </p:cNvPr>
          <p:cNvSpPr txBox="1">
            <a:spLocks/>
          </p:cNvSpPr>
          <p:nvPr/>
        </p:nvSpPr>
        <p:spPr>
          <a:xfrm>
            <a:off x="623887" y="254324"/>
            <a:ext cx="10944225" cy="499414"/>
          </a:xfrm>
          <a:prstGeom prst="rect">
            <a:avLst/>
          </a:prstGeom>
        </p:spPr>
        <p:txBody>
          <a:bodyPr/>
          <a:lstStyle>
            <a:lvl1pPr algn="l" defTabSz="914400" rtl="0" eaLnBrk="1" latinLnBrk="0" hangingPunct="1">
              <a:lnSpc>
                <a:spcPct val="90000"/>
              </a:lnSpc>
              <a:spcBef>
                <a:spcPct val="0"/>
              </a:spcBef>
              <a:buNone/>
              <a:defRPr sz="3400" b="1" kern="1200" baseline="0">
                <a:solidFill>
                  <a:schemeClr val="accent1"/>
                </a:solidFill>
                <a:latin typeface="+mj-lt"/>
                <a:ea typeface="+mj-ea"/>
                <a:cs typeface="+mj-cs"/>
              </a:defRPr>
            </a:lvl1pPr>
          </a:lstStyle>
          <a:p>
            <a:r>
              <a:rPr lang="nl-NL" dirty="0"/>
              <a:t>Betrekken van supporters in eigen organisatie</a:t>
            </a:r>
          </a:p>
        </p:txBody>
      </p:sp>
      <p:sp>
        <p:nvSpPr>
          <p:cNvPr id="21" name="Rechthoek 20"/>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a:solidFill>
                <a:srgbClr val="455560"/>
              </a:solidFill>
              <a:latin typeface="Avenir"/>
              <a:ea typeface="Avenir"/>
              <a:cs typeface="Avenir"/>
              <a:sym typeface="Avenir"/>
            </a:endParaRPr>
          </a:p>
        </p:txBody>
      </p:sp>
    </p:spTree>
    <p:extLst>
      <p:ext uri="{BB962C8B-B14F-4D97-AF65-F5344CB8AC3E}">
        <p14:creationId xmlns:p14="http://schemas.microsoft.com/office/powerpoint/2010/main" val="4240358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67681B7-3B8C-48C4-A752-F07DF9ACE37E}"/>
              </a:ext>
            </a:extLst>
          </p:cNvPr>
          <p:cNvSpPr txBox="1"/>
          <p:nvPr/>
        </p:nvSpPr>
        <p:spPr>
          <a:xfrm>
            <a:off x="1530602" y="2317021"/>
            <a:ext cx="1905056" cy="461665"/>
          </a:xfrm>
          <a:prstGeom prst="rect">
            <a:avLst/>
          </a:prstGeom>
          <a:noFill/>
        </p:spPr>
        <p:txBody>
          <a:bodyPr wrap="square" rtlCol="0">
            <a:spAutoFit/>
          </a:bodyPr>
          <a:lstStyle/>
          <a:p>
            <a:endParaRPr lang="en-US" sz="2400" dirty="0">
              <a:solidFill>
                <a:srgbClr val="03A1A4"/>
              </a:solidFill>
              <a:latin typeface="Tw Cen MT" panose="020B0602020104020603" pitchFamily="34" charset="0"/>
            </a:endParaRPr>
          </a:p>
        </p:txBody>
      </p:sp>
      <p:sp>
        <p:nvSpPr>
          <p:cNvPr id="61" name="Titel 1">
            <a:extLst>
              <a:ext uri="{FF2B5EF4-FFF2-40B4-BE49-F238E27FC236}">
                <a16:creationId xmlns:a16="http://schemas.microsoft.com/office/drawing/2014/main" id="{10A71A20-4740-43E5-95EA-10298427D219}"/>
              </a:ext>
            </a:extLst>
          </p:cNvPr>
          <p:cNvSpPr txBox="1">
            <a:spLocks/>
          </p:cNvSpPr>
          <p:nvPr/>
        </p:nvSpPr>
        <p:spPr>
          <a:xfrm>
            <a:off x="623887" y="254324"/>
            <a:ext cx="10944225" cy="499414"/>
          </a:xfrm>
          <a:prstGeom prst="rect">
            <a:avLst/>
          </a:prstGeom>
        </p:spPr>
        <p:txBody>
          <a:bodyPr/>
          <a:lstStyle>
            <a:lvl1pPr algn="l" defTabSz="914400" rtl="0" eaLnBrk="1" latinLnBrk="0" hangingPunct="1">
              <a:lnSpc>
                <a:spcPct val="90000"/>
              </a:lnSpc>
              <a:spcBef>
                <a:spcPct val="0"/>
              </a:spcBef>
              <a:buNone/>
              <a:defRPr sz="3400" b="1" kern="1200" baseline="0">
                <a:solidFill>
                  <a:schemeClr val="accent1"/>
                </a:solidFill>
                <a:latin typeface="+mj-lt"/>
                <a:ea typeface="+mj-ea"/>
                <a:cs typeface="+mj-cs"/>
              </a:defRPr>
            </a:lvl1pPr>
          </a:lstStyle>
          <a:p>
            <a:r>
              <a:rPr lang="nl-NL" dirty="0"/>
              <a:t>Motiveren van nieuwkomers om mee te doen</a:t>
            </a:r>
          </a:p>
        </p:txBody>
      </p:sp>
      <p:sp>
        <p:nvSpPr>
          <p:cNvPr id="21" name="Rechthoek 20"/>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a:solidFill>
                <a:srgbClr val="455560"/>
              </a:solidFill>
              <a:latin typeface="Avenir"/>
              <a:ea typeface="Avenir"/>
              <a:cs typeface="Avenir"/>
              <a:sym typeface="Avenir"/>
            </a:endParaRPr>
          </a:p>
        </p:txBody>
      </p:sp>
    </p:spTree>
    <p:extLst>
      <p:ext uri="{BB962C8B-B14F-4D97-AF65-F5344CB8AC3E}">
        <p14:creationId xmlns:p14="http://schemas.microsoft.com/office/powerpoint/2010/main" val="456069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3ECECE0-7AA6-4343-A0F5-C780540AE73E}"/>
              </a:ext>
            </a:extLst>
          </p:cNvPr>
          <p:cNvSpPr>
            <a:spLocks noGrp="1"/>
          </p:cNvSpPr>
          <p:nvPr>
            <p:ph type="title"/>
          </p:nvPr>
        </p:nvSpPr>
        <p:spPr/>
        <p:txBody>
          <a:bodyPr/>
          <a:lstStyle/>
          <a:p>
            <a:r>
              <a:rPr lang="nl-NL" dirty="0"/>
              <a:t>Zijn er vragen?</a:t>
            </a:r>
          </a:p>
        </p:txBody>
      </p:sp>
      <p:pic>
        <p:nvPicPr>
          <p:cNvPr id="11" name="Tijdelijke aanduiding voor afbeelding 10">
            <a:extLst>
              <a:ext uri="{FF2B5EF4-FFF2-40B4-BE49-F238E27FC236}">
                <a16:creationId xmlns:a16="http://schemas.microsoft.com/office/drawing/2014/main" id="{A8FBA0E2-8946-430B-B27F-FE94D7A5C23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184703" y="1622684"/>
            <a:ext cx="3452736" cy="2589552"/>
          </a:xfrm>
        </p:spPr>
      </p:pic>
      <p:sp>
        <p:nvSpPr>
          <p:cNvPr id="5" name="Rechthoek 4"/>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a:solidFill>
                <a:srgbClr val="455560"/>
              </a:solidFill>
              <a:latin typeface="Avenir"/>
              <a:ea typeface="Avenir"/>
              <a:cs typeface="Avenir"/>
              <a:sym typeface="Avenir"/>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151" y="3602829"/>
            <a:ext cx="3414865" cy="2514906"/>
          </a:xfrm>
          <a:prstGeom prst="rect">
            <a:avLst/>
          </a:prstGeom>
        </p:spPr>
      </p:pic>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5941" y="1622684"/>
            <a:ext cx="3452736" cy="2589552"/>
          </a:xfrm>
          <a:prstGeom prst="rect">
            <a:avLst/>
          </a:prstGeom>
        </p:spPr>
      </p:pic>
      <p:pic>
        <p:nvPicPr>
          <p:cNvPr id="4"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5962" y="3602583"/>
            <a:ext cx="3754643" cy="2502469"/>
          </a:xfrm>
          <a:prstGeom prst="rect">
            <a:avLst/>
          </a:prstGeom>
        </p:spPr>
      </p:pic>
    </p:spTree>
    <p:extLst>
      <p:ext uri="{BB962C8B-B14F-4D97-AF65-F5344CB8AC3E}">
        <p14:creationId xmlns:p14="http://schemas.microsoft.com/office/powerpoint/2010/main" val="360994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3308BC6-A0C4-45DB-A05C-0586EBEC884C}"/>
              </a:ext>
            </a:extLst>
          </p:cNvPr>
          <p:cNvGrpSpPr/>
          <p:nvPr/>
        </p:nvGrpSpPr>
        <p:grpSpPr>
          <a:xfrm>
            <a:off x="671738" y="1351867"/>
            <a:ext cx="10661777" cy="1933226"/>
            <a:chOff x="671738" y="1467982"/>
            <a:chExt cx="10661777" cy="1933226"/>
          </a:xfrm>
        </p:grpSpPr>
        <p:sp>
          <p:nvSpPr>
            <p:cNvPr id="12" name="TextBox 11">
              <a:extLst>
                <a:ext uri="{FF2B5EF4-FFF2-40B4-BE49-F238E27FC236}">
                  <a16:creationId xmlns:a16="http://schemas.microsoft.com/office/drawing/2014/main" id="{87D77AFE-D416-437C-89BD-A9E465F87CA2}"/>
                </a:ext>
              </a:extLst>
            </p:cNvPr>
            <p:cNvSpPr txBox="1"/>
            <p:nvPr/>
          </p:nvSpPr>
          <p:spPr>
            <a:xfrm>
              <a:off x="1536568" y="2570211"/>
              <a:ext cx="9796947" cy="830997"/>
            </a:xfrm>
            <a:prstGeom prst="rect">
              <a:avLst/>
            </a:prstGeom>
            <a:noFill/>
          </p:spPr>
          <p:txBody>
            <a:bodyPr wrap="square" rtlCol="0">
              <a:spAutoFit/>
            </a:bodyPr>
            <a:lstStyle/>
            <a:p>
              <a:r>
                <a:rPr lang="nl-NL" sz="2400" dirty="0"/>
                <a:t>Netwerk organisaties die plekken en activiteiten bieden voor zowel azc-bewoners als statushouders in de gemeente</a:t>
              </a:r>
              <a:endParaRPr lang="en-US" sz="2400" dirty="0">
                <a:solidFill>
                  <a:schemeClr val="tx1">
                    <a:lumMod val="75000"/>
                    <a:lumOff val="25000"/>
                  </a:schemeClr>
                </a:solidFill>
                <a:latin typeface="Tw Cen MT" panose="020B0602020104020603" pitchFamily="34" charset="0"/>
              </a:endParaRPr>
            </a:p>
          </p:txBody>
        </p:sp>
        <p:sp>
          <p:nvSpPr>
            <p:cNvPr id="17" name="TextBox 16">
              <a:extLst>
                <a:ext uri="{FF2B5EF4-FFF2-40B4-BE49-F238E27FC236}">
                  <a16:creationId xmlns:a16="http://schemas.microsoft.com/office/drawing/2014/main" id="{5A3E400F-0E60-42C3-8A88-C4B267DF913E}"/>
                </a:ext>
              </a:extLst>
            </p:cNvPr>
            <p:cNvSpPr txBox="1"/>
            <p:nvPr/>
          </p:nvSpPr>
          <p:spPr>
            <a:xfrm>
              <a:off x="671738" y="1467982"/>
              <a:ext cx="912686" cy="769441"/>
            </a:xfrm>
            <a:prstGeom prst="rect">
              <a:avLst/>
            </a:prstGeom>
            <a:noFill/>
          </p:spPr>
          <p:txBody>
            <a:bodyPr wrap="square" rtlCol="0">
              <a:spAutoFit/>
            </a:bodyPr>
            <a:lstStyle/>
            <a:p>
              <a:pPr algn="r"/>
              <a:r>
                <a:rPr lang="en-US" sz="4400" dirty="0">
                  <a:solidFill>
                    <a:srgbClr val="D8356E"/>
                  </a:solidFill>
                  <a:latin typeface="Tw Cen MT" panose="020B0602020104020603" pitchFamily="34" charset="0"/>
                </a:rPr>
                <a:t>01</a:t>
              </a:r>
            </a:p>
          </p:txBody>
        </p:sp>
      </p:grpSp>
      <p:grpSp>
        <p:nvGrpSpPr>
          <p:cNvPr id="3" name="Group 2">
            <a:extLst>
              <a:ext uri="{FF2B5EF4-FFF2-40B4-BE49-F238E27FC236}">
                <a16:creationId xmlns:a16="http://schemas.microsoft.com/office/drawing/2014/main" id="{2C2E7099-D4AB-48C1-AA7E-3B6517A07E46}"/>
              </a:ext>
            </a:extLst>
          </p:cNvPr>
          <p:cNvGrpSpPr/>
          <p:nvPr/>
        </p:nvGrpSpPr>
        <p:grpSpPr>
          <a:xfrm>
            <a:off x="629852" y="2317021"/>
            <a:ext cx="2805806" cy="887798"/>
            <a:chOff x="630120" y="2889789"/>
            <a:chExt cx="2824280" cy="887798"/>
          </a:xfrm>
        </p:grpSpPr>
        <p:sp>
          <p:nvSpPr>
            <p:cNvPr id="18" name="TextBox 17">
              <a:extLst>
                <a:ext uri="{FF2B5EF4-FFF2-40B4-BE49-F238E27FC236}">
                  <a16:creationId xmlns:a16="http://schemas.microsoft.com/office/drawing/2014/main" id="{B67681B7-3B8C-48C4-A752-F07DF9ACE37E}"/>
                </a:ext>
              </a:extLst>
            </p:cNvPr>
            <p:cNvSpPr txBox="1"/>
            <p:nvPr/>
          </p:nvSpPr>
          <p:spPr>
            <a:xfrm>
              <a:off x="1536800" y="2889789"/>
              <a:ext cx="1917600" cy="461665"/>
            </a:xfrm>
            <a:prstGeom prst="rect">
              <a:avLst/>
            </a:prstGeom>
            <a:noFill/>
          </p:spPr>
          <p:txBody>
            <a:bodyPr wrap="square" rtlCol="0">
              <a:spAutoFit/>
            </a:bodyPr>
            <a:lstStyle/>
            <a:p>
              <a:endParaRPr lang="en-US" sz="2400" dirty="0">
                <a:solidFill>
                  <a:srgbClr val="03A1A4"/>
                </a:solidFill>
                <a:latin typeface="Tw Cen MT" panose="020B0602020104020603" pitchFamily="34" charset="0"/>
              </a:endParaRPr>
            </a:p>
          </p:txBody>
        </p:sp>
        <p:sp>
          <p:nvSpPr>
            <p:cNvPr id="20" name="TextBox 19">
              <a:extLst>
                <a:ext uri="{FF2B5EF4-FFF2-40B4-BE49-F238E27FC236}">
                  <a16:creationId xmlns:a16="http://schemas.microsoft.com/office/drawing/2014/main" id="{9F9376EE-E104-4D2E-AD67-36BB9E314678}"/>
                </a:ext>
              </a:extLst>
            </p:cNvPr>
            <p:cNvSpPr txBox="1"/>
            <p:nvPr/>
          </p:nvSpPr>
          <p:spPr>
            <a:xfrm>
              <a:off x="630120" y="3008146"/>
              <a:ext cx="912686" cy="769441"/>
            </a:xfrm>
            <a:prstGeom prst="rect">
              <a:avLst/>
            </a:prstGeom>
            <a:noFill/>
          </p:spPr>
          <p:txBody>
            <a:bodyPr wrap="square" rtlCol="0">
              <a:spAutoFit/>
            </a:bodyPr>
            <a:lstStyle/>
            <a:p>
              <a:pPr algn="r"/>
              <a:r>
                <a:rPr lang="en-US" sz="4400" dirty="0">
                  <a:solidFill>
                    <a:srgbClr val="0096AE"/>
                  </a:solidFill>
                  <a:latin typeface="Tw Cen MT" panose="020B0602020104020603" pitchFamily="34" charset="0"/>
                </a:rPr>
                <a:t>02</a:t>
              </a:r>
            </a:p>
          </p:txBody>
        </p:sp>
      </p:grpSp>
      <p:sp>
        <p:nvSpPr>
          <p:cNvPr id="23" name="TextBox 22">
            <a:extLst>
              <a:ext uri="{FF2B5EF4-FFF2-40B4-BE49-F238E27FC236}">
                <a16:creationId xmlns:a16="http://schemas.microsoft.com/office/drawing/2014/main" id="{53CF2ED9-CBE8-451F-B7FE-BAB7A288C766}"/>
              </a:ext>
            </a:extLst>
          </p:cNvPr>
          <p:cNvSpPr txBox="1"/>
          <p:nvPr/>
        </p:nvSpPr>
        <p:spPr>
          <a:xfrm>
            <a:off x="617912" y="3361359"/>
            <a:ext cx="912686" cy="769441"/>
          </a:xfrm>
          <a:prstGeom prst="rect">
            <a:avLst/>
          </a:prstGeom>
          <a:noFill/>
        </p:spPr>
        <p:txBody>
          <a:bodyPr wrap="square" rtlCol="0">
            <a:spAutoFit/>
          </a:bodyPr>
          <a:lstStyle/>
          <a:p>
            <a:pPr algn="r"/>
            <a:r>
              <a:rPr lang="en-US" sz="4400" dirty="0">
                <a:solidFill>
                  <a:srgbClr val="00795D"/>
                </a:solidFill>
                <a:latin typeface="Tw Cen MT" panose="020B0602020104020603" pitchFamily="34" charset="0"/>
              </a:rPr>
              <a:t>03</a:t>
            </a:r>
          </a:p>
        </p:txBody>
      </p:sp>
      <p:sp>
        <p:nvSpPr>
          <p:cNvPr id="26" name="TextBox 25">
            <a:extLst>
              <a:ext uri="{FF2B5EF4-FFF2-40B4-BE49-F238E27FC236}">
                <a16:creationId xmlns:a16="http://schemas.microsoft.com/office/drawing/2014/main" id="{57F79A0B-FA92-4635-AB44-12370D86BDBB}"/>
              </a:ext>
            </a:extLst>
          </p:cNvPr>
          <p:cNvSpPr txBox="1"/>
          <p:nvPr/>
        </p:nvSpPr>
        <p:spPr>
          <a:xfrm>
            <a:off x="623882" y="4328752"/>
            <a:ext cx="912686" cy="769441"/>
          </a:xfrm>
          <a:prstGeom prst="rect">
            <a:avLst/>
          </a:prstGeom>
          <a:noFill/>
        </p:spPr>
        <p:txBody>
          <a:bodyPr wrap="square" rtlCol="0">
            <a:spAutoFit/>
          </a:bodyPr>
          <a:lstStyle/>
          <a:p>
            <a:pPr algn="r"/>
            <a:r>
              <a:rPr lang="en-US" sz="4400" dirty="0">
                <a:solidFill>
                  <a:srgbClr val="C69517"/>
                </a:solidFill>
                <a:latin typeface="Tw Cen MT" panose="020B0602020104020603" pitchFamily="34" charset="0"/>
              </a:rPr>
              <a:t>04</a:t>
            </a:r>
          </a:p>
        </p:txBody>
      </p:sp>
      <p:sp>
        <p:nvSpPr>
          <p:cNvPr id="61" name="Titel 1">
            <a:extLst>
              <a:ext uri="{FF2B5EF4-FFF2-40B4-BE49-F238E27FC236}">
                <a16:creationId xmlns:a16="http://schemas.microsoft.com/office/drawing/2014/main" id="{10A71A20-4740-43E5-95EA-10298427D219}"/>
              </a:ext>
            </a:extLst>
          </p:cNvPr>
          <p:cNvSpPr txBox="1">
            <a:spLocks/>
          </p:cNvSpPr>
          <p:nvPr/>
        </p:nvSpPr>
        <p:spPr>
          <a:xfrm>
            <a:off x="623887" y="254324"/>
            <a:ext cx="10944225" cy="499414"/>
          </a:xfrm>
          <a:prstGeom prst="rect">
            <a:avLst/>
          </a:prstGeom>
        </p:spPr>
        <p:txBody>
          <a:bodyPr/>
          <a:lstStyle>
            <a:lvl1pPr algn="l" defTabSz="914400" rtl="0" eaLnBrk="1" latinLnBrk="0" hangingPunct="1">
              <a:lnSpc>
                <a:spcPct val="90000"/>
              </a:lnSpc>
              <a:spcBef>
                <a:spcPct val="0"/>
              </a:spcBef>
              <a:buNone/>
              <a:defRPr sz="3400" b="1" kern="1200" baseline="0">
                <a:solidFill>
                  <a:schemeClr val="accent1"/>
                </a:solidFill>
                <a:latin typeface="+mj-lt"/>
                <a:ea typeface="+mj-ea"/>
                <a:cs typeface="+mj-cs"/>
              </a:defRPr>
            </a:lvl1pPr>
          </a:lstStyle>
          <a:p>
            <a:r>
              <a:rPr lang="nl-NL" dirty="0"/>
              <a:t>Rol van vrijwilligerscentrale binnen #Meedoen (50)</a:t>
            </a:r>
          </a:p>
        </p:txBody>
      </p:sp>
      <p:sp>
        <p:nvSpPr>
          <p:cNvPr id="62" name="TextBox 11">
            <a:extLst>
              <a:ext uri="{FF2B5EF4-FFF2-40B4-BE49-F238E27FC236}">
                <a16:creationId xmlns:a16="http://schemas.microsoft.com/office/drawing/2014/main" id="{87D77AFE-D416-437C-89BD-A9E465F87CA2}"/>
              </a:ext>
            </a:extLst>
          </p:cNvPr>
          <p:cNvSpPr txBox="1"/>
          <p:nvPr/>
        </p:nvSpPr>
        <p:spPr>
          <a:xfrm>
            <a:off x="1536568" y="3484089"/>
            <a:ext cx="9796947" cy="830997"/>
          </a:xfrm>
          <a:prstGeom prst="rect">
            <a:avLst/>
          </a:prstGeom>
          <a:noFill/>
        </p:spPr>
        <p:txBody>
          <a:bodyPr wrap="square" rtlCol="0">
            <a:spAutoFit/>
          </a:bodyPr>
          <a:lstStyle/>
          <a:p>
            <a:pPr lvl="0"/>
            <a:r>
              <a:rPr lang="nl-NL" sz="2400" dirty="0"/>
              <a:t>Contact met gemeente over bijdrage in bemiddeling voor en na warme overdracht</a:t>
            </a:r>
          </a:p>
        </p:txBody>
      </p:sp>
      <p:sp>
        <p:nvSpPr>
          <p:cNvPr id="63" name="TextBox 11">
            <a:extLst>
              <a:ext uri="{FF2B5EF4-FFF2-40B4-BE49-F238E27FC236}">
                <a16:creationId xmlns:a16="http://schemas.microsoft.com/office/drawing/2014/main" id="{87D77AFE-D416-437C-89BD-A9E465F87CA2}"/>
              </a:ext>
            </a:extLst>
          </p:cNvPr>
          <p:cNvSpPr txBox="1"/>
          <p:nvPr/>
        </p:nvSpPr>
        <p:spPr>
          <a:xfrm>
            <a:off x="1530598" y="1466559"/>
            <a:ext cx="9796947" cy="830997"/>
          </a:xfrm>
          <a:prstGeom prst="rect">
            <a:avLst/>
          </a:prstGeom>
          <a:noFill/>
        </p:spPr>
        <p:txBody>
          <a:bodyPr wrap="square" rtlCol="0">
            <a:spAutoFit/>
          </a:bodyPr>
          <a:lstStyle/>
          <a:p>
            <a:pPr lvl="0"/>
            <a:r>
              <a:rPr lang="nl-NL" sz="2400" dirty="0"/>
              <a:t>Verzamelen breed aanbod aan participatiemogelijkheden: vrijwilligerswerk en activiteiten op alle niveaus</a:t>
            </a:r>
          </a:p>
        </p:txBody>
      </p:sp>
      <p:sp>
        <p:nvSpPr>
          <p:cNvPr id="64" name="TextBox 11">
            <a:extLst>
              <a:ext uri="{FF2B5EF4-FFF2-40B4-BE49-F238E27FC236}">
                <a16:creationId xmlns:a16="http://schemas.microsoft.com/office/drawing/2014/main" id="{87D77AFE-D416-437C-89BD-A9E465F87CA2}"/>
              </a:ext>
            </a:extLst>
          </p:cNvPr>
          <p:cNvSpPr txBox="1"/>
          <p:nvPr/>
        </p:nvSpPr>
        <p:spPr>
          <a:xfrm>
            <a:off x="1524627" y="4323884"/>
            <a:ext cx="9796947" cy="830997"/>
          </a:xfrm>
          <a:prstGeom prst="rect">
            <a:avLst/>
          </a:prstGeom>
          <a:noFill/>
        </p:spPr>
        <p:txBody>
          <a:bodyPr wrap="square" rtlCol="0">
            <a:spAutoFit/>
          </a:bodyPr>
          <a:lstStyle/>
          <a:p>
            <a:pPr lvl="0"/>
            <a:r>
              <a:rPr lang="nl-NL" sz="2400" dirty="0"/>
              <a:t>Advies en ondersteuning aan organisaties en vrijwilligers over werken met deze doelgroep</a:t>
            </a:r>
          </a:p>
        </p:txBody>
      </p:sp>
      <p:sp>
        <p:nvSpPr>
          <p:cNvPr id="16" name="TextBox 25">
            <a:extLst>
              <a:ext uri="{FF2B5EF4-FFF2-40B4-BE49-F238E27FC236}">
                <a16:creationId xmlns:a16="http://schemas.microsoft.com/office/drawing/2014/main" id="{57F79A0B-FA92-4635-AB44-12370D86BDBB}"/>
              </a:ext>
            </a:extLst>
          </p:cNvPr>
          <p:cNvSpPr txBox="1"/>
          <p:nvPr/>
        </p:nvSpPr>
        <p:spPr>
          <a:xfrm>
            <a:off x="623882" y="5256138"/>
            <a:ext cx="912686" cy="769441"/>
          </a:xfrm>
          <a:prstGeom prst="rect">
            <a:avLst/>
          </a:prstGeom>
          <a:noFill/>
        </p:spPr>
        <p:txBody>
          <a:bodyPr wrap="square" rtlCol="0">
            <a:spAutoFit/>
          </a:bodyPr>
          <a:lstStyle/>
          <a:p>
            <a:pPr algn="r"/>
            <a:r>
              <a:rPr lang="en-US" sz="4400" dirty="0">
                <a:solidFill>
                  <a:srgbClr val="87CEE5"/>
                </a:solidFill>
                <a:latin typeface="Tw Cen MT" panose="020B0602020104020603" pitchFamily="34" charset="0"/>
              </a:rPr>
              <a:t>05</a:t>
            </a:r>
          </a:p>
        </p:txBody>
      </p:sp>
      <p:sp>
        <p:nvSpPr>
          <p:cNvPr id="19" name="TextBox 11">
            <a:extLst>
              <a:ext uri="{FF2B5EF4-FFF2-40B4-BE49-F238E27FC236}">
                <a16:creationId xmlns:a16="http://schemas.microsoft.com/office/drawing/2014/main" id="{87D77AFE-D416-437C-89BD-A9E465F87CA2}"/>
              </a:ext>
            </a:extLst>
          </p:cNvPr>
          <p:cNvSpPr txBox="1"/>
          <p:nvPr/>
        </p:nvSpPr>
        <p:spPr>
          <a:xfrm>
            <a:off x="1524627" y="5256460"/>
            <a:ext cx="9796947" cy="830997"/>
          </a:xfrm>
          <a:prstGeom prst="rect">
            <a:avLst/>
          </a:prstGeom>
          <a:noFill/>
        </p:spPr>
        <p:txBody>
          <a:bodyPr wrap="square" rtlCol="0">
            <a:spAutoFit/>
          </a:bodyPr>
          <a:lstStyle/>
          <a:p>
            <a:pPr lvl="0"/>
            <a:r>
              <a:rPr lang="nl-NL" sz="2400" dirty="0"/>
              <a:t>Bijdrage in warme overdracht bewoners naar andere gemeente en andere vrijwilligerscentrale</a:t>
            </a:r>
          </a:p>
        </p:txBody>
      </p:sp>
      <p:sp>
        <p:nvSpPr>
          <p:cNvPr id="21" name="Rechthoek 20"/>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a:solidFill>
                <a:srgbClr val="455560"/>
              </a:solidFill>
              <a:latin typeface="Avenir"/>
              <a:ea typeface="Avenir"/>
              <a:cs typeface="Avenir"/>
              <a:sym typeface="Avenir"/>
            </a:endParaRPr>
          </a:p>
        </p:txBody>
      </p:sp>
    </p:spTree>
    <p:extLst>
      <p:ext uri="{BB962C8B-B14F-4D97-AF65-F5344CB8AC3E}">
        <p14:creationId xmlns:p14="http://schemas.microsoft.com/office/powerpoint/2010/main" val="2521179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3308BC6-A0C4-45DB-A05C-0586EBEC884C}"/>
              </a:ext>
            </a:extLst>
          </p:cNvPr>
          <p:cNvGrpSpPr/>
          <p:nvPr/>
        </p:nvGrpSpPr>
        <p:grpSpPr>
          <a:xfrm>
            <a:off x="671738" y="1351867"/>
            <a:ext cx="10661777" cy="1933226"/>
            <a:chOff x="671738" y="1467982"/>
            <a:chExt cx="10661777" cy="1933226"/>
          </a:xfrm>
        </p:grpSpPr>
        <p:sp>
          <p:nvSpPr>
            <p:cNvPr id="12" name="TextBox 11">
              <a:extLst>
                <a:ext uri="{FF2B5EF4-FFF2-40B4-BE49-F238E27FC236}">
                  <a16:creationId xmlns:a16="http://schemas.microsoft.com/office/drawing/2014/main" id="{87D77AFE-D416-437C-89BD-A9E465F87CA2}"/>
                </a:ext>
              </a:extLst>
            </p:cNvPr>
            <p:cNvSpPr txBox="1"/>
            <p:nvPr/>
          </p:nvSpPr>
          <p:spPr>
            <a:xfrm>
              <a:off x="1536568" y="2570211"/>
              <a:ext cx="9796947" cy="830997"/>
            </a:xfrm>
            <a:prstGeom prst="rect">
              <a:avLst/>
            </a:prstGeom>
            <a:noFill/>
          </p:spPr>
          <p:txBody>
            <a:bodyPr wrap="square" rtlCol="0">
              <a:spAutoFit/>
            </a:bodyPr>
            <a:lstStyle/>
            <a:p>
              <a:r>
                <a:rPr lang="nl-NL" sz="2400" dirty="0"/>
                <a:t>Netwerk bouwen van organisaties die plekken en activiteiten bieden voor statushouders in de gemeente</a:t>
              </a:r>
              <a:endParaRPr lang="en-US" sz="2400" dirty="0">
                <a:solidFill>
                  <a:schemeClr val="tx1">
                    <a:lumMod val="75000"/>
                    <a:lumOff val="25000"/>
                  </a:schemeClr>
                </a:solidFill>
                <a:latin typeface="Tw Cen MT" panose="020B0602020104020603" pitchFamily="34" charset="0"/>
              </a:endParaRPr>
            </a:p>
          </p:txBody>
        </p:sp>
        <p:sp>
          <p:nvSpPr>
            <p:cNvPr id="17" name="TextBox 16">
              <a:extLst>
                <a:ext uri="{FF2B5EF4-FFF2-40B4-BE49-F238E27FC236}">
                  <a16:creationId xmlns:a16="http://schemas.microsoft.com/office/drawing/2014/main" id="{5A3E400F-0E60-42C3-8A88-C4B267DF913E}"/>
                </a:ext>
              </a:extLst>
            </p:cNvPr>
            <p:cNvSpPr txBox="1"/>
            <p:nvPr/>
          </p:nvSpPr>
          <p:spPr>
            <a:xfrm>
              <a:off x="671738" y="1467982"/>
              <a:ext cx="912686" cy="769441"/>
            </a:xfrm>
            <a:prstGeom prst="rect">
              <a:avLst/>
            </a:prstGeom>
            <a:noFill/>
          </p:spPr>
          <p:txBody>
            <a:bodyPr wrap="square" rtlCol="0">
              <a:spAutoFit/>
            </a:bodyPr>
            <a:lstStyle/>
            <a:p>
              <a:pPr algn="r"/>
              <a:r>
                <a:rPr lang="en-US" sz="4400" dirty="0">
                  <a:solidFill>
                    <a:srgbClr val="D8356E"/>
                  </a:solidFill>
                  <a:latin typeface="Tw Cen MT" panose="020B0602020104020603" pitchFamily="34" charset="0"/>
                </a:rPr>
                <a:t>01</a:t>
              </a:r>
            </a:p>
          </p:txBody>
        </p:sp>
      </p:grpSp>
      <p:grpSp>
        <p:nvGrpSpPr>
          <p:cNvPr id="3" name="Group 2">
            <a:extLst>
              <a:ext uri="{FF2B5EF4-FFF2-40B4-BE49-F238E27FC236}">
                <a16:creationId xmlns:a16="http://schemas.microsoft.com/office/drawing/2014/main" id="{2C2E7099-D4AB-48C1-AA7E-3B6517A07E46}"/>
              </a:ext>
            </a:extLst>
          </p:cNvPr>
          <p:cNvGrpSpPr/>
          <p:nvPr/>
        </p:nvGrpSpPr>
        <p:grpSpPr>
          <a:xfrm>
            <a:off x="629852" y="2317021"/>
            <a:ext cx="2805806" cy="887798"/>
            <a:chOff x="630120" y="2889789"/>
            <a:chExt cx="2824280" cy="887798"/>
          </a:xfrm>
        </p:grpSpPr>
        <p:sp>
          <p:nvSpPr>
            <p:cNvPr id="18" name="TextBox 17">
              <a:extLst>
                <a:ext uri="{FF2B5EF4-FFF2-40B4-BE49-F238E27FC236}">
                  <a16:creationId xmlns:a16="http://schemas.microsoft.com/office/drawing/2014/main" id="{B67681B7-3B8C-48C4-A752-F07DF9ACE37E}"/>
                </a:ext>
              </a:extLst>
            </p:cNvPr>
            <p:cNvSpPr txBox="1"/>
            <p:nvPr/>
          </p:nvSpPr>
          <p:spPr>
            <a:xfrm>
              <a:off x="1536800" y="2889789"/>
              <a:ext cx="1917600" cy="461665"/>
            </a:xfrm>
            <a:prstGeom prst="rect">
              <a:avLst/>
            </a:prstGeom>
            <a:noFill/>
          </p:spPr>
          <p:txBody>
            <a:bodyPr wrap="square" rtlCol="0">
              <a:spAutoFit/>
            </a:bodyPr>
            <a:lstStyle/>
            <a:p>
              <a:endParaRPr lang="en-US" sz="2400" dirty="0">
                <a:solidFill>
                  <a:srgbClr val="03A1A4"/>
                </a:solidFill>
                <a:latin typeface="Tw Cen MT" panose="020B0602020104020603" pitchFamily="34" charset="0"/>
              </a:endParaRPr>
            </a:p>
          </p:txBody>
        </p:sp>
        <p:sp>
          <p:nvSpPr>
            <p:cNvPr id="20" name="TextBox 19">
              <a:extLst>
                <a:ext uri="{FF2B5EF4-FFF2-40B4-BE49-F238E27FC236}">
                  <a16:creationId xmlns:a16="http://schemas.microsoft.com/office/drawing/2014/main" id="{9F9376EE-E104-4D2E-AD67-36BB9E314678}"/>
                </a:ext>
              </a:extLst>
            </p:cNvPr>
            <p:cNvSpPr txBox="1"/>
            <p:nvPr/>
          </p:nvSpPr>
          <p:spPr>
            <a:xfrm>
              <a:off x="630120" y="3008146"/>
              <a:ext cx="912686" cy="769441"/>
            </a:xfrm>
            <a:prstGeom prst="rect">
              <a:avLst/>
            </a:prstGeom>
            <a:noFill/>
          </p:spPr>
          <p:txBody>
            <a:bodyPr wrap="square" rtlCol="0">
              <a:spAutoFit/>
            </a:bodyPr>
            <a:lstStyle/>
            <a:p>
              <a:pPr algn="r"/>
              <a:r>
                <a:rPr lang="en-US" sz="4400" dirty="0">
                  <a:solidFill>
                    <a:srgbClr val="0096AE"/>
                  </a:solidFill>
                  <a:latin typeface="Tw Cen MT" panose="020B0602020104020603" pitchFamily="34" charset="0"/>
                </a:rPr>
                <a:t>02</a:t>
              </a:r>
            </a:p>
          </p:txBody>
        </p:sp>
      </p:grpSp>
      <p:sp>
        <p:nvSpPr>
          <p:cNvPr id="23" name="TextBox 22">
            <a:extLst>
              <a:ext uri="{FF2B5EF4-FFF2-40B4-BE49-F238E27FC236}">
                <a16:creationId xmlns:a16="http://schemas.microsoft.com/office/drawing/2014/main" id="{53CF2ED9-CBE8-451F-B7FE-BAB7A288C766}"/>
              </a:ext>
            </a:extLst>
          </p:cNvPr>
          <p:cNvSpPr txBox="1"/>
          <p:nvPr/>
        </p:nvSpPr>
        <p:spPr>
          <a:xfrm>
            <a:off x="617912" y="3361359"/>
            <a:ext cx="912686" cy="769441"/>
          </a:xfrm>
          <a:prstGeom prst="rect">
            <a:avLst/>
          </a:prstGeom>
          <a:noFill/>
        </p:spPr>
        <p:txBody>
          <a:bodyPr wrap="square" rtlCol="0">
            <a:spAutoFit/>
          </a:bodyPr>
          <a:lstStyle/>
          <a:p>
            <a:pPr algn="r"/>
            <a:r>
              <a:rPr lang="en-US" sz="4400" dirty="0">
                <a:solidFill>
                  <a:srgbClr val="00795D"/>
                </a:solidFill>
                <a:latin typeface="Tw Cen MT" panose="020B0602020104020603" pitchFamily="34" charset="0"/>
              </a:rPr>
              <a:t>03</a:t>
            </a:r>
          </a:p>
        </p:txBody>
      </p:sp>
      <p:sp>
        <p:nvSpPr>
          <p:cNvPr id="26" name="TextBox 25">
            <a:extLst>
              <a:ext uri="{FF2B5EF4-FFF2-40B4-BE49-F238E27FC236}">
                <a16:creationId xmlns:a16="http://schemas.microsoft.com/office/drawing/2014/main" id="{57F79A0B-FA92-4635-AB44-12370D86BDBB}"/>
              </a:ext>
            </a:extLst>
          </p:cNvPr>
          <p:cNvSpPr txBox="1"/>
          <p:nvPr/>
        </p:nvSpPr>
        <p:spPr>
          <a:xfrm>
            <a:off x="623882" y="4328752"/>
            <a:ext cx="912686" cy="769441"/>
          </a:xfrm>
          <a:prstGeom prst="rect">
            <a:avLst/>
          </a:prstGeom>
          <a:noFill/>
        </p:spPr>
        <p:txBody>
          <a:bodyPr wrap="square" rtlCol="0">
            <a:spAutoFit/>
          </a:bodyPr>
          <a:lstStyle/>
          <a:p>
            <a:pPr algn="r"/>
            <a:r>
              <a:rPr lang="en-US" sz="4400" dirty="0">
                <a:solidFill>
                  <a:srgbClr val="C69517"/>
                </a:solidFill>
                <a:latin typeface="Tw Cen MT" panose="020B0602020104020603" pitchFamily="34" charset="0"/>
              </a:rPr>
              <a:t>04</a:t>
            </a:r>
          </a:p>
        </p:txBody>
      </p:sp>
      <p:sp>
        <p:nvSpPr>
          <p:cNvPr id="61" name="Titel 1">
            <a:extLst>
              <a:ext uri="{FF2B5EF4-FFF2-40B4-BE49-F238E27FC236}">
                <a16:creationId xmlns:a16="http://schemas.microsoft.com/office/drawing/2014/main" id="{10A71A20-4740-43E5-95EA-10298427D219}"/>
              </a:ext>
            </a:extLst>
          </p:cNvPr>
          <p:cNvSpPr txBox="1">
            <a:spLocks/>
          </p:cNvSpPr>
          <p:nvPr/>
        </p:nvSpPr>
        <p:spPr>
          <a:xfrm>
            <a:off x="623887" y="254324"/>
            <a:ext cx="10944225" cy="499414"/>
          </a:xfrm>
          <a:prstGeom prst="rect">
            <a:avLst/>
          </a:prstGeom>
        </p:spPr>
        <p:txBody>
          <a:bodyPr/>
          <a:lstStyle>
            <a:lvl1pPr algn="l" defTabSz="914400" rtl="0" eaLnBrk="1" latinLnBrk="0" hangingPunct="1">
              <a:lnSpc>
                <a:spcPct val="90000"/>
              </a:lnSpc>
              <a:spcBef>
                <a:spcPct val="0"/>
              </a:spcBef>
              <a:buNone/>
              <a:defRPr sz="3400" b="1" kern="1200" baseline="0">
                <a:solidFill>
                  <a:schemeClr val="accent1"/>
                </a:solidFill>
                <a:latin typeface="+mj-lt"/>
                <a:ea typeface="+mj-ea"/>
                <a:cs typeface="+mj-cs"/>
              </a:defRPr>
            </a:lvl1pPr>
          </a:lstStyle>
          <a:p>
            <a:r>
              <a:rPr lang="nl-NL" dirty="0"/>
              <a:t>Rol van vrijwilligerscentrale overige gemeenten</a:t>
            </a:r>
          </a:p>
        </p:txBody>
      </p:sp>
      <p:sp>
        <p:nvSpPr>
          <p:cNvPr id="62" name="TextBox 11">
            <a:extLst>
              <a:ext uri="{FF2B5EF4-FFF2-40B4-BE49-F238E27FC236}">
                <a16:creationId xmlns:a16="http://schemas.microsoft.com/office/drawing/2014/main" id="{87D77AFE-D416-437C-89BD-A9E465F87CA2}"/>
              </a:ext>
            </a:extLst>
          </p:cNvPr>
          <p:cNvSpPr txBox="1"/>
          <p:nvPr/>
        </p:nvSpPr>
        <p:spPr>
          <a:xfrm>
            <a:off x="1536568" y="3484089"/>
            <a:ext cx="9796947" cy="830997"/>
          </a:xfrm>
          <a:prstGeom prst="rect">
            <a:avLst/>
          </a:prstGeom>
          <a:noFill/>
        </p:spPr>
        <p:txBody>
          <a:bodyPr wrap="square" rtlCol="0">
            <a:spAutoFit/>
          </a:bodyPr>
          <a:lstStyle/>
          <a:p>
            <a:pPr lvl="0"/>
            <a:r>
              <a:rPr lang="nl-NL" sz="2400" dirty="0"/>
              <a:t>Contact met gemeente over bijdrage in bemiddeling na warme overdracht</a:t>
            </a:r>
          </a:p>
        </p:txBody>
      </p:sp>
      <p:sp>
        <p:nvSpPr>
          <p:cNvPr id="63" name="TextBox 11">
            <a:extLst>
              <a:ext uri="{FF2B5EF4-FFF2-40B4-BE49-F238E27FC236}">
                <a16:creationId xmlns:a16="http://schemas.microsoft.com/office/drawing/2014/main" id="{87D77AFE-D416-437C-89BD-A9E465F87CA2}"/>
              </a:ext>
            </a:extLst>
          </p:cNvPr>
          <p:cNvSpPr txBox="1"/>
          <p:nvPr/>
        </p:nvSpPr>
        <p:spPr>
          <a:xfrm>
            <a:off x="1530598" y="1466559"/>
            <a:ext cx="9796947" cy="830997"/>
          </a:xfrm>
          <a:prstGeom prst="rect">
            <a:avLst/>
          </a:prstGeom>
          <a:noFill/>
        </p:spPr>
        <p:txBody>
          <a:bodyPr wrap="square" rtlCol="0">
            <a:spAutoFit/>
          </a:bodyPr>
          <a:lstStyle/>
          <a:p>
            <a:pPr lvl="0"/>
            <a:r>
              <a:rPr lang="nl-NL" sz="2400" dirty="0"/>
              <a:t>Verzamelen breed aanbod aan participatiemogelijkheden: vrijwilligerswerk en activiteiten op alle niveaus</a:t>
            </a:r>
          </a:p>
        </p:txBody>
      </p:sp>
      <p:sp>
        <p:nvSpPr>
          <p:cNvPr id="64" name="TextBox 11">
            <a:extLst>
              <a:ext uri="{FF2B5EF4-FFF2-40B4-BE49-F238E27FC236}">
                <a16:creationId xmlns:a16="http://schemas.microsoft.com/office/drawing/2014/main" id="{87D77AFE-D416-437C-89BD-A9E465F87CA2}"/>
              </a:ext>
            </a:extLst>
          </p:cNvPr>
          <p:cNvSpPr txBox="1"/>
          <p:nvPr/>
        </p:nvSpPr>
        <p:spPr>
          <a:xfrm>
            <a:off x="1524627" y="4323884"/>
            <a:ext cx="9796947" cy="830997"/>
          </a:xfrm>
          <a:prstGeom prst="rect">
            <a:avLst/>
          </a:prstGeom>
          <a:noFill/>
        </p:spPr>
        <p:txBody>
          <a:bodyPr wrap="square" rtlCol="0">
            <a:spAutoFit/>
          </a:bodyPr>
          <a:lstStyle/>
          <a:p>
            <a:pPr lvl="0"/>
            <a:r>
              <a:rPr lang="nl-NL" sz="2400" dirty="0"/>
              <a:t>Advies en ondersteuning aan organisaties en vrijwilligers over werken met deze doelgroep</a:t>
            </a:r>
          </a:p>
        </p:txBody>
      </p:sp>
      <p:sp>
        <p:nvSpPr>
          <p:cNvPr id="16" name="TextBox 25">
            <a:extLst>
              <a:ext uri="{FF2B5EF4-FFF2-40B4-BE49-F238E27FC236}">
                <a16:creationId xmlns:a16="http://schemas.microsoft.com/office/drawing/2014/main" id="{57F79A0B-FA92-4635-AB44-12370D86BDBB}"/>
              </a:ext>
            </a:extLst>
          </p:cNvPr>
          <p:cNvSpPr txBox="1"/>
          <p:nvPr/>
        </p:nvSpPr>
        <p:spPr>
          <a:xfrm>
            <a:off x="623882" y="5256138"/>
            <a:ext cx="912686" cy="769441"/>
          </a:xfrm>
          <a:prstGeom prst="rect">
            <a:avLst/>
          </a:prstGeom>
          <a:noFill/>
        </p:spPr>
        <p:txBody>
          <a:bodyPr wrap="square" rtlCol="0">
            <a:spAutoFit/>
          </a:bodyPr>
          <a:lstStyle/>
          <a:p>
            <a:pPr algn="r"/>
            <a:r>
              <a:rPr lang="en-US" sz="4400" dirty="0">
                <a:solidFill>
                  <a:srgbClr val="87CEE5"/>
                </a:solidFill>
                <a:latin typeface="Tw Cen MT" panose="020B0602020104020603" pitchFamily="34" charset="0"/>
              </a:rPr>
              <a:t>05</a:t>
            </a:r>
          </a:p>
        </p:txBody>
      </p:sp>
      <p:sp>
        <p:nvSpPr>
          <p:cNvPr id="19" name="TextBox 11">
            <a:extLst>
              <a:ext uri="{FF2B5EF4-FFF2-40B4-BE49-F238E27FC236}">
                <a16:creationId xmlns:a16="http://schemas.microsoft.com/office/drawing/2014/main" id="{87D77AFE-D416-437C-89BD-A9E465F87CA2}"/>
              </a:ext>
            </a:extLst>
          </p:cNvPr>
          <p:cNvSpPr txBox="1"/>
          <p:nvPr/>
        </p:nvSpPr>
        <p:spPr>
          <a:xfrm>
            <a:off x="1524627" y="5256460"/>
            <a:ext cx="9796947" cy="830997"/>
          </a:xfrm>
          <a:prstGeom prst="rect">
            <a:avLst/>
          </a:prstGeom>
          <a:noFill/>
        </p:spPr>
        <p:txBody>
          <a:bodyPr wrap="square" rtlCol="0">
            <a:spAutoFit/>
          </a:bodyPr>
          <a:lstStyle/>
          <a:p>
            <a:pPr lvl="0"/>
            <a:r>
              <a:rPr lang="nl-NL" sz="2400" dirty="0"/>
              <a:t>Bijdrage in warme overdracht azc-bewoners naar eigen gemeente </a:t>
            </a:r>
            <a:r>
              <a:rPr lang="nl-NL" sz="2400" dirty="0" err="1"/>
              <a:t>ism</a:t>
            </a:r>
            <a:r>
              <a:rPr lang="nl-NL" sz="2400" dirty="0"/>
              <a:t> met de vrijwilligerscentrales binnen #Meedoen</a:t>
            </a:r>
          </a:p>
        </p:txBody>
      </p:sp>
      <p:sp>
        <p:nvSpPr>
          <p:cNvPr id="21" name="Rechthoek 20"/>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a:solidFill>
                <a:srgbClr val="455560"/>
              </a:solidFill>
              <a:latin typeface="Avenir"/>
              <a:ea typeface="Avenir"/>
              <a:cs typeface="Avenir"/>
              <a:sym typeface="Avenir"/>
            </a:endParaRPr>
          </a:p>
        </p:txBody>
      </p:sp>
    </p:spTree>
    <p:extLst>
      <p:ext uri="{BB962C8B-B14F-4D97-AF65-F5344CB8AC3E}">
        <p14:creationId xmlns:p14="http://schemas.microsoft.com/office/powerpoint/2010/main" val="384349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3ECECE0-7AA6-4343-A0F5-C780540AE73E}"/>
              </a:ext>
            </a:extLst>
          </p:cNvPr>
          <p:cNvSpPr>
            <a:spLocks noGrp="1"/>
          </p:cNvSpPr>
          <p:nvPr>
            <p:ph type="title"/>
          </p:nvPr>
        </p:nvSpPr>
        <p:spPr/>
        <p:txBody>
          <a:bodyPr/>
          <a:lstStyle/>
          <a:p>
            <a:r>
              <a:rPr lang="nl-NL" dirty="0"/>
              <a:t>Met elkaar in gesprek</a:t>
            </a:r>
          </a:p>
        </p:txBody>
      </p:sp>
      <p:pic>
        <p:nvPicPr>
          <p:cNvPr id="11" name="Tijdelijke aanduiding voor afbeelding 10">
            <a:extLst>
              <a:ext uri="{FF2B5EF4-FFF2-40B4-BE49-F238E27FC236}">
                <a16:creationId xmlns:a16="http://schemas.microsoft.com/office/drawing/2014/main" id="{A8FBA0E2-8946-430B-B27F-FE94D7A5C23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005654" y="4418582"/>
            <a:ext cx="2110290" cy="1582718"/>
          </a:xfrm>
        </p:spPr>
      </p:pic>
      <p:sp>
        <p:nvSpPr>
          <p:cNvPr id="5" name="Rechthoek 4"/>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a:solidFill>
                <a:srgbClr val="455560"/>
              </a:solidFill>
              <a:latin typeface="Avenir"/>
              <a:ea typeface="Avenir"/>
              <a:cs typeface="Avenir"/>
              <a:sym typeface="Avenir"/>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38" y="4426144"/>
            <a:ext cx="2128559" cy="1567595"/>
          </a:xfrm>
          <a:prstGeom prst="rect">
            <a:avLst/>
          </a:prstGeom>
        </p:spPr>
      </p:pic>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4700" y="4418582"/>
            <a:ext cx="2060473" cy="1545355"/>
          </a:xfrm>
          <a:prstGeom prst="rect">
            <a:avLst/>
          </a:prstGeom>
        </p:spPr>
      </p:pic>
      <p:pic>
        <p:nvPicPr>
          <p:cNvPr id="4"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2891" y="4426144"/>
            <a:ext cx="2312615" cy="1541357"/>
          </a:xfrm>
          <a:prstGeom prst="rect">
            <a:avLst/>
          </a:prstGeom>
        </p:spPr>
      </p:pic>
      <p:sp>
        <p:nvSpPr>
          <p:cNvPr id="8" name="Tekstvak 7"/>
          <p:cNvSpPr txBox="1"/>
          <p:nvPr/>
        </p:nvSpPr>
        <p:spPr>
          <a:xfrm>
            <a:off x="1005654" y="1545021"/>
            <a:ext cx="9336525" cy="2215991"/>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nl-NL" sz="2400" dirty="0"/>
              <a:t>Zijn jullie betrokken bij de eerste intake van nieuwkomers in jullie gemeente?</a:t>
            </a:r>
          </a:p>
          <a:p>
            <a:pPr marL="285750" indent="-285750" algn="l">
              <a:buFont typeface="Arial" panose="020B0604020202020204" pitchFamily="34" charset="0"/>
              <a:buChar char="•"/>
            </a:pPr>
            <a:endParaRPr lang="nl-NL" sz="2400" dirty="0"/>
          </a:p>
          <a:p>
            <a:pPr marL="285750" indent="-285750" algn="l">
              <a:buFont typeface="Arial" panose="020B0604020202020204" pitchFamily="34" charset="0"/>
              <a:buChar char="•"/>
            </a:pPr>
            <a:r>
              <a:rPr lang="nl-NL" sz="2400" dirty="0"/>
              <a:t>Wat is jullie ervaring met bemiddelen van deze nieuwkomers?</a:t>
            </a:r>
          </a:p>
          <a:p>
            <a:pPr algn="l"/>
            <a:endParaRPr lang="nl-NL" sz="2400" dirty="0"/>
          </a:p>
          <a:p>
            <a:pPr marL="285750" indent="-285750" algn="l">
              <a:buFont typeface="Arial" panose="020B0604020202020204" pitchFamily="34" charset="0"/>
              <a:buChar char="•"/>
            </a:pPr>
            <a:r>
              <a:rPr lang="nl-NL" sz="2400" dirty="0"/>
              <a:t>Welke ideeën hebben jullie over warme overdracht tussen </a:t>
            </a:r>
            <a:r>
              <a:rPr lang="nl-NL" sz="2400" dirty="0" err="1"/>
              <a:t>vc’s</a:t>
            </a:r>
            <a:r>
              <a:rPr lang="nl-NL" sz="2400" dirty="0"/>
              <a:t>?</a:t>
            </a:r>
          </a:p>
        </p:txBody>
      </p:sp>
    </p:spTree>
    <p:extLst>
      <p:ext uri="{BB962C8B-B14F-4D97-AF65-F5344CB8AC3E}">
        <p14:creationId xmlns:p14="http://schemas.microsoft.com/office/powerpoint/2010/main" val="4045735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3ECECE0-7AA6-4343-A0F5-C780540AE73E}"/>
              </a:ext>
            </a:extLst>
          </p:cNvPr>
          <p:cNvSpPr>
            <a:spLocks noGrp="1"/>
          </p:cNvSpPr>
          <p:nvPr>
            <p:ph type="title"/>
          </p:nvPr>
        </p:nvSpPr>
        <p:spPr/>
        <p:txBody>
          <a:bodyPr/>
          <a:lstStyle/>
          <a:p>
            <a:r>
              <a:rPr lang="nl-NL" dirty="0"/>
              <a:t>Afsluiting</a:t>
            </a:r>
          </a:p>
        </p:txBody>
      </p:sp>
      <p:pic>
        <p:nvPicPr>
          <p:cNvPr id="11" name="Tijdelijke aanduiding voor afbeelding 10">
            <a:extLst>
              <a:ext uri="{FF2B5EF4-FFF2-40B4-BE49-F238E27FC236}">
                <a16:creationId xmlns:a16="http://schemas.microsoft.com/office/drawing/2014/main" id="{A8FBA0E2-8946-430B-B27F-FE94D7A5C23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005654" y="4418582"/>
            <a:ext cx="2110290" cy="1582718"/>
          </a:xfrm>
        </p:spPr>
      </p:pic>
      <p:sp>
        <p:nvSpPr>
          <p:cNvPr id="5" name="Rechthoek 4"/>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a:solidFill>
                <a:srgbClr val="455560"/>
              </a:solidFill>
              <a:latin typeface="Avenir"/>
              <a:ea typeface="Avenir"/>
              <a:cs typeface="Avenir"/>
              <a:sym typeface="Avenir"/>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138" y="4426144"/>
            <a:ext cx="2128559" cy="1567595"/>
          </a:xfrm>
          <a:prstGeom prst="rect">
            <a:avLst/>
          </a:prstGeom>
        </p:spPr>
      </p:pic>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4700" y="4418582"/>
            <a:ext cx="2060473" cy="1545355"/>
          </a:xfrm>
          <a:prstGeom prst="rect">
            <a:avLst/>
          </a:prstGeom>
        </p:spPr>
      </p:pic>
      <p:pic>
        <p:nvPicPr>
          <p:cNvPr id="4"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2891" y="4426144"/>
            <a:ext cx="2312615" cy="1541357"/>
          </a:xfrm>
          <a:prstGeom prst="rect">
            <a:avLst/>
          </a:prstGeom>
        </p:spPr>
      </p:pic>
      <p:sp>
        <p:nvSpPr>
          <p:cNvPr id="8" name="Tekstvak 7"/>
          <p:cNvSpPr txBox="1"/>
          <p:nvPr/>
        </p:nvSpPr>
        <p:spPr>
          <a:xfrm>
            <a:off x="1005654" y="1545021"/>
            <a:ext cx="9336525" cy="1969770"/>
          </a:xfrm>
          <a:prstGeom prst="rect">
            <a:avLst/>
          </a:prstGeom>
          <a:noFill/>
        </p:spPr>
        <p:txBody>
          <a:bodyPr wrap="square" lIns="0" tIns="0" rIns="0" bIns="0" rtlCol="0">
            <a:spAutoFit/>
          </a:bodyPr>
          <a:lstStyle/>
          <a:p>
            <a:pPr algn="ctr"/>
            <a:r>
              <a:rPr lang="nl-NL" sz="4000" dirty="0">
                <a:solidFill>
                  <a:schemeClr val="tx2">
                    <a:lumMod val="75000"/>
                    <a:lumOff val="25000"/>
                  </a:schemeClr>
                </a:solidFill>
              </a:rPr>
              <a:t>Welke actie ga je morgen doen naar aanleiding van deze sessie?</a:t>
            </a:r>
          </a:p>
          <a:p>
            <a:pPr marL="285750" indent="-285750" algn="l">
              <a:buFont typeface="Arial" panose="020B0604020202020204" pitchFamily="34" charset="0"/>
              <a:buChar char="•"/>
            </a:pPr>
            <a:endParaRPr lang="nl-NL" sz="2400" dirty="0"/>
          </a:p>
          <a:p>
            <a:pPr algn="l"/>
            <a:endParaRPr lang="nl-NL" sz="2400" dirty="0"/>
          </a:p>
        </p:txBody>
      </p:sp>
    </p:spTree>
    <p:extLst>
      <p:ext uri="{BB962C8B-B14F-4D97-AF65-F5344CB8AC3E}">
        <p14:creationId xmlns:p14="http://schemas.microsoft.com/office/powerpoint/2010/main" val="283254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3308BC6-A0C4-45DB-A05C-0586EBEC884C}"/>
              </a:ext>
            </a:extLst>
          </p:cNvPr>
          <p:cNvGrpSpPr/>
          <p:nvPr/>
        </p:nvGrpSpPr>
        <p:grpSpPr>
          <a:xfrm>
            <a:off x="623887" y="1527179"/>
            <a:ext cx="10709629" cy="1395018"/>
            <a:chOff x="623887" y="1643294"/>
            <a:chExt cx="10709629" cy="1395018"/>
          </a:xfrm>
        </p:grpSpPr>
        <p:sp>
          <p:nvSpPr>
            <p:cNvPr id="12" name="TextBox 11">
              <a:extLst>
                <a:ext uri="{FF2B5EF4-FFF2-40B4-BE49-F238E27FC236}">
                  <a16:creationId xmlns:a16="http://schemas.microsoft.com/office/drawing/2014/main" id="{87D77AFE-D416-437C-89BD-A9E465F87CA2}"/>
                </a:ext>
              </a:extLst>
            </p:cNvPr>
            <p:cNvSpPr txBox="1"/>
            <p:nvPr/>
          </p:nvSpPr>
          <p:spPr>
            <a:xfrm>
              <a:off x="1536569" y="2515092"/>
              <a:ext cx="9796947" cy="523220"/>
            </a:xfrm>
            <a:prstGeom prst="rect">
              <a:avLst/>
            </a:prstGeom>
            <a:noFill/>
          </p:spPr>
          <p:txBody>
            <a:bodyPr wrap="square" rtlCol="0">
              <a:spAutoFit/>
            </a:bodyPr>
            <a:lstStyle/>
            <a:p>
              <a:r>
                <a:rPr lang="nl-NL" sz="2800" dirty="0"/>
                <a:t>Hoofddoelen nieuwe inburgeringswet</a:t>
              </a:r>
              <a:endParaRPr lang="en-US" sz="2800" dirty="0">
                <a:solidFill>
                  <a:schemeClr val="tx1">
                    <a:lumMod val="75000"/>
                    <a:lumOff val="25000"/>
                  </a:schemeClr>
                </a:solidFill>
                <a:latin typeface="Tw Cen MT" panose="020B0602020104020603" pitchFamily="34" charset="0"/>
              </a:endParaRPr>
            </a:p>
          </p:txBody>
        </p:sp>
        <p:sp>
          <p:nvSpPr>
            <p:cNvPr id="17" name="TextBox 16">
              <a:extLst>
                <a:ext uri="{FF2B5EF4-FFF2-40B4-BE49-F238E27FC236}">
                  <a16:creationId xmlns:a16="http://schemas.microsoft.com/office/drawing/2014/main" id="{5A3E400F-0E60-42C3-8A88-C4B267DF913E}"/>
                </a:ext>
              </a:extLst>
            </p:cNvPr>
            <p:cNvSpPr txBox="1"/>
            <p:nvPr/>
          </p:nvSpPr>
          <p:spPr>
            <a:xfrm>
              <a:off x="623887" y="1643294"/>
              <a:ext cx="912686" cy="769441"/>
            </a:xfrm>
            <a:prstGeom prst="rect">
              <a:avLst/>
            </a:prstGeom>
            <a:noFill/>
          </p:spPr>
          <p:txBody>
            <a:bodyPr wrap="square" rtlCol="0">
              <a:spAutoFit/>
            </a:bodyPr>
            <a:lstStyle/>
            <a:p>
              <a:pPr algn="r"/>
              <a:r>
                <a:rPr lang="en-US" sz="4400" dirty="0">
                  <a:solidFill>
                    <a:srgbClr val="D8356E"/>
                  </a:solidFill>
                  <a:latin typeface="Tw Cen MT" panose="020B0602020104020603" pitchFamily="34" charset="0"/>
                </a:rPr>
                <a:t>01</a:t>
              </a:r>
            </a:p>
          </p:txBody>
        </p:sp>
      </p:grpSp>
      <p:grpSp>
        <p:nvGrpSpPr>
          <p:cNvPr id="3" name="Group 2">
            <a:extLst>
              <a:ext uri="{FF2B5EF4-FFF2-40B4-BE49-F238E27FC236}">
                <a16:creationId xmlns:a16="http://schemas.microsoft.com/office/drawing/2014/main" id="{2C2E7099-D4AB-48C1-AA7E-3B6517A07E46}"/>
              </a:ext>
            </a:extLst>
          </p:cNvPr>
          <p:cNvGrpSpPr/>
          <p:nvPr/>
        </p:nvGrpSpPr>
        <p:grpSpPr>
          <a:xfrm>
            <a:off x="623887" y="2240077"/>
            <a:ext cx="2830285" cy="769441"/>
            <a:chOff x="624115" y="2812845"/>
            <a:chExt cx="2830285" cy="769441"/>
          </a:xfrm>
        </p:grpSpPr>
        <p:sp>
          <p:nvSpPr>
            <p:cNvPr id="18" name="TextBox 17">
              <a:extLst>
                <a:ext uri="{FF2B5EF4-FFF2-40B4-BE49-F238E27FC236}">
                  <a16:creationId xmlns:a16="http://schemas.microsoft.com/office/drawing/2014/main" id="{B67681B7-3B8C-48C4-A752-F07DF9ACE37E}"/>
                </a:ext>
              </a:extLst>
            </p:cNvPr>
            <p:cNvSpPr txBox="1"/>
            <p:nvPr/>
          </p:nvSpPr>
          <p:spPr>
            <a:xfrm>
              <a:off x="1536800" y="2889789"/>
              <a:ext cx="1917600" cy="461665"/>
            </a:xfrm>
            <a:prstGeom prst="rect">
              <a:avLst/>
            </a:prstGeom>
            <a:noFill/>
          </p:spPr>
          <p:txBody>
            <a:bodyPr wrap="square" rtlCol="0">
              <a:spAutoFit/>
            </a:bodyPr>
            <a:lstStyle/>
            <a:p>
              <a:endParaRPr lang="en-US" sz="2400" dirty="0">
                <a:solidFill>
                  <a:srgbClr val="03A1A4"/>
                </a:solidFill>
                <a:latin typeface="Tw Cen MT" panose="020B0602020104020603" pitchFamily="34" charset="0"/>
              </a:endParaRPr>
            </a:p>
          </p:txBody>
        </p:sp>
        <p:sp>
          <p:nvSpPr>
            <p:cNvPr id="20" name="TextBox 19">
              <a:extLst>
                <a:ext uri="{FF2B5EF4-FFF2-40B4-BE49-F238E27FC236}">
                  <a16:creationId xmlns:a16="http://schemas.microsoft.com/office/drawing/2014/main" id="{9F9376EE-E104-4D2E-AD67-36BB9E314678}"/>
                </a:ext>
              </a:extLst>
            </p:cNvPr>
            <p:cNvSpPr txBox="1"/>
            <p:nvPr/>
          </p:nvSpPr>
          <p:spPr>
            <a:xfrm>
              <a:off x="624115" y="2812845"/>
              <a:ext cx="912686" cy="769441"/>
            </a:xfrm>
            <a:prstGeom prst="rect">
              <a:avLst/>
            </a:prstGeom>
            <a:noFill/>
          </p:spPr>
          <p:txBody>
            <a:bodyPr wrap="square" rtlCol="0">
              <a:spAutoFit/>
            </a:bodyPr>
            <a:lstStyle/>
            <a:p>
              <a:pPr algn="r"/>
              <a:r>
                <a:rPr lang="en-US" sz="4400" dirty="0">
                  <a:solidFill>
                    <a:srgbClr val="0096AE"/>
                  </a:solidFill>
                  <a:latin typeface="Tw Cen MT" panose="020B0602020104020603" pitchFamily="34" charset="0"/>
                </a:rPr>
                <a:t>02</a:t>
              </a:r>
            </a:p>
          </p:txBody>
        </p:sp>
      </p:grpSp>
      <p:sp>
        <p:nvSpPr>
          <p:cNvPr id="23" name="TextBox 22">
            <a:extLst>
              <a:ext uri="{FF2B5EF4-FFF2-40B4-BE49-F238E27FC236}">
                <a16:creationId xmlns:a16="http://schemas.microsoft.com/office/drawing/2014/main" id="{53CF2ED9-CBE8-451F-B7FE-BAB7A288C766}"/>
              </a:ext>
            </a:extLst>
          </p:cNvPr>
          <p:cNvSpPr txBox="1"/>
          <p:nvPr/>
        </p:nvSpPr>
        <p:spPr>
          <a:xfrm>
            <a:off x="623887" y="3022775"/>
            <a:ext cx="912686" cy="769441"/>
          </a:xfrm>
          <a:prstGeom prst="rect">
            <a:avLst/>
          </a:prstGeom>
          <a:noFill/>
        </p:spPr>
        <p:txBody>
          <a:bodyPr wrap="square" rtlCol="0">
            <a:spAutoFit/>
          </a:bodyPr>
          <a:lstStyle/>
          <a:p>
            <a:pPr algn="r"/>
            <a:r>
              <a:rPr lang="en-US" sz="4400" dirty="0">
                <a:solidFill>
                  <a:srgbClr val="00795D"/>
                </a:solidFill>
                <a:latin typeface="Tw Cen MT" panose="020B0602020104020603" pitchFamily="34" charset="0"/>
              </a:rPr>
              <a:t>03</a:t>
            </a:r>
          </a:p>
        </p:txBody>
      </p:sp>
      <p:sp>
        <p:nvSpPr>
          <p:cNvPr id="26" name="TextBox 25">
            <a:extLst>
              <a:ext uri="{FF2B5EF4-FFF2-40B4-BE49-F238E27FC236}">
                <a16:creationId xmlns:a16="http://schemas.microsoft.com/office/drawing/2014/main" id="{57F79A0B-FA92-4635-AB44-12370D86BDBB}"/>
              </a:ext>
            </a:extLst>
          </p:cNvPr>
          <p:cNvSpPr txBox="1"/>
          <p:nvPr/>
        </p:nvSpPr>
        <p:spPr>
          <a:xfrm>
            <a:off x="623883" y="3729048"/>
            <a:ext cx="912686" cy="769441"/>
          </a:xfrm>
          <a:prstGeom prst="rect">
            <a:avLst/>
          </a:prstGeom>
          <a:noFill/>
        </p:spPr>
        <p:txBody>
          <a:bodyPr wrap="square" rtlCol="0">
            <a:spAutoFit/>
          </a:bodyPr>
          <a:lstStyle/>
          <a:p>
            <a:pPr algn="r"/>
            <a:r>
              <a:rPr lang="en-US" sz="4400" dirty="0">
                <a:solidFill>
                  <a:srgbClr val="C69517"/>
                </a:solidFill>
                <a:latin typeface="Tw Cen MT" panose="020B0602020104020603" pitchFamily="34" charset="0"/>
              </a:rPr>
              <a:t>04</a:t>
            </a:r>
          </a:p>
        </p:txBody>
      </p:sp>
      <p:sp>
        <p:nvSpPr>
          <p:cNvPr id="61" name="Titel 1">
            <a:extLst>
              <a:ext uri="{FF2B5EF4-FFF2-40B4-BE49-F238E27FC236}">
                <a16:creationId xmlns:a16="http://schemas.microsoft.com/office/drawing/2014/main" id="{10A71A20-4740-43E5-95EA-10298427D219}"/>
              </a:ext>
            </a:extLst>
          </p:cNvPr>
          <p:cNvSpPr txBox="1">
            <a:spLocks/>
          </p:cNvSpPr>
          <p:nvPr/>
        </p:nvSpPr>
        <p:spPr>
          <a:xfrm>
            <a:off x="623887" y="254324"/>
            <a:ext cx="10944225" cy="499414"/>
          </a:xfrm>
          <a:prstGeom prst="rect">
            <a:avLst/>
          </a:prstGeom>
        </p:spPr>
        <p:txBody>
          <a:bodyPr/>
          <a:lstStyle>
            <a:lvl1pPr algn="l" defTabSz="914400" rtl="0" eaLnBrk="1" latinLnBrk="0" hangingPunct="1">
              <a:lnSpc>
                <a:spcPct val="90000"/>
              </a:lnSpc>
              <a:spcBef>
                <a:spcPct val="0"/>
              </a:spcBef>
              <a:buNone/>
              <a:defRPr sz="3400" b="1" kern="1200" baseline="0">
                <a:solidFill>
                  <a:schemeClr val="accent1"/>
                </a:solidFill>
                <a:latin typeface="+mj-lt"/>
                <a:ea typeface="+mj-ea"/>
                <a:cs typeface="+mj-cs"/>
              </a:defRPr>
            </a:lvl1pPr>
          </a:lstStyle>
          <a:p>
            <a:r>
              <a:rPr lang="nl-NL" dirty="0"/>
              <a:t>Inhoud van de presentatie</a:t>
            </a:r>
          </a:p>
        </p:txBody>
      </p:sp>
      <p:sp>
        <p:nvSpPr>
          <p:cNvPr id="62" name="TextBox 11">
            <a:extLst>
              <a:ext uri="{FF2B5EF4-FFF2-40B4-BE49-F238E27FC236}">
                <a16:creationId xmlns:a16="http://schemas.microsoft.com/office/drawing/2014/main" id="{87D77AFE-D416-437C-89BD-A9E465F87CA2}"/>
              </a:ext>
            </a:extLst>
          </p:cNvPr>
          <p:cNvSpPr txBox="1"/>
          <p:nvPr/>
        </p:nvSpPr>
        <p:spPr>
          <a:xfrm>
            <a:off x="1565594" y="3169228"/>
            <a:ext cx="9796947" cy="523220"/>
          </a:xfrm>
          <a:prstGeom prst="rect">
            <a:avLst/>
          </a:prstGeom>
          <a:noFill/>
        </p:spPr>
        <p:txBody>
          <a:bodyPr wrap="square" rtlCol="0">
            <a:spAutoFit/>
          </a:bodyPr>
          <a:lstStyle/>
          <a:p>
            <a:pPr lvl="0"/>
            <a:r>
              <a:rPr lang="nl-NL" sz="2800" dirty="0"/>
              <a:t>Proces tot nu toe</a:t>
            </a:r>
          </a:p>
        </p:txBody>
      </p:sp>
      <p:sp>
        <p:nvSpPr>
          <p:cNvPr id="63" name="TextBox 11">
            <a:extLst>
              <a:ext uri="{FF2B5EF4-FFF2-40B4-BE49-F238E27FC236}">
                <a16:creationId xmlns:a16="http://schemas.microsoft.com/office/drawing/2014/main" id="{87D77AFE-D416-437C-89BD-A9E465F87CA2}"/>
              </a:ext>
            </a:extLst>
          </p:cNvPr>
          <p:cNvSpPr txBox="1"/>
          <p:nvPr/>
        </p:nvSpPr>
        <p:spPr>
          <a:xfrm>
            <a:off x="1536567" y="1725429"/>
            <a:ext cx="9796947" cy="523220"/>
          </a:xfrm>
          <a:prstGeom prst="rect">
            <a:avLst/>
          </a:prstGeom>
          <a:noFill/>
        </p:spPr>
        <p:txBody>
          <a:bodyPr wrap="square" rtlCol="0">
            <a:spAutoFit/>
          </a:bodyPr>
          <a:lstStyle/>
          <a:p>
            <a:pPr lvl="0"/>
            <a:r>
              <a:rPr lang="nl-NL" sz="2800" dirty="0"/>
              <a:t>Redenen vernieuwing wet</a:t>
            </a:r>
          </a:p>
        </p:txBody>
      </p:sp>
      <p:sp>
        <p:nvSpPr>
          <p:cNvPr id="64" name="TextBox 11">
            <a:extLst>
              <a:ext uri="{FF2B5EF4-FFF2-40B4-BE49-F238E27FC236}">
                <a16:creationId xmlns:a16="http://schemas.microsoft.com/office/drawing/2014/main" id="{87D77AFE-D416-437C-89BD-A9E465F87CA2}"/>
              </a:ext>
            </a:extLst>
          </p:cNvPr>
          <p:cNvSpPr txBox="1"/>
          <p:nvPr/>
        </p:nvSpPr>
        <p:spPr>
          <a:xfrm>
            <a:off x="1536568" y="3808041"/>
            <a:ext cx="9796947" cy="523220"/>
          </a:xfrm>
          <a:prstGeom prst="rect">
            <a:avLst/>
          </a:prstGeom>
          <a:noFill/>
        </p:spPr>
        <p:txBody>
          <a:bodyPr wrap="square" rtlCol="0">
            <a:spAutoFit/>
          </a:bodyPr>
          <a:lstStyle/>
          <a:p>
            <a:pPr lvl="0"/>
            <a:r>
              <a:rPr lang="nl-NL" sz="2800" dirty="0"/>
              <a:t>Onderdeel van de keten rond inburgering</a:t>
            </a:r>
          </a:p>
        </p:txBody>
      </p:sp>
      <p:sp>
        <p:nvSpPr>
          <p:cNvPr id="16" name="TextBox 25">
            <a:extLst>
              <a:ext uri="{FF2B5EF4-FFF2-40B4-BE49-F238E27FC236}">
                <a16:creationId xmlns:a16="http://schemas.microsoft.com/office/drawing/2014/main" id="{57F79A0B-FA92-4635-AB44-12370D86BDBB}"/>
              </a:ext>
            </a:extLst>
          </p:cNvPr>
          <p:cNvSpPr txBox="1"/>
          <p:nvPr/>
        </p:nvSpPr>
        <p:spPr>
          <a:xfrm>
            <a:off x="623883" y="4385249"/>
            <a:ext cx="912686" cy="769441"/>
          </a:xfrm>
          <a:prstGeom prst="rect">
            <a:avLst/>
          </a:prstGeom>
          <a:noFill/>
        </p:spPr>
        <p:txBody>
          <a:bodyPr wrap="square" rtlCol="0">
            <a:spAutoFit/>
          </a:bodyPr>
          <a:lstStyle/>
          <a:p>
            <a:pPr algn="r"/>
            <a:r>
              <a:rPr lang="en-US" sz="4400" dirty="0">
                <a:solidFill>
                  <a:schemeClr val="accent4">
                    <a:lumMod val="60000"/>
                    <a:lumOff val="40000"/>
                  </a:schemeClr>
                </a:solidFill>
                <a:latin typeface="Tw Cen MT" panose="020B0602020104020603" pitchFamily="34" charset="0"/>
              </a:rPr>
              <a:t>05</a:t>
            </a:r>
          </a:p>
        </p:txBody>
      </p:sp>
      <p:sp>
        <p:nvSpPr>
          <p:cNvPr id="19" name="TextBox 11">
            <a:extLst>
              <a:ext uri="{FF2B5EF4-FFF2-40B4-BE49-F238E27FC236}">
                <a16:creationId xmlns:a16="http://schemas.microsoft.com/office/drawing/2014/main" id="{87D77AFE-D416-437C-89BD-A9E465F87CA2}"/>
              </a:ext>
            </a:extLst>
          </p:cNvPr>
          <p:cNvSpPr txBox="1"/>
          <p:nvPr/>
        </p:nvSpPr>
        <p:spPr>
          <a:xfrm>
            <a:off x="1536567" y="4498489"/>
            <a:ext cx="9796947" cy="523220"/>
          </a:xfrm>
          <a:prstGeom prst="rect">
            <a:avLst/>
          </a:prstGeom>
          <a:noFill/>
        </p:spPr>
        <p:txBody>
          <a:bodyPr wrap="square" rtlCol="0">
            <a:spAutoFit/>
          </a:bodyPr>
          <a:lstStyle/>
          <a:p>
            <a:pPr lvl="0"/>
            <a:r>
              <a:rPr lang="nl-NL" sz="2800" dirty="0"/>
              <a:t>Participatie en inburgering</a:t>
            </a:r>
          </a:p>
        </p:txBody>
      </p:sp>
      <p:sp>
        <p:nvSpPr>
          <p:cNvPr id="4" name="Rechthoek 3"/>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dirty="0">
              <a:solidFill>
                <a:srgbClr val="455560"/>
              </a:solidFill>
              <a:latin typeface="Avenir"/>
              <a:ea typeface="Avenir"/>
              <a:cs typeface="Avenir"/>
              <a:sym typeface="Avenir"/>
            </a:endParaRPr>
          </a:p>
        </p:txBody>
      </p:sp>
      <p:sp>
        <p:nvSpPr>
          <p:cNvPr id="21" name="TextBox 25">
            <a:extLst>
              <a:ext uri="{FF2B5EF4-FFF2-40B4-BE49-F238E27FC236}">
                <a16:creationId xmlns:a16="http://schemas.microsoft.com/office/drawing/2014/main" id="{57F79A0B-FA92-4635-AB44-12370D86BDBB}"/>
              </a:ext>
            </a:extLst>
          </p:cNvPr>
          <p:cNvSpPr txBox="1"/>
          <p:nvPr/>
        </p:nvSpPr>
        <p:spPr>
          <a:xfrm>
            <a:off x="623881" y="5042890"/>
            <a:ext cx="912686" cy="769441"/>
          </a:xfrm>
          <a:prstGeom prst="rect">
            <a:avLst/>
          </a:prstGeom>
          <a:noFill/>
        </p:spPr>
        <p:txBody>
          <a:bodyPr wrap="square" rtlCol="0">
            <a:spAutoFit/>
          </a:bodyPr>
          <a:lstStyle/>
          <a:p>
            <a:pPr algn="r"/>
            <a:r>
              <a:rPr lang="en-US" sz="4400" dirty="0">
                <a:solidFill>
                  <a:schemeClr val="accent1"/>
                </a:solidFill>
                <a:latin typeface="Tw Cen MT" panose="020B0602020104020603" pitchFamily="34" charset="0"/>
              </a:rPr>
              <a:t>06</a:t>
            </a:r>
          </a:p>
        </p:txBody>
      </p:sp>
      <p:sp>
        <p:nvSpPr>
          <p:cNvPr id="22" name="TextBox 11">
            <a:extLst>
              <a:ext uri="{FF2B5EF4-FFF2-40B4-BE49-F238E27FC236}">
                <a16:creationId xmlns:a16="http://schemas.microsoft.com/office/drawing/2014/main" id="{87D77AFE-D416-437C-89BD-A9E465F87CA2}"/>
              </a:ext>
            </a:extLst>
          </p:cNvPr>
          <p:cNvSpPr txBox="1"/>
          <p:nvPr/>
        </p:nvSpPr>
        <p:spPr>
          <a:xfrm>
            <a:off x="1565594" y="5188937"/>
            <a:ext cx="9796947" cy="523220"/>
          </a:xfrm>
          <a:prstGeom prst="rect">
            <a:avLst/>
          </a:prstGeom>
          <a:noFill/>
        </p:spPr>
        <p:txBody>
          <a:bodyPr wrap="square" rtlCol="0">
            <a:spAutoFit/>
          </a:bodyPr>
          <a:lstStyle/>
          <a:p>
            <a:pPr lvl="0"/>
            <a:r>
              <a:rPr lang="nl-NL" sz="2800" dirty="0"/>
              <a:t>Rol van vrijwilligerscentrales</a:t>
            </a:r>
          </a:p>
        </p:txBody>
      </p:sp>
    </p:spTree>
    <p:extLst>
      <p:ext uri="{BB962C8B-B14F-4D97-AF65-F5344CB8AC3E}">
        <p14:creationId xmlns:p14="http://schemas.microsoft.com/office/powerpoint/2010/main" val="3421194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A3E400F-0E60-42C3-8A88-C4B267DF913E}"/>
              </a:ext>
            </a:extLst>
          </p:cNvPr>
          <p:cNvSpPr txBox="1"/>
          <p:nvPr/>
        </p:nvSpPr>
        <p:spPr>
          <a:xfrm>
            <a:off x="623887" y="1570722"/>
            <a:ext cx="912686" cy="769441"/>
          </a:xfrm>
          <a:prstGeom prst="rect">
            <a:avLst/>
          </a:prstGeom>
          <a:noFill/>
        </p:spPr>
        <p:txBody>
          <a:bodyPr wrap="square" rtlCol="0">
            <a:spAutoFit/>
          </a:bodyPr>
          <a:lstStyle/>
          <a:p>
            <a:pPr algn="r"/>
            <a:r>
              <a:rPr lang="en-US" sz="4400" dirty="0">
                <a:solidFill>
                  <a:srgbClr val="D8356E"/>
                </a:solidFill>
                <a:latin typeface="Tw Cen MT" panose="020B0602020104020603" pitchFamily="34" charset="0"/>
              </a:rPr>
              <a:t>01</a:t>
            </a:r>
          </a:p>
        </p:txBody>
      </p:sp>
      <p:grpSp>
        <p:nvGrpSpPr>
          <p:cNvPr id="3" name="Group 2">
            <a:extLst>
              <a:ext uri="{FF2B5EF4-FFF2-40B4-BE49-F238E27FC236}">
                <a16:creationId xmlns:a16="http://schemas.microsoft.com/office/drawing/2014/main" id="{2C2E7099-D4AB-48C1-AA7E-3B6517A07E46}"/>
              </a:ext>
            </a:extLst>
          </p:cNvPr>
          <p:cNvGrpSpPr/>
          <p:nvPr/>
        </p:nvGrpSpPr>
        <p:grpSpPr>
          <a:xfrm>
            <a:off x="623883" y="2566206"/>
            <a:ext cx="2830285" cy="769441"/>
            <a:chOff x="624115" y="2812845"/>
            <a:chExt cx="2830285" cy="769441"/>
          </a:xfrm>
        </p:grpSpPr>
        <p:sp>
          <p:nvSpPr>
            <p:cNvPr id="18" name="TextBox 17">
              <a:extLst>
                <a:ext uri="{FF2B5EF4-FFF2-40B4-BE49-F238E27FC236}">
                  <a16:creationId xmlns:a16="http://schemas.microsoft.com/office/drawing/2014/main" id="{B67681B7-3B8C-48C4-A752-F07DF9ACE37E}"/>
                </a:ext>
              </a:extLst>
            </p:cNvPr>
            <p:cNvSpPr txBox="1"/>
            <p:nvPr/>
          </p:nvSpPr>
          <p:spPr>
            <a:xfrm>
              <a:off x="1536800" y="2889789"/>
              <a:ext cx="1917600" cy="461665"/>
            </a:xfrm>
            <a:prstGeom prst="rect">
              <a:avLst/>
            </a:prstGeom>
            <a:noFill/>
          </p:spPr>
          <p:txBody>
            <a:bodyPr wrap="square" rtlCol="0">
              <a:spAutoFit/>
            </a:bodyPr>
            <a:lstStyle/>
            <a:p>
              <a:endParaRPr lang="en-US" sz="2400" dirty="0">
                <a:solidFill>
                  <a:srgbClr val="03A1A4"/>
                </a:solidFill>
                <a:latin typeface="Tw Cen MT" panose="020B0602020104020603" pitchFamily="34" charset="0"/>
              </a:endParaRPr>
            </a:p>
          </p:txBody>
        </p:sp>
        <p:sp>
          <p:nvSpPr>
            <p:cNvPr id="20" name="TextBox 19">
              <a:extLst>
                <a:ext uri="{FF2B5EF4-FFF2-40B4-BE49-F238E27FC236}">
                  <a16:creationId xmlns:a16="http://schemas.microsoft.com/office/drawing/2014/main" id="{9F9376EE-E104-4D2E-AD67-36BB9E314678}"/>
                </a:ext>
              </a:extLst>
            </p:cNvPr>
            <p:cNvSpPr txBox="1"/>
            <p:nvPr/>
          </p:nvSpPr>
          <p:spPr>
            <a:xfrm>
              <a:off x="624115" y="2812845"/>
              <a:ext cx="912686" cy="769441"/>
            </a:xfrm>
            <a:prstGeom prst="rect">
              <a:avLst/>
            </a:prstGeom>
            <a:noFill/>
          </p:spPr>
          <p:txBody>
            <a:bodyPr wrap="square" rtlCol="0">
              <a:spAutoFit/>
            </a:bodyPr>
            <a:lstStyle/>
            <a:p>
              <a:pPr algn="r"/>
              <a:r>
                <a:rPr lang="en-US" sz="4400" dirty="0">
                  <a:solidFill>
                    <a:srgbClr val="0096AE"/>
                  </a:solidFill>
                  <a:latin typeface="Tw Cen MT" panose="020B0602020104020603" pitchFamily="34" charset="0"/>
                </a:rPr>
                <a:t>02</a:t>
              </a:r>
            </a:p>
          </p:txBody>
        </p:sp>
      </p:grpSp>
      <p:sp>
        <p:nvSpPr>
          <p:cNvPr id="23" name="TextBox 22">
            <a:extLst>
              <a:ext uri="{FF2B5EF4-FFF2-40B4-BE49-F238E27FC236}">
                <a16:creationId xmlns:a16="http://schemas.microsoft.com/office/drawing/2014/main" id="{53CF2ED9-CBE8-451F-B7FE-BAB7A288C766}"/>
              </a:ext>
            </a:extLst>
          </p:cNvPr>
          <p:cNvSpPr txBox="1"/>
          <p:nvPr/>
        </p:nvSpPr>
        <p:spPr>
          <a:xfrm>
            <a:off x="623883" y="3746546"/>
            <a:ext cx="912686" cy="769441"/>
          </a:xfrm>
          <a:prstGeom prst="rect">
            <a:avLst/>
          </a:prstGeom>
          <a:noFill/>
        </p:spPr>
        <p:txBody>
          <a:bodyPr wrap="square" rtlCol="0">
            <a:spAutoFit/>
          </a:bodyPr>
          <a:lstStyle/>
          <a:p>
            <a:pPr algn="r"/>
            <a:r>
              <a:rPr lang="en-US" sz="4400" dirty="0">
                <a:solidFill>
                  <a:srgbClr val="00795D"/>
                </a:solidFill>
                <a:latin typeface="Tw Cen MT" panose="020B0602020104020603" pitchFamily="34" charset="0"/>
              </a:rPr>
              <a:t>03</a:t>
            </a:r>
          </a:p>
        </p:txBody>
      </p:sp>
      <p:sp>
        <p:nvSpPr>
          <p:cNvPr id="26" name="TextBox 25">
            <a:extLst>
              <a:ext uri="{FF2B5EF4-FFF2-40B4-BE49-F238E27FC236}">
                <a16:creationId xmlns:a16="http://schemas.microsoft.com/office/drawing/2014/main" id="{57F79A0B-FA92-4635-AB44-12370D86BDBB}"/>
              </a:ext>
            </a:extLst>
          </p:cNvPr>
          <p:cNvSpPr txBox="1"/>
          <p:nvPr/>
        </p:nvSpPr>
        <p:spPr>
          <a:xfrm>
            <a:off x="623882" y="4924712"/>
            <a:ext cx="912686" cy="769441"/>
          </a:xfrm>
          <a:prstGeom prst="rect">
            <a:avLst/>
          </a:prstGeom>
          <a:noFill/>
        </p:spPr>
        <p:txBody>
          <a:bodyPr wrap="square" rtlCol="0">
            <a:spAutoFit/>
          </a:bodyPr>
          <a:lstStyle/>
          <a:p>
            <a:pPr algn="r"/>
            <a:r>
              <a:rPr lang="en-US" sz="4400" dirty="0">
                <a:solidFill>
                  <a:srgbClr val="C69517"/>
                </a:solidFill>
                <a:latin typeface="Tw Cen MT" panose="020B0602020104020603" pitchFamily="34" charset="0"/>
              </a:rPr>
              <a:t>04</a:t>
            </a:r>
          </a:p>
        </p:txBody>
      </p:sp>
      <p:sp>
        <p:nvSpPr>
          <p:cNvPr id="61" name="Titel 1">
            <a:extLst>
              <a:ext uri="{FF2B5EF4-FFF2-40B4-BE49-F238E27FC236}">
                <a16:creationId xmlns:a16="http://schemas.microsoft.com/office/drawing/2014/main" id="{10A71A20-4740-43E5-95EA-10298427D219}"/>
              </a:ext>
            </a:extLst>
          </p:cNvPr>
          <p:cNvSpPr txBox="1">
            <a:spLocks/>
          </p:cNvSpPr>
          <p:nvPr/>
        </p:nvSpPr>
        <p:spPr>
          <a:xfrm>
            <a:off x="623887" y="254324"/>
            <a:ext cx="10944225" cy="499414"/>
          </a:xfrm>
          <a:prstGeom prst="rect">
            <a:avLst/>
          </a:prstGeom>
        </p:spPr>
        <p:txBody>
          <a:bodyPr/>
          <a:lstStyle>
            <a:lvl1pPr algn="l" defTabSz="914400" rtl="0" eaLnBrk="1" latinLnBrk="0" hangingPunct="1">
              <a:lnSpc>
                <a:spcPct val="90000"/>
              </a:lnSpc>
              <a:spcBef>
                <a:spcPct val="0"/>
              </a:spcBef>
              <a:buNone/>
              <a:defRPr sz="3400" b="1" kern="1200" baseline="0">
                <a:solidFill>
                  <a:schemeClr val="accent1"/>
                </a:solidFill>
                <a:latin typeface="+mj-lt"/>
                <a:ea typeface="+mj-ea"/>
                <a:cs typeface="+mj-cs"/>
              </a:defRPr>
            </a:lvl1pPr>
          </a:lstStyle>
          <a:p>
            <a:r>
              <a:rPr lang="nl-NL" dirty="0"/>
              <a:t>Redenen voor vernieuwing van de wet</a:t>
            </a:r>
          </a:p>
        </p:txBody>
      </p:sp>
      <p:sp>
        <p:nvSpPr>
          <p:cNvPr id="62" name="TextBox 11">
            <a:extLst>
              <a:ext uri="{FF2B5EF4-FFF2-40B4-BE49-F238E27FC236}">
                <a16:creationId xmlns:a16="http://schemas.microsoft.com/office/drawing/2014/main" id="{87D77AFE-D416-437C-89BD-A9E465F87CA2}"/>
              </a:ext>
            </a:extLst>
          </p:cNvPr>
          <p:cNvSpPr txBox="1"/>
          <p:nvPr/>
        </p:nvSpPr>
        <p:spPr>
          <a:xfrm>
            <a:off x="1536565" y="2767037"/>
            <a:ext cx="9796947" cy="400110"/>
          </a:xfrm>
          <a:prstGeom prst="rect">
            <a:avLst/>
          </a:prstGeom>
          <a:noFill/>
        </p:spPr>
        <p:txBody>
          <a:bodyPr wrap="square" rtlCol="0">
            <a:spAutoFit/>
          </a:bodyPr>
          <a:lstStyle/>
          <a:p>
            <a:pPr lvl="0"/>
            <a:r>
              <a:rPr lang="nl-NL" sz="2000" dirty="0"/>
              <a:t>Tegengaan van lage kwaliteit van taaleducatie en fraude taalbudget</a:t>
            </a:r>
          </a:p>
        </p:txBody>
      </p:sp>
      <p:sp>
        <p:nvSpPr>
          <p:cNvPr id="63" name="TextBox 11">
            <a:extLst>
              <a:ext uri="{FF2B5EF4-FFF2-40B4-BE49-F238E27FC236}">
                <a16:creationId xmlns:a16="http://schemas.microsoft.com/office/drawing/2014/main" id="{87D77AFE-D416-437C-89BD-A9E465F87CA2}"/>
              </a:ext>
            </a:extLst>
          </p:cNvPr>
          <p:cNvSpPr txBox="1"/>
          <p:nvPr/>
        </p:nvSpPr>
        <p:spPr>
          <a:xfrm>
            <a:off x="1536566" y="3839502"/>
            <a:ext cx="9796947" cy="400110"/>
          </a:xfrm>
          <a:prstGeom prst="rect">
            <a:avLst/>
          </a:prstGeom>
          <a:noFill/>
        </p:spPr>
        <p:txBody>
          <a:bodyPr wrap="square" rtlCol="0">
            <a:spAutoFit/>
          </a:bodyPr>
          <a:lstStyle/>
          <a:p>
            <a:pPr lvl="0"/>
            <a:r>
              <a:rPr lang="nl-NL" sz="2000" dirty="0"/>
              <a:t>Veel nieuwkomers lopen vast in overheidsregelgeving</a:t>
            </a:r>
          </a:p>
        </p:txBody>
      </p:sp>
      <p:sp>
        <p:nvSpPr>
          <p:cNvPr id="64" name="TextBox 11">
            <a:extLst>
              <a:ext uri="{FF2B5EF4-FFF2-40B4-BE49-F238E27FC236}">
                <a16:creationId xmlns:a16="http://schemas.microsoft.com/office/drawing/2014/main" id="{87D77AFE-D416-437C-89BD-A9E465F87CA2}"/>
              </a:ext>
            </a:extLst>
          </p:cNvPr>
          <p:cNvSpPr txBox="1"/>
          <p:nvPr/>
        </p:nvSpPr>
        <p:spPr>
          <a:xfrm>
            <a:off x="1536565" y="5032587"/>
            <a:ext cx="9796947" cy="400110"/>
          </a:xfrm>
          <a:prstGeom prst="rect">
            <a:avLst/>
          </a:prstGeom>
          <a:noFill/>
        </p:spPr>
        <p:txBody>
          <a:bodyPr wrap="square" rtlCol="0">
            <a:spAutoFit/>
          </a:bodyPr>
          <a:lstStyle/>
          <a:p>
            <a:pPr lvl="0"/>
            <a:r>
              <a:rPr lang="nl-NL" sz="2000" dirty="0"/>
              <a:t>Proces tot integratie en leren Nederlandse taal duurt te lang</a:t>
            </a:r>
          </a:p>
        </p:txBody>
      </p:sp>
      <p:sp>
        <p:nvSpPr>
          <p:cNvPr id="15" name="Rechthoek 14"/>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a:solidFill>
                <a:srgbClr val="455560"/>
              </a:solidFill>
              <a:latin typeface="Avenir"/>
              <a:ea typeface="Avenir"/>
              <a:cs typeface="Avenir"/>
              <a:sym typeface="Avenir"/>
            </a:endParaRPr>
          </a:p>
        </p:txBody>
      </p:sp>
      <p:sp>
        <p:nvSpPr>
          <p:cNvPr id="16" name="TextBox 11">
            <a:extLst>
              <a:ext uri="{FF2B5EF4-FFF2-40B4-BE49-F238E27FC236}">
                <a16:creationId xmlns:a16="http://schemas.microsoft.com/office/drawing/2014/main" id="{87D77AFE-D416-437C-89BD-A9E465F87CA2}"/>
              </a:ext>
            </a:extLst>
          </p:cNvPr>
          <p:cNvSpPr txBox="1"/>
          <p:nvPr/>
        </p:nvSpPr>
        <p:spPr>
          <a:xfrm>
            <a:off x="1536565" y="1708408"/>
            <a:ext cx="9796947" cy="400110"/>
          </a:xfrm>
          <a:prstGeom prst="rect">
            <a:avLst/>
          </a:prstGeom>
          <a:noFill/>
        </p:spPr>
        <p:txBody>
          <a:bodyPr wrap="square" rtlCol="0">
            <a:spAutoFit/>
          </a:bodyPr>
          <a:lstStyle/>
          <a:p>
            <a:pPr lvl="0"/>
            <a:r>
              <a:rPr lang="nl-NL" sz="2000" dirty="0"/>
              <a:t>Slechts 15% van de nieuwkomers stroomt door naar betaald werk </a:t>
            </a:r>
          </a:p>
        </p:txBody>
      </p:sp>
    </p:spTree>
    <p:extLst>
      <p:ext uri="{BB962C8B-B14F-4D97-AF65-F5344CB8AC3E}">
        <p14:creationId xmlns:p14="http://schemas.microsoft.com/office/powerpoint/2010/main" val="52617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3308BC6-A0C4-45DB-A05C-0586EBEC884C}"/>
              </a:ext>
            </a:extLst>
          </p:cNvPr>
          <p:cNvGrpSpPr/>
          <p:nvPr/>
        </p:nvGrpSpPr>
        <p:grpSpPr>
          <a:xfrm>
            <a:off x="623887" y="1527179"/>
            <a:ext cx="10709625" cy="769441"/>
            <a:chOff x="623887" y="1643294"/>
            <a:chExt cx="10709625" cy="769441"/>
          </a:xfrm>
        </p:grpSpPr>
        <p:sp>
          <p:nvSpPr>
            <p:cNvPr id="12" name="TextBox 11">
              <a:extLst>
                <a:ext uri="{FF2B5EF4-FFF2-40B4-BE49-F238E27FC236}">
                  <a16:creationId xmlns:a16="http://schemas.microsoft.com/office/drawing/2014/main" id="{87D77AFE-D416-437C-89BD-A9E465F87CA2}"/>
                </a:ext>
              </a:extLst>
            </p:cNvPr>
            <p:cNvSpPr txBox="1"/>
            <p:nvPr/>
          </p:nvSpPr>
          <p:spPr>
            <a:xfrm>
              <a:off x="1536565" y="1876396"/>
              <a:ext cx="9796947" cy="461665"/>
            </a:xfrm>
            <a:prstGeom prst="rect">
              <a:avLst/>
            </a:prstGeom>
            <a:noFill/>
          </p:spPr>
          <p:txBody>
            <a:bodyPr wrap="square" rtlCol="0">
              <a:spAutoFit/>
            </a:bodyPr>
            <a:lstStyle/>
            <a:p>
              <a:pPr lvl="0"/>
              <a:r>
                <a:rPr lang="nl-NL" sz="2400" dirty="0"/>
                <a:t>Gemeenten krijgen regie op de inburgering</a:t>
              </a:r>
              <a:endParaRPr lang="en-US" sz="2000" dirty="0">
                <a:solidFill>
                  <a:schemeClr val="tx1">
                    <a:lumMod val="75000"/>
                    <a:lumOff val="25000"/>
                  </a:schemeClr>
                </a:solidFill>
                <a:latin typeface="Tw Cen MT" panose="020B0602020104020603" pitchFamily="34" charset="0"/>
              </a:endParaRPr>
            </a:p>
          </p:txBody>
        </p:sp>
        <p:sp>
          <p:nvSpPr>
            <p:cNvPr id="17" name="TextBox 16">
              <a:extLst>
                <a:ext uri="{FF2B5EF4-FFF2-40B4-BE49-F238E27FC236}">
                  <a16:creationId xmlns:a16="http://schemas.microsoft.com/office/drawing/2014/main" id="{5A3E400F-0E60-42C3-8A88-C4B267DF913E}"/>
                </a:ext>
              </a:extLst>
            </p:cNvPr>
            <p:cNvSpPr txBox="1"/>
            <p:nvPr/>
          </p:nvSpPr>
          <p:spPr>
            <a:xfrm>
              <a:off x="623887" y="1643294"/>
              <a:ext cx="912686" cy="769441"/>
            </a:xfrm>
            <a:prstGeom prst="rect">
              <a:avLst/>
            </a:prstGeom>
            <a:noFill/>
          </p:spPr>
          <p:txBody>
            <a:bodyPr wrap="square" rtlCol="0">
              <a:spAutoFit/>
            </a:bodyPr>
            <a:lstStyle/>
            <a:p>
              <a:pPr algn="r"/>
              <a:r>
                <a:rPr lang="en-US" sz="4400" dirty="0">
                  <a:solidFill>
                    <a:srgbClr val="D8356E"/>
                  </a:solidFill>
                  <a:latin typeface="Tw Cen MT" panose="020B0602020104020603" pitchFamily="34" charset="0"/>
                </a:rPr>
                <a:t>01</a:t>
              </a:r>
            </a:p>
          </p:txBody>
        </p:sp>
      </p:grpSp>
      <p:grpSp>
        <p:nvGrpSpPr>
          <p:cNvPr id="3" name="Group 2">
            <a:extLst>
              <a:ext uri="{FF2B5EF4-FFF2-40B4-BE49-F238E27FC236}">
                <a16:creationId xmlns:a16="http://schemas.microsoft.com/office/drawing/2014/main" id="{2C2E7099-D4AB-48C1-AA7E-3B6517A07E46}"/>
              </a:ext>
            </a:extLst>
          </p:cNvPr>
          <p:cNvGrpSpPr/>
          <p:nvPr/>
        </p:nvGrpSpPr>
        <p:grpSpPr>
          <a:xfrm>
            <a:off x="623883" y="2566206"/>
            <a:ext cx="2830285" cy="769441"/>
            <a:chOff x="624115" y="2812845"/>
            <a:chExt cx="2830285" cy="769441"/>
          </a:xfrm>
        </p:grpSpPr>
        <p:sp>
          <p:nvSpPr>
            <p:cNvPr id="18" name="TextBox 17">
              <a:extLst>
                <a:ext uri="{FF2B5EF4-FFF2-40B4-BE49-F238E27FC236}">
                  <a16:creationId xmlns:a16="http://schemas.microsoft.com/office/drawing/2014/main" id="{B67681B7-3B8C-48C4-A752-F07DF9ACE37E}"/>
                </a:ext>
              </a:extLst>
            </p:cNvPr>
            <p:cNvSpPr txBox="1"/>
            <p:nvPr/>
          </p:nvSpPr>
          <p:spPr>
            <a:xfrm>
              <a:off x="1536800" y="2889789"/>
              <a:ext cx="1917600" cy="461665"/>
            </a:xfrm>
            <a:prstGeom prst="rect">
              <a:avLst/>
            </a:prstGeom>
            <a:noFill/>
          </p:spPr>
          <p:txBody>
            <a:bodyPr wrap="square" rtlCol="0">
              <a:spAutoFit/>
            </a:bodyPr>
            <a:lstStyle/>
            <a:p>
              <a:endParaRPr lang="en-US" sz="2400" dirty="0">
                <a:solidFill>
                  <a:srgbClr val="03A1A4"/>
                </a:solidFill>
                <a:latin typeface="Tw Cen MT" panose="020B0602020104020603" pitchFamily="34" charset="0"/>
              </a:endParaRPr>
            </a:p>
          </p:txBody>
        </p:sp>
        <p:sp>
          <p:nvSpPr>
            <p:cNvPr id="20" name="TextBox 19">
              <a:extLst>
                <a:ext uri="{FF2B5EF4-FFF2-40B4-BE49-F238E27FC236}">
                  <a16:creationId xmlns:a16="http://schemas.microsoft.com/office/drawing/2014/main" id="{9F9376EE-E104-4D2E-AD67-36BB9E314678}"/>
                </a:ext>
              </a:extLst>
            </p:cNvPr>
            <p:cNvSpPr txBox="1"/>
            <p:nvPr/>
          </p:nvSpPr>
          <p:spPr>
            <a:xfrm>
              <a:off x="624115" y="2812845"/>
              <a:ext cx="912686" cy="769441"/>
            </a:xfrm>
            <a:prstGeom prst="rect">
              <a:avLst/>
            </a:prstGeom>
            <a:noFill/>
          </p:spPr>
          <p:txBody>
            <a:bodyPr wrap="square" rtlCol="0">
              <a:spAutoFit/>
            </a:bodyPr>
            <a:lstStyle/>
            <a:p>
              <a:pPr algn="r"/>
              <a:r>
                <a:rPr lang="en-US" sz="4400" dirty="0">
                  <a:solidFill>
                    <a:srgbClr val="0096AE"/>
                  </a:solidFill>
                  <a:latin typeface="Tw Cen MT" panose="020B0602020104020603" pitchFamily="34" charset="0"/>
                </a:rPr>
                <a:t>02</a:t>
              </a:r>
            </a:p>
          </p:txBody>
        </p:sp>
      </p:grpSp>
      <p:sp>
        <p:nvSpPr>
          <p:cNvPr id="23" name="TextBox 22">
            <a:extLst>
              <a:ext uri="{FF2B5EF4-FFF2-40B4-BE49-F238E27FC236}">
                <a16:creationId xmlns:a16="http://schemas.microsoft.com/office/drawing/2014/main" id="{53CF2ED9-CBE8-451F-B7FE-BAB7A288C766}"/>
              </a:ext>
            </a:extLst>
          </p:cNvPr>
          <p:cNvSpPr txBox="1"/>
          <p:nvPr/>
        </p:nvSpPr>
        <p:spPr>
          <a:xfrm>
            <a:off x="623881" y="3562503"/>
            <a:ext cx="912686" cy="769441"/>
          </a:xfrm>
          <a:prstGeom prst="rect">
            <a:avLst/>
          </a:prstGeom>
          <a:noFill/>
        </p:spPr>
        <p:txBody>
          <a:bodyPr wrap="square" rtlCol="0">
            <a:spAutoFit/>
          </a:bodyPr>
          <a:lstStyle/>
          <a:p>
            <a:pPr algn="r"/>
            <a:r>
              <a:rPr lang="en-US" sz="4400" dirty="0">
                <a:solidFill>
                  <a:srgbClr val="00795D"/>
                </a:solidFill>
                <a:latin typeface="Tw Cen MT" panose="020B0602020104020603" pitchFamily="34" charset="0"/>
              </a:rPr>
              <a:t>03</a:t>
            </a:r>
          </a:p>
        </p:txBody>
      </p:sp>
      <p:sp>
        <p:nvSpPr>
          <p:cNvPr id="26" name="TextBox 25">
            <a:extLst>
              <a:ext uri="{FF2B5EF4-FFF2-40B4-BE49-F238E27FC236}">
                <a16:creationId xmlns:a16="http://schemas.microsoft.com/office/drawing/2014/main" id="{57F79A0B-FA92-4635-AB44-12370D86BDBB}"/>
              </a:ext>
            </a:extLst>
          </p:cNvPr>
          <p:cNvSpPr txBox="1"/>
          <p:nvPr/>
        </p:nvSpPr>
        <p:spPr>
          <a:xfrm>
            <a:off x="623882" y="4924712"/>
            <a:ext cx="912686" cy="769441"/>
          </a:xfrm>
          <a:prstGeom prst="rect">
            <a:avLst/>
          </a:prstGeom>
          <a:noFill/>
        </p:spPr>
        <p:txBody>
          <a:bodyPr wrap="square" rtlCol="0">
            <a:spAutoFit/>
          </a:bodyPr>
          <a:lstStyle/>
          <a:p>
            <a:pPr algn="r"/>
            <a:r>
              <a:rPr lang="en-US" sz="4400" dirty="0">
                <a:solidFill>
                  <a:srgbClr val="C69517"/>
                </a:solidFill>
                <a:latin typeface="Tw Cen MT" panose="020B0602020104020603" pitchFamily="34" charset="0"/>
              </a:rPr>
              <a:t>04</a:t>
            </a:r>
          </a:p>
        </p:txBody>
      </p:sp>
      <p:sp>
        <p:nvSpPr>
          <p:cNvPr id="61" name="Titel 1">
            <a:extLst>
              <a:ext uri="{FF2B5EF4-FFF2-40B4-BE49-F238E27FC236}">
                <a16:creationId xmlns:a16="http://schemas.microsoft.com/office/drawing/2014/main" id="{10A71A20-4740-43E5-95EA-10298427D219}"/>
              </a:ext>
            </a:extLst>
          </p:cNvPr>
          <p:cNvSpPr txBox="1">
            <a:spLocks/>
          </p:cNvSpPr>
          <p:nvPr/>
        </p:nvSpPr>
        <p:spPr>
          <a:xfrm>
            <a:off x="623887" y="254324"/>
            <a:ext cx="10944225" cy="499414"/>
          </a:xfrm>
          <a:prstGeom prst="rect">
            <a:avLst/>
          </a:prstGeom>
        </p:spPr>
        <p:txBody>
          <a:bodyPr/>
          <a:lstStyle>
            <a:lvl1pPr algn="l" defTabSz="914400" rtl="0" eaLnBrk="1" latinLnBrk="0" hangingPunct="1">
              <a:lnSpc>
                <a:spcPct val="90000"/>
              </a:lnSpc>
              <a:spcBef>
                <a:spcPct val="0"/>
              </a:spcBef>
              <a:buNone/>
              <a:defRPr sz="3400" b="1" kern="1200" baseline="0">
                <a:solidFill>
                  <a:schemeClr val="accent1"/>
                </a:solidFill>
                <a:latin typeface="+mj-lt"/>
                <a:ea typeface="+mj-ea"/>
                <a:cs typeface="+mj-cs"/>
              </a:defRPr>
            </a:lvl1pPr>
          </a:lstStyle>
          <a:p>
            <a:r>
              <a:rPr lang="nl-NL" dirty="0"/>
              <a:t>Hoofddoelen nieuwe inburgeringswet</a:t>
            </a:r>
          </a:p>
        </p:txBody>
      </p:sp>
      <p:sp>
        <p:nvSpPr>
          <p:cNvPr id="62" name="TextBox 11">
            <a:extLst>
              <a:ext uri="{FF2B5EF4-FFF2-40B4-BE49-F238E27FC236}">
                <a16:creationId xmlns:a16="http://schemas.microsoft.com/office/drawing/2014/main" id="{87D77AFE-D416-437C-89BD-A9E465F87CA2}"/>
              </a:ext>
            </a:extLst>
          </p:cNvPr>
          <p:cNvSpPr txBox="1"/>
          <p:nvPr/>
        </p:nvSpPr>
        <p:spPr>
          <a:xfrm>
            <a:off x="1531149" y="2565598"/>
            <a:ext cx="9796947" cy="830997"/>
          </a:xfrm>
          <a:prstGeom prst="rect">
            <a:avLst/>
          </a:prstGeom>
          <a:noFill/>
        </p:spPr>
        <p:txBody>
          <a:bodyPr wrap="square" rtlCol="0">
            <a:spAutoFit/>
          </a:bodyPr>
          <a:lstStyle/>
          <a:p>
            <a:pPr lvl="0"/>
            <a:r>
              <a:rPr lang="nl-NL" sz="2400" dirty="0"/>
              <a:t>Het leenstelstel wordt afgeschaft; gemeenten kopen taal- en inburgeringslessen in</a:t>
            </a:r>
            <a:r>
              <a:rPr lang="nl-NL" dirty="0"/>
              <a:t>.</a:t>
            </a:r>
          </a:p>
        </p:txBody>
      </p:sp>
      <p:sp>
        <p:nvSpPr>
          <p:cNvPr id="63" name="TextBox 11">
            <a:extLst>
              <a:ext uri="{FF2B5EF4-FFF2-40B4-BE49-F238E27FC236}">
                <a16:creationId xmlns:a16="http://schemas.microsoft.com/office/drawing/2014/main" id="{87D77AFE-D416-437C-89BD-A9E465F87CA2}"/>
              </a:ext>
            </a:extLst>
          </p:cNvPr>
          <p:cNvSpPr txBox="1"/>
          <p:nvPr/>
        </p:nvSpPr>
        <p:spPr>
          <a:xfrm>
            <a:off x="1531150" y="3593547"/>
            <a:ext cx="9796947" cy="1200329"/>
          </a:xfrm>
          <a:prstGeom prst="rect">
            <a:avLst/>
          </a:prstGeom>
          <a:noFill/>
        </p:spPr>
        <p:txBody>
          <a:bodyPr wrap="square" rtlCol="0">
            <a:spAutoFit/>
          </a:bodyPr>
          <a:lstStyle/>
          <a:p>
            <a:pPr lvl="0"/>
            <a:r>
              <a:rPr lang="nl-NL" sz="2400" dirty="0"/>
              <a:t>Nieuwkomers krijgen bij de gemeente een brede intake en een Persoonsplan Inburgering en Participatie op maat (o.a. met advies voor taaltraject). </a:t>
            </a:r>
          </a:p>
        </p:txBody>
      </p:sp>
      <p:sp>
        <p:nvSpPr>
          <p:cNvPr id="64" name="TextBox 11">
            <a:extLst>
              <a:ext uri="{FF2B5EF4-FFF2-40B4-BE49-F238E27FC236}">
                <a16:creationId xmlns:a16="http://schemas.microsoft.com/office/drawing/2014/main" id="{87D77AFE-D416-437C-89BD-A9E465F87CA2}"/>
              </a:ext>
            </a:extLst>
          </p:cNvPr>
          <p:cNvSpPr txBox="1"/>
          <p:nvPr/>
        </p:nvSpPr>
        <p:spPr>
          <a:xfrm>
            <a:off x="1536565" y="5005077"/>
            <a:ext cx="9796947" cy="830997"/>
          </a:xfrm>
          <a:prstGeom prst="rect">
            <a:avLst/>
          </a:prstGeom>
          <a:noFill/>
        </p:spPr>
        <p:txBody>
          <a:bodyPr wrap="square" rtlCol="0">
            <a:spAutoFit/>
          </a:bodyPr>
          <a:lstStyle/>
          <a:p>
            <a:pPr lvl="0"/>
            <a:r>
              <a:rPr lang="nl-NL" sz="2400" dirty="0"/>
              <a:t>Gemeenten </a:t>
            </a:r>
            <a:r>
              <a:rPr lang="nl-NL" sz="2400" dirty="0" err="1"/>
              <a:t>ontzorgen</a:t>
            </a:r>
            <a:r>
              <a:rPr lang="nl-NL" sz="2400" dirty="0"/>
              <a:t> nieuwkomers in de eerste periode; zij betalen de huur en de kosten voor verzekeringen vanuit de bijstand. </a:t>
            </a:r>
          </a:p>
        </p:txBody>
      </p:sp>
      <p:sp>
        <p:nvSpPr>
          <p:cNvPr id="15" name="Rechthoek 14"/>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a:solidFill>
                <a:srgbClr val="455560"/>
              </a:solidFill>
              <a:latin typeface="Avenir"/>
              <a:ea typeface="Avenir"/>
              <a:cs typeface="Avenir"/>
              <a:sym typeface="Avenir"/>
            </a:endParaRPr>
          </a:p>
        </p:txBody>
      </p:sp>
    </p:spTree>
    <p:extLst>
      <p:ext uri="{BB962C8B-B14F-4D97-AF65-F5344CB8AC3E}">
        <p14:creationId xmlns:p14="http://schemas.microsoft.com/office/powerpoint/2010/main" val="394124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3308BC6-A0C4-45DB-A05C-0586EBEC884C}"/>
              </a:ext>
            </a:extLst>
          </p:cNvPr>
          <p:cNvGrpSpPr/>
          <p:nvPr/>
        </p:nvGrpSpPr>
        <p:grpSpPr>
          <a:xfrm>
            <a:off x="623887" y="1527179"/>
            <a:ext cx="10709624" cy="871426"/>
            <a:chOff x="623887" y="1643294"/>
            <a:chExt cx="10709624" cy="871426"/>
          </a:xfrm>
        </p:grpSpPr>
        <p:sp>
          <p:nvSpPr>
            <p:cNvPr id="12" name="TextBox 11">
              <a:extLst>
                <a:ext uri="{FF2B5EF4-FFF2-40B4-BE49-F238E27FC236}">
                  <a16:creationId xmlns:a16="http://schemas.microsoft.com/office/drawing/2014/main" id="{87D77AFE-D416-437C-89BD-A9E465F87CA2}"/>
                </a:ext>
              </a:extLst>
            </p:cNvPr>
            <p:cNvSpPr txBox="1"/>
            <p:nvPr/>
          </p:nvSpPr>
          <p:spPr>
            <a:xfrm>
              <a:off x="1536564" y="1683723"/>
              <a:ext cx="9796947" cy="830997"/>
            </a:xfrm>
            <a:prstGeom prst="rect">
              <a:avLst/>
            </a:prstGeom>
            <a:noFill/>
          </p:spPr>
          <p:txBody>
            <a:bodyPr wrap="square" rtlCol="0">
              <a:spAutoFit/>
            </a:bodyPr>
            <a:lstStyle/>
            <a:p>
              <a:r>
                <a:rPr lang="nl-NL" sz="2400" dirty="0"/>
                <a:t>Er gelden strengere eisen voor inburgering, waaronder een hogere </a:t>
              </a:r>
              <a:r>
                <a:rPr lang="nl-NL" sz="2400" dirty="0" err="1"/>
                <a:t>taaleis</a:t>
              </a:r>
              <a:r>
                <a:rPr lang="nl-NL" sz="2400" dirty="0"/>
                <a:t> B1. </a:t>
              </a:r>
              <a:endParaRPr lang="en-US" sz="2400" dirty="0">
                <a:solidFill>
                  <a:schemeClr val="tx1">
                    <a:lumMod val="75000"/>
                    <a:lumOff val="25000"/>
                  </a:schemeClr>
                </a:solidFill>
                <a:latin typeface="Tw Cen MT" panose="020B0602020104020603" pitchFamily="34" charset="0"/>
              </a:endParaRPr>
            </a:p>
          </p:txBody>
        </p:sp>
        <p:sp>
          <p:nvSpPr>
            <p:cNvPr id="17" name="TextBox 16">
              <a:extLst>
                <a:ext uri="{FF2B5EF4-FFF2-40B4-BE49-F238E27FC236}">
                  <a16:creationId xmlns:a16="http://schemas.microsoft.com/office/drawing/2014/main" id="{5A3E400F-0E60-42C3-8A88-C4B267DF913E}"/>
                </a:ext>
              </a:extLst>
            </p:cNvPr>
            <p:cNvSpPr txBox="1"/>
            <p:nvPr/>
          </p:nvSpPr>
          <p:spPr>
            <a:xfrm>
              <a:off x="623887" y="1643294"/>
              <a:ext cx="912686" cy="769441"/>
            </a:xfrm>
            <a:prstGeom prst="rect">
              <a:avLst/>
            </a:prstGeom>
            <a:noFill/>
          </p:spPr>
          <p:txBody>
            <a:bodyPr wrap="square" rtlCol="0">
              <a:spAutoFit/>
            </a:bodyPr>
            <a:lstStyle/>
            <a:p>
              <a:pPr algn="r"/>
              <a:r>
                <a:rPr lang="en-US" sz="4400" dirty="0">
                  <a:solidFill>
                    <a:srgbClr val="D8356E"/>
                  </a:solidFill>
                  <a:latin typeface="Tw Cen MT" panose="020B0602020104020603" pitchFamily="34" charset="0"/>
                </a:rPr>
                <a:t>05</a:t>
              </a:r>
            </a:p>
          </p:txBody>
        </p:sp>
      </p:grpSp>
      <p:grpSp>
        <p:nvGrpSpPr>
          <p:cNvPr id="3" name="Group 2">
            <a:extLst>
              <a:ext uri="{FF2B5EF4-FFF2-40B4-BE49-F238E27FC236}">
                <a16:creationId xmlns:a16="http://schemas.microsoft.com/office/drawing/2014/main" id="{2C2E7099-D4AB-48C1-AA7E-3B6517A07E46}"/>
              </a:ext>
            </a:extLst>
          </p:cNvPr>
          <p:cNvGrpSpPr/>
          <p:nvPr/>
        </p:nvGrpSpPr>
        <p:grpSpPr>
          <a:xfrm>
            <a:off x="623883" y="2566206"/>
            <a:ext cx="2830285" cy="769441"/>
            <a:chOff x="624115" y="2812845"/>
            <a:chExt cx="2830285" cy="769441"/>
          </a:xfrm>
        </p:grpSpPr>
        <p:sp>
          <p:nvSpPr>
            <p:cNvPr id="18" name="TextBox 17">
              <a:extLst>
                <a:ext uri="{FF2B5EF4-FFF2-40B4-BE49-F238E27FC236}">
                  <a16:creationId xmlns:a16="http://schemas.microsoft.com/office/drawing/2014/main" id="{B67681B7-3B8C-48C4-A752-F07DF9ACE37E}"/>
                </a:ext>
              </a:extLst>
            </p:cNvPr>
            <p:cNvSpPr txBox="1"/>
            <p:nvPr/>
          </p:nvSpPr>
          <p:spPr>
            <a:xfrm>
              <a:off x="1536800" y="2889789"/>
              <a:ext cx="1917600" cy="461665"/>
            </a:xfrm>
            <a:prstGeom prst="rect">
              <a:avLst/>
            </a:prstGeom>
            <a:noFill/>
          </p:spPr>
          <p:txBody>
            <a:bodyPr wrap="square" rtlCol="0">
              <a:spAutoFit/>
            </a:bodyPr>
            <a:lstStyle/>
            <a:p>
              <a:endParaRPr lang="en-US" sz="2400" dirty="0">
                <a:solidFill>
                  <a:srgbClr val="03A1A4"/>
                </a:solidFill>
                <a:latin typeface="Tw Cen MT" panose="020B0602020104020603" pitchFamily="34" charset="0"/>
              </a:endParaRPr>
            </a:p>
          </p:txBody>
        </p:sp>
        <p:sp>
          <p:nvSpPr>
            <p:cNvPr id="20" name="TextBox 19">
              <a:extLst>
                <a:ext uri="{FF2B5EF4-FFF2-40B4-BE49-F238E27FC236}">
                  <a16:creationId xmlns:a16="http://schemas.microsoft.com/office/drawing/2014/main" id="{9F9376EE-E104-4D2E-AD67-36BB9E314678}"/>
                </a:ext>
              </a:extLst>
            </p:cNvPr>
            <p:cNvSpPr txBox="1"/>
            <p:nvPr/>
          </p:nvSpPr>
          <p:spPr>
            <a:xfrm>
              <a:off x="624115" y="2812845"/>
              <a:ext cx="912686" cy="769441"/>
            </a:xfrm>
            <a:prstGeom prst="rect">
              <a:avLst/>
            </a:prstGeom>
            <a:noFill/>
          </p:spPr>
          <p:txBody>
            <a:bodyPr wrap="square" rtlCol="0">
              <a:spAutoFit/>
            </a:bodyPr>
            <a:lstStyle/>
            <a:p>
              <a:pPr algn="r"/>
              <a:r>
                <a:rPr lang="en-US" sz="4400" dirty="0">
                  <a:solidFill>
                    <a:srgbClr val="0096AE"/>
                  </a:solidFill>
                  <a:latin typeface="Tw Cen MT" panose="020B0602020104020603" pitchFamily="34" charset="0"/>
                </a:rPr>
                <a:t>06</a:t>
              </a:r>
            </a:p>
          </p:txBody>
        </p:sp>
      </p:grpSp>
      <p:sp>
        <p:nvSpPr>
          <p:cNvPr id="23" name="TextBox 22">
            <a:extLst>
              <a:ext uri="{FF2B5EF4-FFF2-40B4-BE49-F238E27FC236}">
                <a16:creationId xmlns:a16="http://schemas.microsoft.com/office/drawing/2014/main" id="{53CF2ED9-CBE8-451F-B7FE-BAB7A288C766}"/>
              </a:ext>
            </a:extLst>
          </p:cNvPr>
          <p:cNvSpPr txBox="1"/>
          <p:nvPr/>
        </p:nvSpPr>
        <p:spPr>
          <a:xfrm>
            <a:off x="623883" y="3746546"/>
            <a:ext cx="912686" cy="769441"/>
          </a:xfrm>
          <a:prstGeom prst="rect">
            <a:avLst/>
          </a:prstGeom>
          <a:noFill/>
        </p:spPr>
        <p:txBody>
          <a:bodyPr wrap="square" rtlCol="0">
            <a:spAutoFit/>
          </a:bodyPr>
          <a:lstStyle/>
          <a:p>
            <a:pPr algn="r"/>
            <a:r>
              <a:rPr lang="en-US" sz="4400" dirty="0">
                <a:solidFill>
                  <a:srgbClr val="00795D"/>
                </a:solidFill>
                <a:latin typeface="Tw Cen MT" panose="020B0602020104020603" pitchFamily="34" charset="0"/>
              </a:rPr>
              <a:t>07</a:t>
            </a:r>
          </a:p>
        </p:txBody>
      </p:sp>
      <p:sp>
        <p:nvSpPr>
          <p:cNvPr id="26" name="TextBox 25">
            <a:extLst>
              <a:ext uri="{FF2B5EF4-FFF2-40B4-BE49-F238E27FC236}">
                <a16:creationId xmlns:a16="http://schemas.microsoft.com/office/drawing/2014/main" id="{57F79A0B-FA92-4635-AB44-12370D86BDBB}"/>
              </a:ext>
            </a:extLst>
          </p:cNvPr>
          <p:cNvSpPr txBox="1"/>
          <p:nvPr/>
        </p:nvSpPr>
        <p:spPr>
          <a:xfrm>
            <a:off x="623882" y="4924712"/>
            <a:ext cx="912686" cy="769441"/>
          </a:xfrm>
          <a:prstGeom prst="rect">
            <a:avLst/>
          </a:prstGeom>
          <a:noFill/>
        </p:spPr>
        <p:txBody>
          <a:bodyPr wrap="square" rtlCol="0">
            <a:spAutoFit/>
          </a:bodyPr>
          <a:lstStyle/>
          <a:p>
            <a:pPr algn="r"/>
            <a:r>
              <a:rPr lang="en-US" sz="4400" dirty="0">
                <a:solidFill>
                  <a:srgbClr val="C69517"/>
                </a:solidFill>
                <a:latin typeface="Tw Cen MT" panose="020B0602020104020603" pitchFamily="34" charset="0"/>
              </a:rPr>
              <a:t>08</a:t>
            </a:r>
          </a:p>
        </p:txBody>
      </p:sp>
      <p:sp>
        <p:nvSpPr>
          <p:cNvPr id="61" name="Titel 1">
            <a:extLst>
              <a:ext uri="{FF2B5EF4-FFF2-40B4-BE49-F238E27FC236}">
                <a16:creationId xmlns:a16="http://schemas.microsoft.com/office/drawing/2014/main" id="{10A71A20-4740-43E5-95EA-10298427D219}"/>
              </a:ext>
            </a:extLst>
          </p:cNvPr>
          <p:cNvSpPr txBox="1">
            <a:spLocks/>
          </p:cNvSpPr>
          <p:nvPr/>
        </p:nvSpPr>
        <p:spPr>
          <a:xfrm>
            <a:off x="623887" y="254324"/>
            <a:ext cx="10944225" cy="499414"/>
          </a:xfrm>
          <a:prstGeom prst="rect">
            <a:avLst/>
          </a:prstGeom>
        </p:spPr>
        <p:txBody>
          <a:bodyPr/>
          <a:lstStyle>
            <a:lvl1pPr algn="l" defTabSz="914400" rtl="0" eaLnBrk="1" latinLnBrk="0" hangingPunct="1">
              <a:lnSpc>
                <a:spcPct val="90000"/>
              </a:lnSpc>
              <a:spcBef>
                <a:spcPct val="0"/>
              </a:spcBef>
              <a:buNone/>
              <a:defRPr sz="3400" b="1" kern="1200" baseline="0">
                <a:solidFill>
                  <a:schemeClr val="accent1"/>
                </a:solidFill>
                <a:latin typeface="+mj-lt"/>
                <a:ea typeface="+mj-ea"/>
                <a:cs typeface="+mj-cs"/>
              </a:defRPr>
            </a:lvl1pPr>
          </a:lstStyle>
          <a:p>
            <a:r>
              <a:rPr lang="nl-NL" dirty="0"/>
              <a:t>Hoofddoelen nieuwe inburgeringswet</a:t>
            </a:r>
          </a:p>
        </p:txBody>
      </p:sp>
      <p:sp>
        <p:nvSpPr>
          <p:cNvPr id="62" name="TextBox 11">
            <a:extLst>
              <a:ext uri="{FF2B5EF4-FFF2-40B4-BE49-F238E27FC236}">
                <a16:creationId xmlns:a16="http://schemas.microsoft.com/office/drawing/2014/main" id="{87D77AFE-D416-437C-89BD-A9E465F87CA2}"/>
              </a:ext>
            </a:extLst>
          </p:cNvPr>
          <p:cNvSpPr txBox="1"/>
          <p:nvPr/>
        </p:nvSpPr>
        <p:spPr>
          <a:xfrm>
            <a:off x="1536564" y="2764771"/>
            <a:ext cx="9796947" cy="461665"/>
          </a:xfrm>
          <a:prstGeom prst="rect">
            <a:avLst/>
          </a:prstGeom>
          <a:noFill/>
        </p:spPr>
        <p:txBody>
          <a:bodyPr wrap="square" rtlCol="0">
            <a:spAutoFit/>
          </a:bodyPr>
          <a:lstStyle/>
          <a:p>
            <a:r>
              <a:rPr lang="nl-NL" sz="2400" dirty="0"/>
              <a:t>Er komen praktijkgerichte Z-trajecten voor wie B1 niet haalbaar is.</a:t>
            </a:r>
          </a:p>
        </p:txBody>
      </p:sp>
      <p:sp>
        <p:nvSpPr>
          <p:cNvPr id="63" name="TextBox 11">
            <a:extLst>
              <a:ext uri="{FF2B5EF4-FFF2-40B4-BE49-F238E27FC236}">
                <a16:creationId xmlns:a16="http://schemas.microsoft.com/office/drawing/2014/main" id="{87D77AFE-D416-437C-89BD-A9E465F87CA2}"/>
              </a:ext>
            </a:extLst>
          </p:cNvPr>
          <p:cNvSpPr txBox="1"/>
          <p:nvPr/>
        </p:nvSpPr>
        <p:spPr>
          <a:xfrm>
            <a:off x="1536566" y="3839502"/>
            <a:ext cx="9796947" cy="461665"/>
          </a:xfrm>
          <a:prstGeom prst="rect">
            <a:avLst/>
          </a:prstGeom>
          <a:noFill/>
        </p:spPr>
        <p:txBody>
          <a:bodyPr wrap="square" rtlCol="0">
            <a:spAutoFit/>
          </a:bodyPr>
          <a:lstStyle/>
          <a:p>
            <a:pPr lvl="0"/>
            <a:r>
              <a:rPr lang="nl-NL" sz="2400" dirty="0"/>
              <a:t>Het examenstelsel wordt eenvoudiger gemaakt. </a:t>
            </a:r>
          </a:p>
        </p:txBody>
      </p:sp>
      <p:sp>
        <p:nvSpPr>
          <p:cNvPr id="64" name="TextBox 11">
            <a:extLst>
              <a:ext uri="{FF2B5EF4-FFF2-40B4-BE49-F238E27FC236}">
                <a16:creationId xmlns:a16="http://schemas.microsoft.com/office/drawing/2014/main" id="{87D77AFE-D416-437C-89BD-A9E465F87CA2}"/>
              </a:ext>
            </a:extLst>
          </p:cNvPr>
          <p:cNvSpPr txBox="1"/>
          <p:nvPr/>
        </p:nvSpPr>
        <p:spPr>
          <a:xfrm>
            <a:off x="1536565" y="5005077"/>
            <a:ext cx="9796947" cy="830997"/>
          </a:xfrm>
          <a:prstGeom prst="rect">
            <a:avLst/>
          </a:prstGeom>
          <a:noFill/>
        </p:spPr>
        <p:txBody>
          <a:bodyPr wrap="square" rtlCol="0">
            <a:spAutoFit/>
          </a:bodyPr>
          <a:lstStyle/>
          <a:p>
            <a:pPr lvl="0"/>
            <a:r>
              <a:rPr lang="nl-NL" sz="2400" dirty="0"/>
              <a:t>Doel is dat nieuwkomers zo snel mogelijk aan het werk gaan en participeren</a:t>
            </a:r>
            <a:r>
              <a:rPr lang="nl-NL" dirty="0"/>
              <a:t>.</a:t>
            </a:r>
          </a:p>
        </p:txBody>
      </p:sp>
      <p:sp>
        <p:nvSpPr>
          <p:cNvPr id="15" name="Rechthoek 14"/>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a:solidFill>
                <a:srgbClr val="455560"/>
              </a:solidFill>
              <a:latin typeface="Avenir"/>
              <a:ea typeface="Avenir"/>
              <a:cs typeface="Avenir"/>
              <a:sym typeface="Avenir"/>
            </a:endParaRPr>
          </a:p>
        </p:txBody>
      </p:sp>
    </p:spTree>
    <p:extLst>
      <p:ext uri="{BB962C8B-B14F-4D97-AF65-F5344CB8AC3E}">
        <p14:creationId xmlns:p14="http://schemas.microsoft.com/office/powerpoint/2010/main" val="118966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Afbeelding 74"/>
          <p:cNvPicPr>
            <a:picLocks noChangeAspect="1"/>
          </p:cNvPicPr>
          <p:nvPr/>
        </p:nvPicPr>
        <p:blipFill rotWithShape="1">
          <a:blip r:embed="rId3">
            <a:extLst>
              <a:ext uri="{28A0092B-C50C-407E-A947-70E740481C1C}">
                <a14:useLocalDpi xmlns:a14="http://schemas.microsoft.com/office/drawing/2010/main" val="0"/>
              </a:ext>
            </a:extLst>
          </a:blip>
          <a:srcRect l="1362" t="20305" r="-1362" b="21592"/>
          <a:stretch/>
        </p:blipFill>
        <p:spPr>
          <a:xfrm>
            <a:off x="3611774" y="1677572"/>
            <a:ext cx="1540069" cy="894806"/>
          </a:xfrm>
          <a:prstGeom prst="rect">
            <a:avLst/>
          </a:prstGeom>
        </p:spPr>
      </p:pic>
      <p:sp>
        <p:nvSpPr>
          <p:cNvPr id="7" name="Rectangle 6">
            <a:extLst>
              <a:ext uri="{FF2B5EF4-FFF2-40B4-BE49-F238E27FC236}">
                <a16:creationId xmlns:a16="http://schemas.microsoft.com/office/drawing/2014/main" id="{8994574E-46D9-4AD5-8A1D-BAC2E99CB3DE}"/>
              </a:ext>
            </a:extLst>
          </p:cNvPr>
          <p:cNvSpPr/>
          <p:nvPr/>
        </p:nvSpPr>
        <p:spPr>
          <a:xfrm>
            <a:off x="742508" y="3652370"/>
            <a:ext cx="10175419" cy="47744"/>
          </a:xfrm>
          <a:prstGeom prst="rect">
            <a:avLst/>
          </a:prstGeom>
          <a:solidFill>
            <a:srgbClr val="C69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0C4476-953B-49CC-A65D-ADAF6A3370BC}"/>
              </a:ext>
            </a:extLst>
          </p:cNvPr>
          <p:cNvSpPr txBox="1"/>
          <p:nvPr/>
        </p:nvSpPr>
        <p:spPr>
          <a:xfrm>
            <a:off x="1773645" y="3692112"/>
            <a:ext cx="502042" cy="282393"/>
          </a:xfrm>
          <a:prstGeom prst="rect">
            <a:avLst/>
          </a:prstGeom>
          <a:no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5062B4C-56D7-416C-872A-DFEAA6DE332B}"/>
              </a:ext>
            </a:extLst>
          </p:cNvPr>
          <p:cNvSpPr txBox="1"/>
          <p:nvPr/>
        </p:nvSpPr>
        <p:spPr>
          <a:xfrm>
            <a:off x="2877163" y="3898199"/>
            <a:ext cx="939758" cy="134771"/>
          </a:xfrm>
          <a:prstGeom prst="rect">
            <a:avLst/>
          </a:prstGeom>
          <a:no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61F1EA1-7325-467C-A8AE-3E4E435F9871}"/>
              </a:ext>
            </a:extLst>
          </p:cNvPr>
          <p:cNvSpPr txBox="1"/>
          <p:nvPr/>
        </p:nvSpPr>
        <p:spPr>
          <a:xfrm>
            <a:off x="5740277" y="4434561"/>
            <a:ext cx="449582" cy="282393"/>
          </a:xfrm>
          <a:prstGeom prst="rect">
            <a:avLst/>
          </a:prstGeom>
          <a:no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44830C8-C093-469A-B45A-FA57B12F1377}"/>
              </a:ext>
            </a:extLst>
          </p:cNvPr>
          <p:cNvSpPr txBox="1"/>
          <p:nvPr/>
        </p:nvSpPr>
        <p:spPr>
          <a:xfrm>
            <a:off x="6838496" y="4419042"/>
            <a:ext cx="588466" cy="99873"/>
          </a:xfrm>
          <a:prstGeom prst="rect">
            <a:avLst/>
          </a:prstGeom>
          <a:no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4069B51-FC6D-43DE-9DAA-AE7FA3090BB0}"/>
              </a:ext>
            </a:extLst>
          </p:cNvPr>
          <p:cNvSpPr txBox="1"/>
          <p:nvPr/>
        </p:nvSpPr>
        <p:spPr>
          <a:xfrm>
            <a:off x="8346599" y="3692112"/>
            <a:ext cx="413089" cy="99873"/>
          </a:xfrm>
          <a:prstGeom prst="rect">
            <a:avLst/>
          </a:prstGeom>
          <a:no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sp>
        <p:nvSpPr>
          <p:cNvPr id="30" name="Titel 1">
            <a:extLst>
              <a:ext uri="{FF2B5EF4-FFF2-40B4-BE49-F238E27FC236}">
                <a16:creationId xmlns:a16="http://schemas.microsoft.com/office/drawing/2014/main" id="{10A71A20-4740-43E5-95EA-10298427D219}"/>
              </a:ext>
            </a:extLst>
          </p:cNvPr>
          <p:cNvSpPr txBox="1">
            <a:spLocks/>
          </p:cNvSpPr>
          <p:nvPr/>
        </p:nvSpPr>
        <p:spPr>
          <a:xfrm>
            <a:off x="623887" y="210781"/>
            <a:ext cx="10944225" cy="499414"/>
          </a:xfrm>
          <a:prstGeom prst="rect">
            <a:avLst/>
          </a:prstGeom>
        </p:spPr>
        <p:txBody>
          <a:bodyPr/>
          <a:lstStyle>
            <a:lvl1pPr algn="l" defTabSz="914400" rtl="0" eaLnBrk="1" latinLnBrk="0" hangingPunct="1">
              <a:lnSpc>
                <a:spcPct val="90000"/>
              </a:lnSpc>
              <a:spcBef>
                <a:spcPct val="0"/>
              </a:spcBef>
              <a:buNone/>
              <a:defRPr sz="3400" b="1" kern="1200" baseline="0">
                <a:solidFill>
                  <a:schemeClr val="accent1"/>
                </a:solidFill>
                <a:latin typeface="+mj-lt"/>
                <a:ea typeface="+mj-ea"/>
                <a:cs typeface="+mj-cs"/>
              </a:defRPr>
            </a:lvl1pPr>
          </a:lstStyle>
          <a:p>
            <a:r>
              <a:rPr lang="nl-NL" dirty="0"/>
              <a:t>Voorbereiding op nieuwe wet</a:t>
            </a:r>
          </a:p>
        </p:txBody>
      </p:sp>
      <p:sp>
        <p:nvSpPr>
          <p:cNvPr id="36" name="TextBox 26">
            <a:extLst>
              <a:ext uri="{FF2B5EF4-FFF2-40B4-BE49-F238E27FC236}">
                <a16:creationId xmlns:a16="http://schemas.microsoft.com/office/drawing/2014/main" id="{74069B51-FC6D-43DE-9DAA-AE7FA3090BB0}"/>
              </a:ext>
            </a:extLst>
          </p:cNvPr>
          <p:cNvSpPr txBox="1"/>
          <p:nvPr/>
        </p:nvSpPr>
        <p:spPr>
          <a:xfrm>
            <a:off x="10672390" y="3658662"/>
            <a:ext cx="310068" cy="99873"/>
          </a:xfrm>
          <a:prstGeom prst="rect">
            <a:avLst/>
          </a:prstGeom>
          <a:noFill/>
        </p:spPr>
        <p:txBody>
          <a:bodyPr wrap="square" rtlCol="0">
            <a:spAutoFit/>
          </a:bodyPr>
          <a:lstStyle/>
          <a:p>
            <a:pPr algn="ctr"/>
            <a:endParaRPr lang="en-US" sz="3200" b="1" dirty="0">
              <a:solidFill>
                <a:schemeClr val="bg1"/>
              </a:solidFill>
              <a:latin typeface="Tw Cen MT" panose="020B0602020104020603" pitchFamily="34" charset="0"/>
              <a:ea typeface="Tahoma" panose="020B0604030504040204" pitchFamily="34" charset="0"/>
              <a:cs typeface="Arial" panose="020B0604020202020204" pitchFamily="34" charset="0"/>
            </a:endParaRPr>
          </a:p>
        </p:txBody>
      </p:sp>
      <p:sp>
        <p:nvSpPr>
          <p:cNvPr id="59" name="Afgeronde rechthoek 58"/>
          <p:cNvSpPr/>
          <p:nvPr/>
        </p:nvSpPr>
        <p:spPr>
          <a:xfrm>
            <a:off x="3341705" y="2795701"/>
            <a:ext cx="2372938" cy="601262"/>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600" dirty="0" err="1">
                <a:solidFill>
                  <a:schemeClr val="bg1"/>
                </a:solidFill>
                <a:ea typeface="Tahoma" panose="020B0604030504040204" pitchFamily="34" charset="0"/>
                <a:cs typeface="Arial" panose="020B0604020202020204" pitchFamily="34" charset="0"/>
              </a:rPr>
              <a:t>Informatie</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en</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voorlichting</a:t>
            </a:r>
            <a:endParaRPr lang="en-US" sz="1600" dirty="0">
              <a:solidFill>
                <a:schemeClr val="bg1"/>
              </a:solidFill>
              <a:ea typeface="Tahoma" panose="020B0604030504040204" pitchFamily="34" charset="0"/>
              <a:cs typeface="Arial" panose="020B0604020202020204" pitchFamily="34" charset="0"/>
            </a:endParaRPr>
          </a:p>
        </p:txBody>
      </p:sp>
      <p:sp>
        <p:nvSpPr>
          <p:cNvPr id="60" name="Afgeronde rechthoek 59"/>
          <p:cNvSpPr/>
          <p:nvPr/>
        </p:nvSpPr>
        <p:spPr>
          <a:xfrm>
            <a:off x="798886" y="2809935"/>
            <a:ext cx="2372938" cy="601262"/>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600" dirty="0">
                <a:solidFill>
                  <a:schemeClr val="bg1"/>
                </a:solidFill>
                <a:ea typeface="Tahoma" panose="020B0604030504040204" pitchFamily="34" charset="0"/>
                <a:cs typeface="Arial" panose="020B0604020202020204" pitchFamily="34" charset="0"/>
              </a:rPr>
              <a:t>Brief minister </a:t>
            </a:r>
            <a:r>
              <a:rPr lang="en-US" sz="1600" dirty="0" err="1">
                <a:solidFill>
                  <a:schemeClr val="bg1"/>
                </a:solidFill>
                <a:ea typeface="Tahoma" panose="020B0604030504040204" pitchFamily="34" charset="0"/>
                <a:cs typeface="Arial" panose="020B0604020202020204" pitchFamily="34" charset="0"/>
              </a:rPr>
              <a:t>Koolmees</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juli</a:t>
            </a:r>
            <a:r>
              <a:rPr lang="en-US" sz="1600" dirty="0">
                <a:solidFill>
                  <a:schemeClr val="bg1"/>
                </a:solidFill>
                <a:ea typeface="Tahoma" panose="020B0604030504040204" pitchFamily="34" charset="0"/>
                <a:cs typeface="Arial" panose="020B0604020202020204" pitchFamily="34" charset="0"/>
              </a:rPr>
              <a:t> 2018)</a:t>
            </a:r>
          </a:p>
        </p:txBody>
      </p:sp>
      <p:sp>
        <p:nvSpPr>
          <p:cNvPr id="61" name="Ovaal 60"/>
          <p:cNvSpPr/>
          <p:nvPr/>
        </p:nvSpPr>
        <p:spPr>
          <a:xfrm>
            <a:off x="6074467" y="1393898"/>
            <a:ext cx="1741943" cy="1244409"/>
          </a:xfrm>
          <a:prstGeom prst="ellipse">
            <a:avLst/>
          </a:prstGeom>
          <a:blipFill>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3" name="Afgeronde rechthoek 62"/>
          <p:cNvSpPr/>
          <p:nvPr/>
        </p:nvSpPr>
        <p:spPr>
          <a:xfrm>
            <a:off x="5830218" y="2790277"/>
            <a:ext cx="2372938" cy="601262"/>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600" dirty="0">
                <a:solidFill>
                  <a:schemeClr val="bg1"/>
                </a:solidFill>
                <a:ea typeface="Tahoma" panose="020B0604030504040204" pitchFamily="34" charset="0"/>
                <a:cs typeface="Arial" panose="020B0604020202020204" pitchFamily="34" charset="0"/>
              </a:rPr>
              <a:t>Pilots in 36 </a:t>
            </a:r>
            <a:r>
              <a:rPr lang="en-US" sz="1600" dirty="0" err="1">
                <a:solidFill>
                  <a:schemeClr val="bg1"/>
                </a:solidFill>
                <a:ea typeface="Tahoma" panose="020B0604030504040204" pitchFamily="34" charset="0"/>
                <a:cs typeface="Arial" panose="020B0604020202020204" pitchFamily="34" charset="0"/>
              </a:rPr>
              <a:t>gemeenten</a:t>
            </a:r>
            <a:r>
              <a:rPr lang="en-US" sz="1600" dirty="0">
                <a:solidFill>
                  <a:schemeClr val="bg1"/>
                </a:solidFill>
                <a:ea typeface="Tahoma" panose="020B0604030504040204" pitchFamily="34" charset="0"/>
                <a:cs typeface="Arial" panose="020B0604020202020204" pitchFamily="34" charset="0"/>
              </a:rPr>
              <a:t> op </a:t>
            </a:r>
            <a:r>
              <a:rPr lang="en-US" sz="1600" dirty="0" err="1">
                <a:solidFill>
                  <a:schemeClr val="bg1"/>
                </a:solidFill>
                <a:ea typeface="Tahoma" panose="020B0604030504040204" pitchFamily="34" charset="0"/>
                <a:cs typeface="Arial" panose="020B0604020202020204" pitchFamily="34" charset="0"/>
              </a:rPr>
              <a:t>aanpak</a:t>
            </a:r>
            <a:endParaRPr lang="en-US" sz="1600" dirty="0">
              <a:solidFill>
                <a:schemeClr val="bg1"/>
              </a:solidFill>
              <a:ea typeface="Tahoma" panose="020B0604030504040204" pitchFamily="34" charset="0"/>
              <a:cs typeface="Arial" panose="020B0604020202020204" pitchFamily="34" charset="0"/>
            </a:endParaRPr>
          </a:p>
        </p:txBody>
      </p:sp>
      <p:sp>
        <p:nvSpPr>
          <p:cNvPr id="66" name="Afgeronde rechthoek 65"/>
          <p:cNvSpPr/>
          <p:nvPr/>
        </p:nvSpPr>
        <p:spPr>
          <a:xfrm>
            <a:off x="8318731" y="2761658"/>
            <a:ext cx="2372938" cy="601262"/>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600" dirty="0" err="1">
                <a:solidFill>
                  <a:schemeClr val="bg1"/>
                </a:solidFill>
                <a:ea typeface="Tahoma" panose="020B0604030504040204" pitchFamily="34" charset="0"/>
                <a:cs typeface="Arial" panose="020B0604020202020204" pitchFamily="34" charset="0"/>
              </a:rPr>
              <a:t>Inzet</a:t>
            </a:r>
            <a:r>
              <a:rPr lang="en-US" sz="1600" dirty="0">
                <a:solidFill>
                  <a:schemeClr val="bg1"/>
                </a:solidFill>
                <a:ea typeface="Tahoma" panose="020B0604030504040204" pitchFamily="34" charset="0"/>
                <a:cs typeface="Arial" panose="020B0604020202020204" pitchFamily="34" charset="0"/>
              </a:rPr>
              <a:t> op </a:t>
            </a:r>
            <a:r>
              <a:rPr lang="en-US" sz="1600" dirty="0" err="1">
                <a:solidFill>
                  <a:schemeClr val="bg1"/>
                </a:solidFill>
                <a:ea typeface="Tahoma" panose="020B0604030504040204" pitchFamily="34" charset="0"/>
                <a:cs typeface="Arial" panose="020B0604020202020204" pitchFamily="34" charset="0"/>
              </a:rPr>
              <a:t>meedoen</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vanaf</a:t>
            </a:r>
            <a:r>
              <a:rPr lang="en-US" sz="1600" dirty="0">
                <a:solidFill>
                  <a:schemeClr val="bg1"/>
                </a:solidFill>
                <a:ea typeface="Tahoma" panose="020B0604030504040204" pitchFamily="34" charset="0"/>
                <a:cs typeface="Arial" panose="020B0604020202020204" pitchFamily="34" charset="0"/>
              </a:rPr>
              <a:t> dag 1</a:t>
            </a:r>
          </a:p>
        </p:txBody>
      </p:sp>
      <p:pic>
        <p:nvPicPr>
          <p:cNvPr id="72" name="Afbeelding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4206" y="1365553"/>
            <a:ext cx="1360553" cy="1360553"/>
          </a:xfrm>
          <a:prstGeom prst="rect">
            <a:avLst/>
          </a:prstGeom>
        </p:spPr>
      </p:pic>
      <p:sp>
        <p:nvSpPr>
          <p:cNvPr id="29" name="Rechthoek 28"/>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a:solidFill>
                <a:srgbClr val="455560"/>
              </a:solidFill>
              <a:latin typeface="Avenir"/>
              <a:ea typeface="Avenir"/>
              <a:cs typeface="Avenir"/>
              <a:sym typeface="Avenir"/>
            </a:endParaRPr>
          </a:p>
        </p:txBody>
      </p:sp>
      <p:sp>
        <p:nvSpPr>
          <p:cNvPr id="20" name="Afgeronde rechthoek 19"/>
          <p:cNvSpPr/>
          <p:nvPr/>
        </p:nvSpPr>
        <p:spPr>
          <a:xfrm>
            <a:off x="798886" y="3949152"/>
            <a:ext cx="2372938" cy="601262"/>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600" dirty="0" err="1">
                <a:solidFill>
                  <a:schemeClr val="bg1"/>
                </a:solidFill>
                <a:ea typeface="Tahoma" panose="020B0604030504040204" pitchFamily="34" charset="0"/>
                <a:cs typeface="Arial" panose="020B0604020202020204" pitchFamily="34" charset="0"/>
              </a:rPr>
              <a:t>Goedkeuring</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Tweede</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Kamer</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juli</a:t>
            </a:r>
            <a:r>
              <a:rPr lang="en-US" sz="1600" dirty="0">
                <a:solidFill>
                  <a:schemeClr val="bg1"/>
                </a:solidFill>
                <a:ea typeface="Tahoma" panose="020B0604030504040204" pitchFamily="34" charset="0"/>
                <a:cs typeface="Arial" panose="020B0604020202020204" pitchFamily="34" charset="0"/>
              </a:rPr>
              <a:t> 2020)</a:t>
            </a:r>
          </a:p>
        </p:txBody>
      </p:sp>
      <p:sp>
        <p:nvSpPr>
          <p:cNvPr id="22" name="Afgeronde rechthoek 21"/>
          <p:cNvSpPr/>
          <p:nvPr/>
        </p:nvSpPr>
        <p:spPr>
          <a:xfrm>
            <a:off x="3341705" y="3917826"/>
            <a:ext cx="2372938" cy="601262"/>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600" dirty="0" err="1">
                <a:solidFill>
                  <a:schemeClr val="bg1"/>
                </a:solidFill>
                <a:ea typeface="Tahoma" panose="020B0604030504040204" pitchFamily="34" charset="0"/>
                <a:cs typeface="Arial" panose="020B0604020202020204" pitchFamily="34" charset="0"/>
              </a:rPr>
              <a:t>Vaststelling</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Eerste</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Kamer</a:t>
            </a:r>
            <a:r>
              <a:rPr lang="en-US" sz="1600" dirty="0">
                <a:solidFill>
                  <a:schemeClr val="bg1"/>
                </a:solidFill>
                <a:ea typeface="Tahoma" panose="020B0604030504040204" pitchFamily="34" charset="0"/>
                <a:cs typeface="Arial" panose="020B0604020202020204" pitchFamily="34" charset="0"/>
              </a:rPr>
              <a:t> (Dec. 2020)</a:t>
            </a:r>
          </a:p>
        </p:txBody>
      </p:sp>
      <p:sp>
        <p:nvSpPr>
          <p:cNvPr id="23" name="Afgeronde rechthoek 22"/>
          <p:cNvSpPr/>
          <p:nvPr/>
        </p:nvSpPr>
        <p:spPr>
          <a:xfrm>
            <a:off x="5862610" y="3898199"/>
            <a:ext cx="2372938" cy="601262"/>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600" dirty="0" err="1">
                <a:solidFill>
                  <a:schemeClr val="bg1"/>
                </a:solidFill>
                <a:ea typeface="Tahoma" panose="020B0604030504040204" pitchFamily="34" charset="0"/>
                <a:cs typeface="Arial" panose="020B0604020202020204" pitchFamily="34" charset="0"/>
              </a:rPr>
              <a:t>Afspraken</a:t>
            </a:r>
            <a:r>
              <a:rPr lang="en-US" sz="1600" dirty="0">
                <a:solidFill>
                  <a:schemeClr val="bg1"/>
                </a:solidFill>
                <a:ea typeface="Tahoma" panose="020B0604030504040204" pitchFamily="34" charset="0"/>
                <a:cs typeface="Arial" panose="020B0604020202020204" pitchFamily="34" charset="0"/>
              </a:rPr>
              <a:t> VNG-COA </a:t>
            </a:r>
            <a:r>
              <a:rPr lang="en-US" sz="1600" dirty="0" err="1">
                <a:solidFill>
                  <a:schemeClr val="bg1"/>
                </a:solidFill>
                <a:ea typeface="Tahoma" panose="020B0604030504040204" pitchFamily="34" charset="0"/>
                <a:cs typeface="Arial" panose="020B0604020202020204" pitchFamily="34" charset="0"/>
              </a:rPr>
              <a:t>warme</a:t>
            </a:r>
            <a:r>
              <a:rPr lang="en-US" sz="1600" dirty="0">
                <a:solidFill>
                  <a:schemeClr val="bg1"/>
                </a:solidFill>
                <a:ea typeface="Tahoma" panose="020B0604030504040204" pitchFamily="34" charset="0"/>
                <a:cs typeface="Arial" panose="020B0604020202020204" pitchFamily="34" charset="0"/>
              </a:rPr>
              <a:t> </a:t>
            </a:r>
            <a:r>
              <a:rPr lang="en-US" sz="1600" dirty="0" err="1">
                <a:solidFill>
                  <a:schemeClr val="bg1"/>
                </a:solidFill>
                <a:ea typeface="Tahoma" panose="020B0604030504040204" pitchFamily="34" charset="0"/>
                <a:cs typeface="Arial" panose="020B0604020202020204" pitchFamily="34" charset="0"/>
              </a:rPr>
              <a:t>overdracht</a:t>
            </a:r>
            <a:endParaRPr lang="en-US" sz="1600" dirty="0">
              <a:solidFill>
                <a:schemeClr val="bg1"/>
              </a:solidFill>
              <a:ea typeface="Tahoma" panose="020B0604030504040204" pitchFamily="34" charset="0"/>
              <a:cs typeface="Arial" panose="020B0604020202020204" pitchFamily="34" charset="0"/>
            </a:endParaRPr>
          </a:p>
        </p:txBody>
      </p:sp>
      <p:sp>
        <p:nvSpPr>
          <p:cNvPr id="25" name="Afgeronde rechthoek 24"/>
          <p:cNvSpPr/>
          <p:nvPr/>
        </p:nvSpPr>
        <p:spPr>
          <a:xfrm>
            <a:off x="8357881" y="3898199"/>
            <a:ext cx="2372938" cy="601262"/>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600" dirty="0" err="1">
                <a:solidFill>
                  <a:schemeClr val="bg1"/>
                </a:solidFill>
                <a:ea typeface="Tahoma" panose="020B0604030504040204" pitchFamily="34" charset="0"/>
                <a:cs typeface="Arial" panose="020B0604020202020204" pitchFamily="34" charset="0"/>
              </a:rPr>
              <a:t>Uitvoering</a:t>
            </a:r>
            <a:r>
              <a:rPr lang="en-US" sz="1600" dirty="0">
                <a:solidFill>
                  <a:schemeClr val="bg1"/>
                </a:solidFill>
                <a:ea typeface="Tahoma" panose="020B0604030504040204" pitchFamily="34" charset="0"/>
                <a:cs typeface="Arial" panose="020B0604020202020204" pitchFamily="34" charset="0"/>
              </a:rPr>
              <a:t> in 2021 </a:t>
            </a:r>
            <a:r>
              <a:rPr lang="en-US" sz="1600" dirty="0" err="1">
                <a:solidFill>
                  <a:schemeClr val="bg1"/>
                </a:solidFill>
                <a:ea typeface="Tahoma" panose="020B0604030504040204" pitchFamily="34" charset="0"/>
                <a:cs typeface="Arial" panose="020B0604020202020204" pitchFamily="34" charset="0"/>
              </a:rPr>
              <a:t>naar</a:t>
            </a:r>
            <a:r>
              <a:rPr lang="en-US" sz="1600" dirty="0">
                <a:solidFill>
                  <a:schemeClr val="bg1"/>
                </a:solidFill>
                <a:ea typeface="Tahoma" panose="020B0604030504040204" pitchFamily="34" charset="0"/>
                <a:cs typeface="Arial" panose="020B0604020202020204" pitchFamily="34" charset="0"/>
              </a:rPr>
              <a:t> letter van de wet</a:t>
            </a:r>
          </a:p>
        </p:txBody>
      </p:sp>
      <p:pic>
        <p:nvPicPr>
          <p:cNvPr id="26" name="Afbeelding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0913" y="4697546"/>
            <a:ext cx="1416332" cy="1112550"/>
          </a:xfrm>
          <a:prstGeom prst="rect">
            <a:avLst/>
          </a:prstGeom>
        </p:spPr>
      </p:pic>
      <p:pic>
        <p:nvPicPr>
          <p:cNvPr id="2" name="Afbeelding 1"/>
          <p:cNvPicPr>
            <a:picLocks noChangeAspect="1"/>
          </p:cNvPicPr>
          <p:nvPr/>
        </p:nvPicPr>
        <p:blipFill>
          <a:blip r:embed="rId7"/>
          <a:stretch>
            <a:fillRect/>
          </a:stretch>
        </p:blipFill>
        <p:spPr>
          <a:xfrm>
            <a:off x="1162082" y="4697546"/>
            <a:ext cx="1361895" cy="1361895"/>
          </a:xfrm>
          <a:prstGeom prst="rect">
            <a:avLst/>
          </a:prstGeom>
        </p:spPr>
      </p:pic>
      <p:pic>
        <p:nvPicPr>
          <p:cNvPr id="5" name="Afbeelding 4"/>
          <p:cNvPicPr>
            <a:picLocks noChangeAspect="1"/>
          </p:cNvPicPr>
          <p:nvPr/>
        </p:nvPicPr>
        <p:blipFill rotWithShape="1">
          <a:blip r:embed="rId8"/>
          <a:srcRect t="16472" b="18530"/>
          <a:stretch/>
        </p:blipFill>
        <p:spPr>
          <a:xfrm>
            <a:off x="3355840" y="4641067"/>
            <a:ext cx="2182146" cy="1418374"/>
          </a:xfrm>
          <a:prstGeom prst="rect">
            <a:avLst/>
          </a:prstGeom>
        </p:spPr>
      </p:pic>
      <p:pic>
        <p:nvPicPr>
          <p:cNvPr id="6" name="Afbeelding 5"/>
          <p:cNvPicPr>
            <a:picLocks noChangeAspect="1"/>
          </p:cNvPicPr>
          <p:nvPr/>
        </p:nvPicPr>
        <p:blipFill>
          <a:blip r:embed="rId9"/>
          <a:stretch>
            <a:fillRect/>
          </a:stretch>
        </p:blipFill>
        <p:spPr>
          <a:xfrm>
            <a:off x="1294287" y="1556708"/>
            <a:ext cx="1097483" cy="1097483"/>
          </a:xfrm>
          <a:prstGeom prst="rect">
            <a:avLst/>
          </a:prstGeom>
        </p:spPr>
      </p:pic>
      <p:pic>
        <p:nvPicPr>
          <p:cNvPr id="8" name="Afbeelding 7"/>
          <p:cNvPicPr>
            <a:picLocks noChangeAspect="1"/>
          </p:cNvPicPr>
          <p:nvPr/>
        </p:nvPicPr>
        <p:blipFill>
          <a:blip r:embed="rId10"/>
          <a:stretch>
            <a:fillRect/>
          </a:stretch>
        </p:blipFill>
        <p:spPr>
          <a:xfrm>
            <a:off x="8816296" y="4639125"/>
            <a:ext cx="1377807" cy="1377807"/>
          </a:xfrm>
          <a:prstGeom prst="rect">
            <a:avLst/>
          </a:prstGeom>
        </p:spPr>
      </p:pic>
    </p:spTree>
    <p:extLst>
      <p:ext uri="{BB962C8B-B14F-4D97-AF65-F5344CB8AC3E}">
        <p14:creationId xmlns:p14="http://schemas.microsoft.com/office/powerpoint/2010/main" val="1877185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ircle: Hollow 1">
            <a:extLst>
              <a:ext uri="{FF2B5EF4-FFF2-40B4-BE49-F238E27FC236}">
                <a16:creationId xmlns:a16="http://schemas.microsoft.com/office/drawing/2014/main" id="{7B0E1E13-522C-4152-BC6D-DFF8AC5B8AEE}"/>
              </a:ext>
            </a:extLst>
          </p:cNvPr>
          <p:cNvSpPr/>
          <p:nvPr/>
        </p:nvSpPr>
        <p:spPr>
          <a:xfrm>
            <a:off x="415649" y="1861132"/>
            <a:ext cx="2514600" cy="2514600"/>
          </a:xfrm>
          <a:prstGeom prst="donut">
            <a:avLst>
              <a:gd name="adj" fmla="val 8331"/>
            </a:avLst>
          </a:prstGeom>
          <a:solidFill>
            <a:srgbClr val="D93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BB4B6BFF-2389-4A89-B746-13B44D2052A6}"/>
              </a:ext>
            </a:extLst>
          </p:cNvPr>
          <p:cNvSpPr txBox="1"/>
          <p:nvPr/>
        </p:nvSpPr>
        <p:spPr>
          <a:xfrm>
            <a:off x="629961" y="2448554"/>
            <a:ext cx="2085975" cy="1323439"/>
          </a:xfrm>
          <a:prstGeom prst="rect">
            <a:avLst/>
          </a:prstGeom>
          <a:noFill/>
        </p:spPr>
        <p:txBody>
          <a:bodyPr wrap="square" rtlCol="0">
            <a:spAutoFit/>
          </a:bodyPr>
          <a:lstStyle/>
          <a:p>
            <a:pPr algn="ctr"/>
            <a:r>
              <a:rPr lang="en-US" sz="2000" dirty="0">
                <a:cs typeface="72 Black" panose="020B0A04030603020204" pitchFamily="34" charset="0"/>
              </a:rPr>
              <a:t>Intake op </a:t>
            </a:r>
            <a:r>
              <a:rPr lang="en-US" sz="2000" dirty="0" err="1">
                <a:cs typeface="72 Black" panose="020B0A04030603020204" pitchFamily="34" charset="0"/>
              </a:rPr>
              <a:t>opleiding</a:t>
            </a:r>
            <a:r>
              <a:rPr lang="en-US" sz="2000" dirty="0">
                <a:cs typeface="72 Black" panose="020B0A04030603020204" pitchFamily="34" charset="0"/>
              </a:rPr>
              <a:t>, </a:t>
            </a:r>
            <a:r>
              <a:rPr lang="en-US" sz="2000" dirty="0" err="1">
                <a:cs typeface="72 Black" panose="020B0A04030603020204" pitchFamily="34" charset="0"/>
              </a:rPr>
              <a:t>taal</a:t>
            </a:r>
            <a:r>
              <a:rPr lang="en-US" sz="2000" dirty="0">
                <a:cs typeface="72 Black" panose="020B0A04030603020204" pitchFamily="34" charset="0"/>
              </a:rPr>
              <a:t>, </a:t>
            </a:r>
            <a:r>
              <a:rPr lang="en-US" sz="2000" dirty="0" err="1">
                <a:cs typeface="72 Black" panose="020B0A04030603020204" pitchFamily="34" charset="0"/>
              </a:rPr>
              <a:t>participatie</a:t>
            </a:r>
            <a:r>
              <a:rPr lang="en-US" sz="2000" dirty="0">
                <a:cs typeface="72 Black" panose="020B0A04030603020204" pitchFamily="34" charset="0"/>
              </a:rPr>
              <a:t> </a:t>
            </a:r>
          </a:p>
          <a:p>
            <a:pPr algn="ctr"/>
            <a:r>
              <a:rPr lang="en-US" sz="2000" dirty="0">
                <a:cs typeface="72 Black" panose="020B0A04030603020204" pitchFamily="34" charset="0"/>
              </a:rPr>
              <a:t>op het </a:t>
            </a:r>
            <a:r>
              <a:rPr lang="en-US" sz="2000" dirty="0" err="1">
                <a:cs typeface="72 Black" panose="020B0A04030603020204" pitchFamily="34" charset="0"/>
              </a:rPr>
              <a:t>azc</a:t>
            </a:r>
            <a:endParaRPr lang="en-US" sz="2000" dirty="0">
              <a:cs typeface="72 Black" panose="020B0A04030603020204" pitchFamily="34" charset="0"/>
            </a:endParaRPr>
          </a:p>
        </p:txBody>
      </p:sp>
      <p:sp>
        <p:nvSpPr>
          <p:cNvPr id="14" name="Circle: Hollow 13">
            <a:extLst>
              <a:ext uri="{FF2B5EF4-FFF2-40B4-BE49-F238E27FC236}">
                <a16:creationId xmlns:a16="http://schemas.microsoft.com/office/drawing/2014/main" id="{7A422772-8EF7-4458-9198-275896795ADE}"/>
              </a:ext>
            </a:extLst>
          </p:cNvPr>
          <p:cNvSpPr/>
          <p:nvPr/>
        </p:nvSpPr>
        <p:spPr>
          <a:xfrm>
            <a:off x="6134419" y="1861132"/>
            <a:ext cx="2570542" cy="2498284"/>
          </a:xfrm>
          <a:prstGeom prst="donut">
            <a:avLst>
              <a:gd name="adj" fmla="val 8331"/>
            </a:avLst>
          </a:prstGeom>
          <a:solidFill>
            <a:srgbClr val="C69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itel 1">
            <a:extLst>
              <a:ext uri="{FF2B5EF4-FFF2-40B4-BE49-F238E27FC236}">
                <a16:creationId xmlns:a16="http://schemas.microsoft.com/office/drawing/2014/main" id="{10A71A20-4740-43E5-95EA-10298427D219}"/>
              </a:ext>
            </a:extLst>
          </p:cNvPr>
          <p:cNvSpPr txBox="1">
            <a:spLocks/>
          </p:cNvSpPr>
          <p:nvPr/>
        </p:nvSpPr>
        <p:spPr>
          <a:xfrm>
            <a:off x="623887" y="254324"/>
            <a:ext cx="10944225" cy="499414"/>
          </a:xfrm>
          <a:prstGeom prst="rect">
            <a:avLst/>
          </a:prstGeom>
        </p:spPr>
        <p:txBody>
          <a:bodyPr/>
          <a:lstStyle>
            <a:lvl1pPr algn="l" defTabSz="914400" rtl="0" eaLnBrk="1" latinLnBrk="0" hangingPunct="1">
              <a:lnSpc>
                <a:spcPct val="90000"/>
              </a:lnSpc>
              <a:spcBef>
                <a:spcPct val="0"/>
              </a:spcBef>
              <a:buNone/>
              <a:defRPr sz="3400" b="1" kern="1200" baseline="0">
                <a:solidFill>
                  <a:schemeClr val="accent1"/>
                </a:solidFill>
                <a:latin typeface="+mj-lt"/>
                <a:ea typeface="+mj-ea"/>
                <a:cs typeface="+mj-cs"/>
              </a:defRPr>
            </a:lvl1pPr>
          </a:lstStyle>
          <a:p>
            <a:r>
              <a:rPr lang="nl-NL" dirty="0"/>
              <a:t>Onderdeel van de keten rond inburgering</a:t>
            </a:r>
          </a:p>
        </p:txBody>
      </p:sp>
      <p:sp>
        <p:nvSpPr>
          <p:cNvPr id="18" name="Circle: Hollow 13">
            <a:extLst>
              <a:ext uri="{FF2B5EF4-FFF2-40B4-BE49-F238E27FC236}">
                <a16:creationId xmlns:a16="http://schemas.microsoft.com/office/drawing/2014/main" id="{7A422772-8EF7-4458-9198-275896795ADE}"/>
              </a:ext>
            </a:extLst>
          </p:cNvPr>
          <p:cNvSpPr/>
          <p:nvPr/>
        </p:nvSpPr>
        <p:spPr>
          <a:xfrm>
            <a:off x="9236087" y="1861132"/>
            <a:ext cx="2514600" cy="2514600"/>
          </a:xfrm>
          <a:prstGeom prst="donut">
            <a:avLst>
              <a:gd name="adj" fmla="val 8331"/>
            </a:avLst>
          </a:prstGeom>
          <a:solidFill>
            <a:srgbClr val="009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fgeronde rechthoek 24"/>
          <p:cNvSpPr/>
          <p:nvPr/>
        </p:nvSpPr>
        <p:spPr>
          <a:xfrm>
            <a:off x="6246471" y="4721339"/>
            <a:ext cx="2703750" cy="802384"/>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400" dirty="0" err="1">
                <a:solidFill>
                  <a:schemeClr val="bg1"/>
                </a:solidFill>
                <a:ea typeface="Tahoma" panose="020B0604030504040204" pitchFamily="34" charset="0"/>
                <a:cs typeface="Arial" panose="020B0604020202020204" pitchFamily="34" charset="0"/>
              </a:rPr>
              <a:t>Klantprofiel</a:t>
            </a:r>
            <a:r>
              <a:rPr lang="en-US" sz="1400" dirty="0">
                <a:solidFill>
                  <a:schemeClr val="bg1"/>
                </a:solidFill>
                <a:ea typeface="Tahoma" panose="020B0604030504040204" pitchFamily="34" charset="0"/>
                <a:cs typeface="Arial" panose="020B0604020202020204" pitchFamily="34" charset="0"/>
              </a:rPr>
              <a:t> </a:t>
            </a:r>
            <a:r>
              <a:rPr lang="en-US" sz="1400" dirty="0" err="1">
                <a:solidFill>
                  <a:schemeClr val="bg1"/>
                </a:solidFill>
                <a:ea typeface="Tahoma" panose="020B0604030504040204" pitchFamily="34" charset="0"/>
                <a:cs typeface="Arial" panose="020B0604020202020204" pitchFamily="34" charset="0"/>
              </a:rPr>
              <a:t>bevat</a:t>
            </a:r>
            <a:r>
              <a:rPr lang="en-US" sz="1400" dirty="0">
                <a:solidFill>
                  <a:schemeClr val="bg1"/>
                </a:solidFill>
                <a:ea typeface="Tahoma" panose="020B0604030504040204" pitchFamily="34" charset="0"/>
                <a:cs typeface="Arial" panose="020B0604020202020204" pitchFamily="34" charset="0"/>
              </a:rPr>
              <a:t> </a:t>
            </a:r>
            <a:r>
              <a:rPr lang="en-US" sz="1400" dirty="0" err="1">
                <a:solidFill>
                  <a:schemeClr val="bg1"/>
                </a:solidFill>
                <a:ea typeface="Tahoma" panose="020B0604030504040204" pitchFamily="34" charset="0"/>
                <a:cs typeface="Arial" panose="020B0604020202020204" pitchFamily="34" charset="0"/>
              </a:rPr>
              <a:t>overzicht</a:t>
            </a:r>
            <a:r>
              <a:rPr lang="en-US" sz="1400" dirty="0">
                <a:solidFill>
                  <a:schemeClr val="bg1"/>
                </a:solidFill>
                <a:ea typeface="Tahoma" panose="020B0604030504040204" pitchFamily="34" charset="0"/>
                <a:cs typeface="Arial" panose="020B0604020202020204" pitchFamily="34" charset="0"/>
              </a:rPr>
              <a:t> </a:t>
            </a:r>
            <a:r>
              <a:rPr lang="en-US" sz="1400" dirty="0" err="1">
                <a:solidFill>
                  <a:schemeClr val="bg1"/>
                </a:solidFill>
                <a:ea typeface="Tahoma" panose="020B0604030504040204" pitchFamily="34" charset="0"/>
                <a:cs typeface="Arial" panose="020B0604020202020204" pitchFamily="34" charset="0"/>
              </a:rPr>
              <a:t>participatie</a:t>
            </a:r>
            <a:r>
              <a:rPr lang="en-US" sz="1400" dirty="0">
                <a:solidFill>
                  <a:schemeClr val="bg1"/>
                </a:solidFill>
                <a:ea typeface="Tahoma" panose="020B0604030504040204" pitchFamily="34" charset="0"/>
                <a:cs typeface="Arial" panose="020B0604020202020204" pitchFamily="34" charset="0"/>
              </a:rPr>
              <a:t> </a:t>
            </a:r>
            <a:r>
              <a:rPr lang="en-US" sz="1400" dirty="0" err="1">
                <a:solidFill>
                  <a:schemeClr val="bg1"/>
                </a:solidFill>
                <a:ea typeface="Tahoma" panose="020B0604030504040204" pitchFamily="34" charset="0"/>
                <a:cs typeface="Arial" panose="020B0604020202020204" pitchFamily="34" charset="0"/>
              </a:rPr>
              <a:t>en</a:t>
            </a:r>
            <a:r>
              <a:rPr lang="en-US" sz="1400" dirty="0">
                <a:solidFill>
                  <a:schemeClr val="bg1"/>
                </a:solidFill>
                <a:ea typeface="Tahoma" panose="020B0604030504040204" pitchFamily="34" charset="0"/>
                <a:cs typeface="Arial" panose="020B0604020202020204" pitchFamily="34" charset="0"/>
              </a:rPr>
              <a:t> </a:t>
            </a:r>
            <a:r>
              <a:rPr lang="en-US" sz="1400" dirty="0" err="1">
                <a:solidFill>
                  <a:schemeClr val="bg1"/>
                </a:solidFill>
                <a:ea typeface="Tahoma" panose="020B0604030504040204" pitchFamily="34" charset="0"/>
                <a:cs typeface="Arial" panose="020B0604020202020204" pitchFamily="34" charset="0"/>
              </a:rPr>
              <a:t>taal</a:t>
            </a:r>
            <a:endParaRPr lang="en-US" sz="1400" dirty="0">
              <a:solidFill>
                <a:schemeClr val="bg1"/>
              </a:solidFill>
              <a:ea typeface="Tahoma" panose="020B0604030504040204" pitchFamily="34" charset="0"/>
              <a:cs typeface="Arial" panose="020B0604020202020204" pitchFamily="34" charset="0"/>
            </a:endParaRPr>
          </a:p>
        </p:txBody>
      </p:sp>
      <p:sp>
        <p:nvSpPr>
          <p:cNvPr id="27" name="Afgeronde rechthoek 26"/>
          <p:cNvSpPr/>
          <p:nvPr/>
        </p:nvSpPr>
        <p:spPr>
          <a:xfrm>
            <a:off x="9236087" y="4721339"/>
            <a:ext cx="2703750" cy="802384"/>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nl-NL" sz="1400" dirty="0">
                <a:solidFill>
                  <a:schemeClr val="bg1"/>
                </a:solidFill>
                <a:ea typeface="Tahoma" panose="020B0604030504040204" pitchFamily="34" charset="0"/>
                <a:cs typeface="Arial" panose="020B0604020202020204" pitchFamily="34" charset="0"/>
              </a:rPr>
              <a:t>Meedoen gaat samen met taalonderwijs en inburgeringslessen</a:t>
            </a:r>
          </a:p>
        </p:txBody>
      </p:sp>
      <p:sp>
        <p:nvSpPr>
          <p:cNvPr id="15" name="Rechthoek 14"/>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a:solidFill>
                <a:srgbClr val="455560"/>
              </a:solidFill>
              <a:latin typeface="Avenir"/>
              <a:ea typeface="Avenir"/>
              <a:cs typeface="Avenir"/>
              <a:sym typeface="Avenir"/>
            </a:endParaRPr>
          </a:p>
        </p:txBody>
      </p:sp>
      <p:sp>
        <p:nvSpPr>
          <p:cNvPr id="26" name="Circle: Hollow 13">
            <a:extLst>
              <a:ext uri="{FF2B5EF4-FFF2-40B4-BE49-F238E27FC236}">
                <a16:creationId xmlns:a16="http://schemas.microsoft.com/office/drawing/2014/main" id="{7A422772-8EF7-4458-9198-275896795ADE}"/>
              </a:ext>
            </a:extLst>
          </p:cNvPr>
          <p:cNvSpPr/>
          <p:nvPr/>
        </p:nvSpPr>
        <p:spPr>
          <a:xfrm>
            <a:off x="3351430" y="1861132"/>
            <a:ext cx="2514600" cy="2514600"/>
          </a:xfrm>
          <a:prstGeom prst="donut">
            <a:avLst>
              <a:gd name="adj" fmla="val 8331"/>
            </a:avLst>
          </a:prstGeom>
          <a:solidFill>
            <a:srgbClr val="87CEE5"/>
          </a:solidFill>
          <a:ln>
            <a:solidFill>
              <a:srgbClr val="87C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fgeronde rechthoek 27"/>
          <p:cNvSpPr/>
          <p:nvPr/>
        </p:nvSpPr>
        <p:spPr>
          <a:xfrm>
            <a:off x="330671" y="4749301"/>
            <a:ext cx="2640318" cy="768925"/>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400" dirty="0" err="1">
                <a:solidFill>
                  <a:schemeClr val="bg1"/>
                </a:solidFill>
                <a:ea typeface="Tahoma" panose="020B0604030504040204" pitchFamily="34" charset="0"/>
                <a:cs typeface="Arial" panose="020B0604020202020204" pitchFamily="34" charset="0"/>
              </a:rPr>
              <a:t>Alle</a:t>
            </a:r>
            <a:r>
              <a:rPr lang="en-US" sz="1400" dirty="0">
                <a:solidFill>
                  <a:schemeClr val="bg1"/>
                </a:solidFill>
                <a:ea typeface="Tahoma" panose="020B0604030504040204" pitchFamily="34" charset="0"/>
                <a:cs typeface="Arial" panose="020B0604020202020204" pitchFamily="34" charset="0"/>
              </a:rPr>
              <a:t> </a:t>
            </a:r>
            <a:r>
              <a:rPr lang="en-US" sz="1400" dirty="0" err="1">
                <a:solidFill>
                  <a:schemeClr val="bg1"/>
                </a:solidFill>
                <a:ea typeface="Tahoma" panose="020B0604030504040204" pitchFamily="34" charset="0"/>
                <a:cs typeface="Arial" panose="020B0604020202020204" pitchFamily="34" charset="0"/>
              </a:rPr>
              <a:t>asielzoekers</a:t>
            </a:r>
            <a:r>
              <a:rPr lang="en-US" sz="1400" dirty="0">
                <a:solidFill>
                  <a:schemeClr val="bg1"/>
                </a:solidFill>
                <a:ea typeface="Tahoma" panose="020B0604030504040204" pitchFamily="34" charset="0"/>
                <a:cs typeface="Arial" panose="020B0604020202020204" pitchFamily="34" charset="0"/>
              </a:rPr>
              <a:t> </a:t>
            </a:r>
            <a:r>
              <a:rPr lang="en-US" sz="1400" dirty="0" err="1">
                <a:solidFill>
                  <a:schemeClr val="bg1"/>
                </a:solidFill>
                <a:ea typeface="Tahoma" panose="020B0604030504040204" pitchFamily="34" charset="0"/>
                <a:cs typeface="Arial" panose="020B0604020202020204" pitchFamily="34" charset="0"/>
              </a:rPr>
              <a:t>krijgen</a:t>
            </a:r>
            <a:r>
              <a:rPr lang="en-US" sz="1400" dirty="0">
                <a:solidFill>
                  <a:schemeClr val="bg1"/>
                </a:solidFill>
                <a:ea typeface="Tahoma" panose="020B0604030504040204" pitchFamily="34" charset="0"/>
                <a:cs typeface="Arial" panose="020B0604020202020204" pitchFamily="34" charset="0"/>
              </a:rPr>
              <a:t> </a:t>
            </a:r>
            <a:r>
              <a:rPr lang="en-US" sz="1400" dirty="0" err="1">
                <a:solidFill>
                  <a:schemeClr val="bg1"/>
                </a:solidFill>
                <a:ea typeface="Tahoma" panose="020B0604030504040204" pitchFamily="34" charset="0"/>
                <a:cs typeface="Arial" panose="020B0604020202020204" pitchFamily="34" charset="0"/>
              </a:rPr>
              <a:t>een</a:t>
            </a:r>
            <a:r>
              <a:rPr lang="en-US" sz="1400" dirty="0">
                <a:solidFill>
                  <a:schemeClr val="bg1"/>
                </a:solidFill>
                <a:ea typeface="Tahoma" panose="020B0604030504040204" pitchFamily="34" charset="0"/>
                <a:cs typeface="Arial" panose="020B0604020202020204" pitchFamily="34" charset="0"/>
              </a:rPr>
              <a:t> </a:t>
            </a:r>
            <a:r>
              <a:rPr lang="en-US" sz="1400" dirty="0" err="1">
                <a:solidFill>
                  <a:schemeClr val="bg1"/>
                </a:solidFill>
                <a:ea typeface="Tahoma" panose="020B0604030504040204" pitchFamily="34" charset="0"/>
                <a:cs typeface="Arial" panose="020B0604020202020204" pitchFamily="34" charset="0"/>
              </a:rPr>
              <a:t>intakegesprek</a:t>
            </a:r>
            <a:r>
              <a:rPr lang="en-US" sz="1400" dirty="0">
                <a:solidFill>
                  <a:schemeClr val="bg1"/>
                </a:solidFill>
                <a:ea typeface="Tahoma" panose="020B0604030504040204" pitchFamily="34" charset="0"/>
                <a:cs typeface="Arial" panose="020B0604020202020204" pitchFamily="34" charset="0"/>
              </a:rPr>
              <a:t> </a:t>
            </a:r>
          </a:p>
        </p:txBody>
      </p:sp>
      <p:sp>
        <p:nvSpPr>
          <p:cNvPr id="30" name="TextBox 10">
            <a:extLst>
              <a:ext uri="{FF2B5EF4-FFF2-40B4-BE49-F238E27FC236}">
                <a16:creationId xmlns:a16="http://schemas.microsoft.com/office/drawing/2014/main" id="{BB4B6BFF-2389-4A89-B746-13B44D2052A6}"/>
              </a:ext>
            </a:extLst>
          </p:cNvPr>
          <p:cNvSpPr txBox="1"/>
          <p:nvPr/>
        </p:nvSpPr>
        <p:spPr>
          <a:xfrm>
            <a:off x="3565742" y="2594284"/>
            <a:ext cx="2085975" cy="707886"/>
          </a:xfrm>
          <a:prstGeom prst="rect">
            <a:avLst/>
          </a:prstGeom>
          <a:noFill/>
        </p:spPr>
        <p:txBody>
          <a:bodyPr wrap="square" rtlCol="0">
            <a:spAutoFit/>
          </a:bodyPr>
          <a:lstStyle/>
          <a:p>
            <a:pPr algn="ctr"/>
            <a:r>
              <a:rPr lang="en-US" sz="2000" dirty="0">
                <a:cs typeface="72 Black" panose="020B0A04030603020204" pitchFamily="34" charset="0"/>
              </a:rPr>
              <a:t>#</a:t>
            </a:r>
            <a:r>
              <a:rPr lang="en-US" sz="2000" dirty="0" err="1">
                <a:cs typeface="72 Black" panose="020B0A04030603020204" pitchFamily="34" charset="0"/>
              </a:rPr>
              <a:t>Meedoen</a:t>
            </a:r>
            <a:r>
              <a:rPr lang="en-US" sz="2000" dirty="0">
                <a:cs typeface="72 Black" panose="020B0A04030603020204" pitchFamily="34" charset="0"/>
              </a:rPr>
              <a:t>  </a:t>
            </a:r>
            <a:r>
              <a:rPr lang="en-US" sz="2000" dirty="0" err="1">
                <a:cs typeface="72 Black" panose="020B0A04030603020204" pitchFamily="34" charset="0"/>
              </a:rPr>
              <a:t>vanaf</a:t>
            </a:r>
            <a:r>
              <a:rPr lang="en-US" sz="2000" dirty="0">
                <a:cs typeface="72 Black" panose="020B0A04030603020204" pitchFamily="34" charset="0"/>
              </a:rPr>
              <a:t> dag 1</a:t>
            </a:r>
          </a:p>
        </p:txBody>
      </p:sp>
      <p:sp>
        <p:nvSpPr>
          <p:cNvPr id="16" name="TextBox 10">
            <a:extLst>
              <a:ext uri="{FF2B5EF4-FFF2-40B4-BE49-F238E27FC236}">
                <a16:creationId xmlns:a16="http://schemas.microsoft.com/office/drawing/2014/main" id="{BB4B6BFF-2389-4A89-B746-13B44D2052A6}"/>
              </a:ext>
            </a:extLst>
          </p:cNvPr>
          <p:cNvSpPr txBox="1"/>
          <p:nvPr/>
        </p:nvSpPr>
        <p:spPr>
          <a:xfrm>
            <a:off x="6397156" y="2486562"/>
            <a:ext cx="2085975" cy="1323439"/>
          </a:xfrm>
          <a:prstGeom prst="rect">
            <a:avLst/>
          </a:prstGeom>
          <a:noFill/>
        </p:spPr>
        <p:txBody>
          <a:bodyPr wrap="square" rtlCol="0">
            <a:spAutoFit/>
          </a:bodyPr>
          <a:lstStyle/>
          <a:p>
            <a:pPr algn="ctr"/>
            <a:r>
              <a:rPr lang="en-US" sz="2000" dirty="0" err="1">
                <a:cs typeface="72 Black" panose="020B0A04030603020204" pitchFamily="34" charset="0"/>
              </a:rPr>
              <a:t>Warme</a:t>
            </a:r>
            <a:r>
              <a:rPr lang="en-US" sz="2000" dirty="0">
                <a:cs typeface="72 Black" panose="020B0A04030603020204" pitchFamily="34" charset="0"/>
              </a:rPr>
              <a:t> </a:t>
            </a:r>
            <a:r>
              <a:rPr lang="en-US" sz="2000" dirty="0" err="1">
                <a:cs typeface="72 Black" panose="020B0A04030603020204" pitchFamily="34" charset="0"/>
              </a:rPr>
              <a:t>overdracht</a:t>
            </a:r>
            <a:r>
              <a:rPr lang="en-US" sz="2000" dirty="0">
                <a:cs typeface="72 Black" panose="020B0A04030603020204" pitchFamily="34" charset="0"/>
              </a:rPr>
              <a:t> door COA </a:t>
            </a:r>
            <a:r>
              <a:rPr lang="en-US" sz="2000" dirty="0" err="1">
                <a:cs typeface="72 Black" panose="020B0A04030603020204" pitchFamily="34" charset="0"/>
              </a:rPr>
              <a:t>naar</a:t>
            </a:r>
            <a:r>
              <a:rPr lang="en-US" sz="2000" dirty="0">
                <a:cs typeface="72 Black" panose="020B0A04030603020204" pitchFamily="34" charset="0"/>
              </a:rPr>
              <a:t> </a:t>
            </a:r>
            <a:r>
              <a:rPr lang="en-US" sz="2000" dirty="0" err="1">
                <a:cs typeface="72 Black" panose="020B0A04030603020204" pitchFamily="34" charset="0"/>
              </a:rPr>
              <a:t>gemeente</a:t>
            </a:r>
            <a:endParaRPr lang="en-US" sz="2000" dirty="0">
              <a:cs typeface="72 Black" panose="020B0A04030603020204" pitchFamily="34" charset="0"/>
            </a:endParaRPr>
          </a:p>
        </p:txBody>
      </p:sp>
      <p:sp>
        <p:nvSpPr>
          <p:cNvPr id="17" name="TextBox 10">
            <a:extLst>
              <a:ext uri="{FF2B5EF4-FFF2-40B4-BE49-F238E27FC236}">
                <a16:creationId xmlns:a16="http://schemas.microsoft.com/office/drawing/2014/main" id="{BB4B6BFF-2389-4A89-B746-13B44D2052A6}"/>
              </a:ext>
            </a:extLst>
          </p:cNvPr>
          <p:cNvSpPr txBox="1"/>
          <p:nvPr/>
        </p:nvSpPr>
        <p:spPr>
          <a:xfrm>
            <a:off x="9482137" y="2486562"/>
            <a:ext cx="2085975" cy="1323439"/>
          </a:xfrm>
          <a:prstGeom prst="rect">
            <a:avLst/>
          </a:prstGeom>
          <a:noFill/>
        </p:spPr>
        <p:txBody>
          <a:bodyPr wrap="square" rtlCol="0">
            <a:spAutoFit/>
          </a:bodyPr>
          <a:lstStyle/>
          <a:p>
            <a:pPr algn="ctr"/>
            <a:r>
              <a:rPr lang="en-US" sz="2000" dirty="0" err="1">
                <a:cs typeface="72 Black" panose="020B0A04030603020204" pitchFamily="34" charset="0"/>
              </a:rPr>
              <a:t>Persoonsplan</a:t>
            </a:r>
            <a:r>
              <a:rPr lang="en-US" sz="2000" dirty="0">
                <a:cs typeface="72 Black" panose="020B0A04030603020204" pitchFamily="34" charset="0"/>
              </a:rPr>
              <a:t> </a:t>
            </a:r>
            <a:r>
              <a:rPr lang="en-US" sz="2000" dirty="0" err="1">
                <a:cs typeface="72 Black" panose="020B0A04030603020204" pitchFamily="34" charset="0"/>
              </a:rPr>
              <a:t>Inburgering</a:t>
            </a:r>
            <a:r>
              <a:rPr lang="en-US" sz="2000" dirty="0">
                <a:cs typeface="72 Black" panose="020B0A04030603020204" pitchFamily="34" charset="0"/>
              </a:rPr>
              <a:t> </a:t>
            </a:r>
            <a:r>
              <a:rPr lang="en-US" sz="2000" dirty="0" err="1">
                <a:cs typeface="72 Black" panose="020B0A04030603020204" pitchFamily="34" charset="0"/>
              </a:rPr>
              <a:t>en</a:t>
            </a:r>
            <a:r>
              <a:rPr lang="en-US" sz="2000" dirty="0">
                <a:cs typeface="72 Black" panose="020B0A04030603020204" pitchFamily="34" charset="0"/>
              </a:rPr>
              <a:t> </a:t>
            </a:r>
            <a:r>
              <a:rPr lang="en-US" sz="2000" dirty="0" err="1">
                <a:cs typeface="72 Black" panose="020B0A04030603020204" pitchFamily="34" charset="0"/>
              </a:rPr>
              <a:t>Participatie</a:t>
            </a:r>
            <a:r>
              <a:rPr lang="en-US" sz="2000" dirty="0">
                <a:cs typeface="72 Black" panose="020B0A04030603020204" pitchFamily="34" charset="0"/>
              </a:rPr>
              <a:t> (PIP)</a:t>
            </a:r>
          </a:p>
        </p:txBody>
      </p:sp>
      <p:sp>
        <p:nvSpPr>
          <p:cNvPr id="19" name="Afgeronde rechthoek 18"/>
          <p:cNvSpPr/>
          <p:nvPr/>
        </p:nvSpPr>
        <p:spPr>
          <a:xfrm>
            <a:off x="3320287" y="4750223"/>
            <a:ext cx="2640318" cy="768925"/>
          </a:xfrm>
          <a:prstGeom prst="roundRect">
            <a:avLst/>
          </a:prstGeom>
          <a:solidFill>
            <a:srgbClr val="0095AD"/>
          </a:solidFill>
          <a:ln w="28575" cap="flat" cmpd="sng">
            <a:solidFill>
              <a:srgbClr val="F1F1F1"/>
            </a:solidFill>
            <a:prstDash val="solid"/>
            <a:round/>
            <a:headEnd type="none" w="sm" len="sm"/>
            <a:tailEnd type="none" w="sm" len="sm"/>
          </a:ln>
        </p:spPr>
        <p:txBody>
          <a:bodyPr spcFirstLastPara="1" wrap="square" lIns="121900" tIns="121900" rIns="121900" bIns="121900" rtlCol="0" anchor="ctr" anchorCtr="0">
            <a:noAutofit/>
          </a:bodyPr>
          <a:lstStyle/>
          <a:p>
            <a:pPr algn="ctr"/>
            <a:r>
              <a:rPr lang="en-US" sz="1400" dirty="0">
                <a:solidFill>
                  <a:schemeClr val="bg1"/>
                </a:solidFill>
                <a:ea typeface="Tahoma" panose="020B0604030504040204" pitchFamily="34" charset="0"/>
                <a:cs typeface="Arial" panose="020B0604020202020204" pitchFamily="34" charset="0"/>
              </a:rPr>
              <a:t>Op </a:t>
            </a:r>
            <a:r>
              <a:rPr lang="en-US" sz="1400" dirty="0" err="1">
                <a:solidFill>
                  <a:schemeClr val="bg1"/>
                </a:solidFill>
                <a:ea typeface="Tahoma" panose="020B0604030504040204" pitchFamily="34" charset="0"/>
                <a:cs typeface="Arial" panose="020B0604020202020204" pitchFamily="34" charset="0"/>
              </a:rPr>
              <a:t>alle</a:t>
            </a:r>
            <a:r>
              <a:rPr lang="en-US" sz="1400" dirty="0">
                <a:solidFill>
                  <a:schemeClr val="bg1"/>
                </a:solidFill>
                <a:ea typeface="Tahoma" panose="020B0604030504040204" pitchFamily="34" charset="0"/>
                <a:cs typeface="Arial" panose="020B0604020202020204" pitchFamily="34" charset="0"/>
              </a:rPr>
              <a:t> 40 </a:t>
            </a:r>
            <a:r>
              <a:rPr lang="en-US" sz="1400" dirty="0" err="1">
                <a:solidFill>
                  <a:schemeClr val="bg1"/>
                </a:solidFill>
                <a:ea typeface="Tahoma" panose="020B0604030504040204" pitchFamily="34" charset="0"/>
                <a:cs typeface="Arial" panose="020B0604020202020204" pitchFamily="34" charset="0"/>
              </a:rPr>
              <a:t>azc-locaties</a:t>
            </a:r>
            <a:r>
              <a:rPr lang="en-US" sz="1400" dirty="0">
                <a:solidFill>
                  <a:schemeClr val="bg1"/>
                </a:solidFill>
                <a:ea typeface="Tahoma" panose="020B0604030504040204" pitchFamily="34" charset="0"/>
                <a:cs typeface="Arial" panose="020B0604020202020204" pitchFamily="34" charset="0"/>
              </a:rPr>
              <a:t> </a:t>
            </a:r>
            <a:r>
              <a:rPr lang="en-US" sz="1400" dirty="0" err="1">
                <a:solidFill>
                  <a:schemeClr val="bg1"/>
                </a:solidFill>
                <a:ea typeface="Tahoma" panose="020B0604030504040204" pitchFamily="34" charset="0"/>
                <a:cs typeface="Arial" panose="020B0604020202020204" pitchFamily="34" charset="0"/>
              </a:rPr>
              <a:t>draait</a:t>
            </a:r>
            <a:r>
              <a:rPr lang="en-US" sz="1400" dirty="0">
                <a:solidFill>
                  <a:schemeClr val="bg1"/>
                </a:solidFill>
                <a:ea typeface="Tahoma" panose="020B0604030504040204" pitchFamily="34" charset="0"/>
                <a:cs typeface="Arial" panose="020B0604020202020204" pitchFamily="34" charset="0"/>
              </a:rPr>
              <a:t> </a:t>
            </a:r>
            <a:r>
              <a:rPr lang="en-US" sz="1400" dirty="0" err="1">
                <a:solidFill>
                  <a:schemeClr val="bg1"/>
                </a:solidFill>
                <a:ea typeface="Tahoma" panose="020B0604030504040204" pitchFamily="34" charset="0"/>
                <a:cs typeface="Arial" panose="020B0604020202020204" pitchFamily="34" charset="0"/>
              </a:rPr>
              <a:t>een</a:t>
            </a:r>
            <a:r>
              <a:rPr lang="en-US" sz="1400" dirty="0">
                <a:solidFill>
                  <a:schemeClr val="bg1"/>
                </a:solidFill>
                <a:ea typeface="Tahoma" panose="020B0604030504040204" pitchFamily="34" charset="0"/>
                <a:cs typeface="Arial" panose="020B0604020202020204" pitchFamily="34" charset="0"/>
              </a:rPr>
              <a:t> </a:t>
            </a:r>
            <a:r>
              <a:rPr lang="en-US" sz="1400" dirty="0" err="1">
                <a:solidFill>
                  <a:schemeClr val="bg1"/>
                </a:solidFill>
                <a:ea typeface="Tahoma" panose="020B0604030504040204" pitchFamily="34" charset="0"/>
                <a:cs typeface="Arial" panose="020B0604020202020204" pitchFamily="34" charset="0"/>
              </a:rPr>
              <a:t>participatiebalie</a:t>
            </a:r>
            <a:r>
              <a:rPr lang="en-US" sz="1400" dirty="0">
                <a:solidFill>
                  <a:schemeClr val="bg1"/>
                </a:solidFill>
                <a:ea typeface="Tahoma" panose="020B0604030504040204" pitchFamily="34" charset="0"/>
                <a:cs typeface="Arial" panose="020B0604020202020204" pitchFamily="34" charset="0"/>
              </a:rPr>
              <a:t>.</a:t>
            </a:r>
          </a:p>
        </p:txBody>
      </p:sp>
    </p:spTree>
    <p:extLst>
      <p:ext uri="{BB962C8B-B14F-4D97-AF65-F5344CB8AC3E}">
        <p14:creationId xmlns:p14="http://schemas.microsoft.com/office/powerpoint/2010/main" val="88120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3ECECE0-7AA6-4343-A0F5-C780540AE73E}"/>
              </a:ext>
            </a:extLst>
          </p:cNvPr>
          <p:cNvSpPr>
            <a:spLocks noGrp="1"/>
          </p:cNvSpPr>
          <p:nvPr>
            <p:ph type="title"/>
          </p:nvPr>
        </p:nvSpPr>
        <p:spPr/>
        <p:txBody>
          <a:bodyPr/>
          <a:lstStyle/>
          <a:p>
            <a:r>
              <a:rPr lang="nl-NL" dirty="0"/>
              <a:t>Zijn er vragen?</a:t>
            </a:r>
          </a:p>
        </p:txBody>
      </p:sp>
      <p:pic>
        <p:nvPicPr>
          <p:cNvPr id="11" name="Tijdelijke aanduiding voor afbeelding 10">
            <a:extLst>
              <a:ext uri="{FF2B5EF4-FFF2-40B4-BE49-F238E27FC236}">
                <a16:creationId xmlns:a16="http://schemas.microsoft.com/office/drawing/2014/main" id="{A8FBA0E2-8946-430B-B27F-FE94D7A5C23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184703" y="1622684"/>
            <a:ext cx="3452736" cy="2589552"/>
          </a:xfrm>
        </p:spPr>
      </p:pic>
      <p:sp>
        <p:nvSpPr>
          <p:cNvPr id="5" name="Rechthoek 4"/>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a:solidFill>
                <a:srgbClr val="455560"/>
              </a:solidFill>
              <a:latin typeface="Avenir"/>
              <a:ea typeface="Avenir"/>
              <a:cs typeface="Avenir"/>
              <a:sym typeface="Avenir"/>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151" y="3602829"/>
            <a:ext cx="3414865" cy="2514906"/>
          </a:xfrm>
          <a:prstGeom prst="rect">
            <a:avLst/>
          </a:prstGeom>
        </p:spPr>
      </p:pic>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5941" y="1622684"/>
            <a:ext cx="3452736" cy="2589552"/>
          </a:xfrm>
          <a:prstGeom prst="rect">
            <a:avLst/>
          </a:prstGeom>
        </p:spPr>
      </p:pic>
      <p:pic>
        <p:nvPicPr>
          <p:cNvPr id="4"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5962" y="3602583"/>
            <a:ext cx="3754643" cy="2502469"/>
          </a:xfrm>
          <a:prstGeom prst="rect">
            <a:avLst/>
          </a:prstGeom>
        </p:spPr>
      </p:pic>
    </p:spTree>
    <p:extLst>
      <p:ext uri="{BB962C8B-B14F-4D97-AF65-F5344CB8AC3E}">
        <p14:creationId xmlns:p14="http://schemas.microsoft.com/office/powerpoint/2010/main" val="1032031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3308BC6-A0C4-45DB-A05C-0586EBEC884C}"/>
              </a:ext>
            </a:extLst>
          </p:cNvPr>
          <p:cNvGrpSpPr/>
          <p:nvPr/>
        </p:nvGrpSpPr>
        <p:grpSpPr>
          <a:xfrm>
            <a:off x="614934" y="1628151"/>
            <a:ext cx="10718579" cy="1772672"/>
            <a:chOff x="614934" y="1744266"/>
            <a:chExt cx="10718579" cy="1772672"/>
          </a:xfrm>
        </p:grpSpPr>
        <p:sp>
          <p:nvSpPr>
            <p:cNvPr id="12" name="TextBox 11">
              <a:extLst>
                <a:ext uri="{FF2B5EF4-FFF2-40B4-BE49-F238E27FC236}">
                  <a16:creationId xmlns:a16="http://schemas.microsoft.com/office/drawing/2014/main" id="{87D77AFE-D416-437C-89BD-A9E465F87CA2}"/>
                </a:ext>
              </a:extLst>
            </p:cNvPr>
            <p:cNvSpPr txBox="1"/>
            <p:nvPr/>
          </p:nvSpPr>
          <p:spPr>
            <a:xfrm>
              <a:off x="1536566" y="2685941"/>
              <a:ext cx="9796947" cy="830997"/>
            </a:xfrm>
            <a:prstGeom prst="rect">
              <a:avLst/>
            </a:prstGeom>
            <a:noFill/>
          </p:spPr>
          <p:txBody>
            <a:bodyPr wrap="square" rtlCol="0">
              <a:spAutoFit/>
            </a:bodyPr>
            <a:lstStyle/>
            <a:p>
              <a:r>
                <a:rPr lang="nl-NL" sz="2400" dirty="0"/>
                <a:t>Met vrijwilligerswerk hoeft niet meer gewacht te worden tot na inburgeringstraject </a:t>
              </a:r>
              <a:endParaRPr lang="en-US" sz="2400" dirty="0">
                <a:solidFill>
                  <a:schemeClr val="tx1">
                    <a:lumMod val="75000"/>
                    <a:lumOff val="25000"/>
                  </a:schemeClr>
                </a:solidFill>
                <a:latin typeface="Tw Cen MT" panose="020B0602020104020603" pitchFamily="34" charset="0"/>
              </a:endParaRPr>
            </a:p>
          </p:txBody>
        </p:sp>
        <p:sp>
          <p:nvSpPr>
            <p:cNvPr id="17" name="TextBox 16">
              <a:extLst>
                <a:ext uri="{FF2B5EF4-FFF2-40B4-BE49-F238E27FC236}">
                  <a16:creationId xmlns:a16="http://schemas.microsoft.com/office/drawing/2014/main" id="{5A3E400F-0E60-42C3-8A88-C4B267DF913E}"/>
                </a:ext>
              </a:extLst>
            </p:cNvPr>
            <p:cNvSpPr txBox="1"/>
            <p:nvPr/>
          </p:nvSpPr>
          <p:spPr>
            <a:xfrm>
              <a:off x="614934" y="1744266"/>
              <a:ext cx="912686" cy="769441"/>
            </a:xfrm>
            <a:prstGeom prst="rect">
              <a:avLst/>
            </a:prstGeom>
            <a:noFill/>
          </p:spPr>
          <p:txBody>
            <a:bodyPr wrap="square" rtlCol="0">
              <a:spAutoFit/>
            </a:bodyPr>
            <a:lstStyle/>
            <a:p>
              <a:pPr algn="r"/>
              <a:r>
                <a:rPr lang="en-US" sz="4400" dirty="0">
                  <a:solidFill>
                    <a:srgbClr val="D8356E"/>
                  </a:solidFill>
                  <a:latin typeface="Tw Cen MT" panose="020B0602020104020603" pitchFamily="34" charset="0"/>
                </a:rPr>
                <a:t>01</a:t>
              </a:r>
            </a:p>
          </p:txBody>
        </p:sp>
      </p:grpSp>
      <p:grpSp>
        <p:nvGrpSpPr>
          <p:cNvPr id="3" name="Group 2">
            <a:extLst>
              <a:ext uri="{FF2B5EF4-FFF2-40B4-BE49-F238E27FC236}">
                <a16:creationId xmlns:a16="http://schemas.microsoft.com/office/drawing/2014/main" id="{2C2E7099-D4AB-48C1-AA7E-3B6517A07E46}"/>
              </a:ext>
            </a:extLst>
          </p:cNvPr>
          <p:cNvGrpSpPr/>
          <p:nvPr/>
        </p:nvGrpSpPr>
        <p:grpSpPr>
          <a:xfrm>
            <a:off x="623882" y="2317021"/>
            <a:ext cx="2811776" cy="977914"/>
            <a:chOff x="624110" y="2889789"/>
            <a:chExt cx="2830290" cy="977914"/>
          </a:xfrm>
        </p:grpSpPr>
        <p:sp>
          <p:nvSpPr>
            <p:cNvPr id="18" name="TextBox 17">
              <a:extLst>
                <a:ext uri="{FF2B5EF4-FFF2-40B4-BE49-F238E27FC236}">
                  <a16:creationId xmlns:a16="http://schemas.microsoft.com/office/drawing/2014/main" id="{B67681B7-3B8C-48C4-A752-F07DF9ACE37E}"/>
                </a:ext>
              </a:extLst>
            </p:cNvPr>
            <p:cNvSpPr txBox="1"/>
            <p:nvPr/>
          </p:nvSpPr>
          <p:spPr>
            <a:xfrm>
              <a:off x="1536800" y="2889789"/>
              <a:ext cx="1917600" cy="461665"/>
            </a:xfrm>
            <a:prstGeom prst="rect">
              <a:avLst/>
            </a:prstGeom>
            <a:noFill/>
          </p:spPr>
          <p:txBody>
            <a:bodyPr wrap="square" rtlCol="0">
              <a:spAutoFit/>
            </a:bodyPr>
            <a:lstStyle/>
            <a:p>
              <a:endParaRPr lang="en-US" sz="2400" dirty="0">
                <a:solidFill>
                  <a:srgbClr val="03A1A4"/>
                </a:solidFill>
                <a:latin typeface="Tw Cen MT" panose="020B0602020104020603" pitchFamily="34" charset="0"/>
              </a:endParaRPr>
            </a:p>
          </p:txBody>
        </p:sp>
        <p:sp>
          <p:nvSpPr>
            <p:cNvPr id="20" name="TextBox 19">
              <a:extLst>
                <a:ext uri="{FF2B5EF4-FFF2-40B4-BE49-F238E27FC236}">
                  <a16:creationId xmlns:a16="http://schemas.microsoft.com/office/drawing/2014/main" id="{9F9376EE-E104-4D2E-AD67-36BB9E314678}"/>
                </a:ext>
              </a:extLst>
            </p:cNvPr>
            <p:cNvSpPr txBox="1"/>
            <p:nvPr/>
          </p:nvSpPr>
          <p:spPr>
            <a:xfrm>
              <a:off x="624110" y="3098262"/>
              <a:ext cx="912686" cy="769441"/>
            </a:xfrm>
            <a:prstGeom prst="rect">
              <a:avLst/>
            </a:prstGeom>
            <a:noFill/>
          </p:spPr>
          <p:txBody>
            <a:bodyPr wrap="square" rtlCol="0">
              <a:spAutoFit/>
            </a:bodyPr>
            <a:lstStyle/>
            <a:p>
              <a:pPr algn="r"/>
              <a:r>
                <a:rPr lang="en-US" sz="4400" dirty="0">
                  <a:solidFill>
                    <a:srgbClr val="0096AE"/>
                  </a:solidFill>
                  <a:latin typeface="Tw Cen MT" panose="020B0602020104020603" pitchFamily="34" charset="0"/>
                </a:rPr>
                <a:t>02</a:t>
              </a:r>
            </a:p>
          </p:txBody>
        </p:sp>
      </p:grpSp>
      <p:sp>
        <p:nvSpPr>
          <p:cNvPr id="23" name="TextBox 22">
            <a:extLst>
              <a:ext uri="{FF2B5EF4-FFF2-40B4-BE49-F238E27FC236}">
                <a16:creationId xmlns:a16="http://schemas.microsoft.com/office/drawing/2014/main" id="{53CF2ED9-CBE8-451F-B7FE-BAB7A288C766}"/>
              </a:ext>
            </a:extLst>
          </p:cNvPr>
          <p:cNvSpPr txBox="1"/>
          <p:nvPr/>
        </p:nvSpPr>
        <p:spPr>
          <a:xfrm>
            <a:off x="617912" y="3361359"/>
            <a:ext cx="912686" cy="769441"/>
          </a:xfrm>
          <a:prstGeom prst="rect">
            <a:avLst/>
          </a:prstGeom>
          <a:noFill/>
        </p:spPr>
        <p:txBody>
          <a:bodyPr wrap="square" rtlCol="0">
            <a:spAutoFit/>
          </a:bodyPr>
          <a:lstStyle/>
          <a:p>
            <a:pPr algn="r"/>
            <a:r>
              <a:rPr lang="en-US" sz="4400" dirty="0">
                <a:solidFill>
                  <a:srgbClr val="00795D"/>
                </a:solidFill>
                <a:latin typeface="Tw Cen MT" panose="020B0602020104020603" pitchFamily="34" charset="0"/>
              </a:rPr>
              <a:t>03</a:t>
            </a:r>
          </a:p>
        </p:txBody>
      </p:sp>
      <p:sp>
        <p:nvSpPr>
          <p:cNvPr id="26" name="TextBox 25">
            <a:extLst>
              <a:ext uri="{FF2B5EF4-FFF2-40B4-BE49-F238E27FC236}">
                <a16:creationId xmlns:a16="http://schemas.microsoft.com/office/drawing/2014/main" id="{57F79A0B-FA92-4635-AB44-12370D86BDBB}"/>
              </a:ext>
            </a:extLst>
          </p:cNvPr>
          <p:cNvSpPr txBox="1"/>
          <p:nvPr/>
        </p:nvSpPr>
        <p:spPr>
          <a:xfrm>
            <a:off x="623882" y="4183334"/>
            <a:ext cx="912686" cy="769441"/>
          </a:xfrm>
          <a:prstGeom prst="rect">
            <a:avLst/>
          </a:prstGeom>
          <a:noFill/>
        </p:spPr>
        <p:txBody>
          <a:bodyPr wrap="square" rtlCol="0">
            <a:spAutoFit/>
          </a:bodyPr>
          <a:lstStyle/>
          <a:p>
            <a:pPr algn="r"/>
            <a:r>
              <a:rPr lang="en-US" sz="4400" dirty="0">
                <a:solidFill>
                  <a:srgbClr val="C69517"/>
                </a:solidFill>
                <a:latin typeface="Tw Cen MT" panose="020B0602020104020603" pitchFamily="34" charset="0"/>
              </a:rPr>
              <a:t>04</a:t>
            </a:r>
          </a:p>
        </p:txBody>
      </p:sp>
      <p:sp>
        <p:nvSpPr>
          <p:cNvPr id="61" name="Titel 1">
            <a:extLst>
              <a:ext uri="{FF2B5EF4-FFF2-40B4-BE49-F238E27FC236}">
                <a16:creationId xmlns:a16="http://schemas.microsoft.com/office/drawing/2014/main" id="{10A71A20-4740-43E5-95EA-10298427D219}"/>
              </a:ext>
            </a:extLst>
          </p:cNvPr>
          <p:cNvSpPr txBox="1">
            <a:spLocks/>
          </p:cNvSpPr>
          <p:nvPr/>
        </p:nvSpPr>
        <p:spPr>
          <a:xfrm>
            <a:off x="623887" y="254324"/>
            <a:ext cx="10944225" cy="499414"/>
          </a:xfrm>
          <a:prstGeom prst="rect">
            <a:avLst/>
          </a:prstGeom>
        </p:spPr>
        <p:txBody>
          <a:bodyPr/>
          <a:lstStyle>
            <a:lvl1pPr algn="l" defTabSz="914400" rtl="0" eaLnBrk="1" latinLnBrk="0" hangingPunct="1">
              <a:lnSpc>
                <a:spcPct val="90000"/>
              </a:lnSpc>
              <a:spcBef>
                <a:spcPct val="0"/>
              </a:spcBef>
              <a:buNone/>
              <a:defRPr sz="3400" b="1" kern="1200" baseline="0">
                <a:solidFill>
                  <a:schemeClr val="accent1"/>
                </a:solidFill>
                <a:latin typeface="+mj-lt"/>
                <a:ea typeface="+mj-ea"/>
                <a:cs typeface="+mj-cs"/>
              </a:defRPr>
            </a:lvl1pPr>
          </a:lstStyle>
          <a:p>
            <a:r>
              <a:rPr lang="nl-NL" dirty="0"/>
              <a:t>Participatie en inburgering</a:t>
            </a:r>
          </a:p>
        </p:txBody>
      </p:sp>
      <p:sp>
        <p:nvSpPr>
          <p:cNvPr id="62" name="TextBox 11">
            <a:extLst>
              <a:ext uri="{FF2B5EF4-FFF2-40B4-BE49-F238E27FC236}">
                <a16:creationId xmlns:a16="http://schemas.microsoft.com/office/drawing/2014/main" id="{87D77AFE-D416-437C-89BD-A9E465F87CA2}"/>
              </a:ext>
            </a:extLst>
          </p:cNvPr>
          <p:cNvSpPr txBox="1"/>
          <p:nvPr/>
        </p:nvSpPr>
        <p:spPr>
          <a:xfrm>
            <a:off x="1536566" y="3439754"/>
            <a:ext cx="9796947" cy="830997"/>
          </a:xfrm>
          <a:prstGeom prst="rect">
            <a:avLst/>
          </a:prstGeom>
          <a:noFill/>
        </p:spPr>
        <p:txBody>
          <a:bodyPr wrap="square" rtlCol="0">
            <a:spAutoFit/>
          </a:bodyPr>
          <a:lstStyle/>
          <a:p>
            <a:pPr lvl="0"/>
            <a:r>
              <a:rPr lang="nl-NL" sz="2400" dirty="0"/>
              <a:t>Erkenning vrijwilligerswerk als middel om taalvaardigheid te bevorderen</a:t>
            </a:r>
          </a:p>
        </p:txBody>
      </p:sp>
      <p:sp>
        <p:nvSpPr>
          <p:cNvPr id="63" name="TextBox 11">
            <a:extLst>
              <a:ext uri="{FF2B5EF4-FFF2-40B4-BE49-F238E27FC236}">
                <a16:creationId xmlns:a16="http://schemas.microsoft.com/office/drawing/2014/main" id="{87D77AFE-D416-437C-89BD-A9E465F87CA2}"/>
              </a:ext>
            </a:extLst>
          </p:cNvPr>
          <p:cNvSpPr txBox="1"/>
          <p:nvPr/>
        </p:nvSpPr>
        <p:spPr>
          <a:xfrm>
            <a:off x="1536566" y="1699898"/>
            <a:ext cx="9796947" cy="830997"/>
          </a:xfrm>
          <a:prstGeom prst="rect">
            <a:avLst/>
          </a:prstGeom>
          <a:noFill/>
        </p:spPr>
        <p:txBody>
          <a:bodyPr wrap="square" rtlCol="0">
            <a:spAutoFit/>
          </a:bodyPr>
          <a:lstStyle/>
          <a:p>
            <a:pPr lvl="0"/>
            <a:r>
              <a:rPr lang="nl-NL" sz="2400" dirty="0"/>
              <a:t>Vrijwilligerswerk en actief meedoen wordt gezien als belangrijk instrument bij integratie en inburgering.</a:t>
            </a:r>
          </a:p>
        </p:txBody>
      </p:sp>
      <p:sp>
        <p:nvSpPr>
          <p:cNvPr id="64" name="TextBox 11">
            <a:extLst>
              <a:ext uri="{FF2B5EF4-FFF2-40B4-BE49-F238E27FC236}">
                <a16:creationId xmlns:a16="http://schemas.microsoft.com/office/drawing/2014/main" id="{87D77AFE-D416-437C-89BD-A9E465F87CA2}"/>
              </a:ext>
            </a:extLst>
          </p:cNvPr>
          <p:cNvSpPr txBox="1"/>
          <p:nvPr/>
        </p:nvSpPr>
        <p:spPr>
          <a:xfrm>
            <a:off x="1584426" y="4348554"/>
            <a:ext cx="9796947" cy="461665"/>
          </a:xfrm>
          <a:prstGeom prst="rect">
            <a:avLst/>
          </a:prstGeom>
          <a:noFill/>
        </p:spPr>
        <p:txBody>
          <a:bodyPr wrap="square" rtlCol="0">
            <a:spAutoFit/>
          </a:bodyPr>
          <a:lstStyle/>
          <a:p>
            <a:pPr lvl="0"/>
            <a:r>
              <a:rPr lang="nl-NL" sz="2400" dirty="0"/>
              <a:t>Meedoen helpt bij oriëntatie op de arbeidsmarkt en opleidingswensen</a:t>
            </a:r>
          </a:p>
        </p:txBody>
      </p:sp>
      <p:sp>
        <p:nvSpPr>
          <p:cNvPr id="16" name="TextBox 25">
            <a:extLst>
              <a:ext uri="{FF2B5EF4-FFF2-40B4-BE49-F238E27FC236}">
                <a16:creationId xmlns:a16="http://schemas.microsoft.com/office/drawing/2014/main" id="{57F79A0B-FA92-4635-AB44-12370D86BDBB}"/>
              </a:ext>
            </a:extLst>
          </p:cNvPr>
          <p:cNvSpPr txBox="1"/>
          <p:nvPr/>
        </p:nvSpPr>
        <p:spPr>
          <a:xfrm>
            <a:off x="623882" y="4923026"/>
            <a:ext cx="912686" cy="769441"/>
          </a:xfrm>
          <a:prstGeom prst="rect">
            <a:avLst/>
          </a:prstGeom>
          <a:noFill/>
        </p:spPr>
        <p:txBody>
          <a:bodyPr wrap="square" rtlCol="0">
            <a:spAutoFit/>
          </a:bodyPr>
          <a:lstStyle/>
          <a:p>
            <a:pPr algn="r"/>
            <a:r>
              <a:rPr lang="en-US" sz="4400" dirty="0">
                <a:solidFill>
                  <a:srgbClr val="87CEE5"/>
                </a:solidFill>
                <a:latin typeface="Tw Cen MT" panose="020B0602020104020603" pitchFamily="34" charset="0"/>
              </a:rPr>
              <a:t>05</a:t>
            </a:r>
          </a:p>
        </p:txBody>
      </p:sp>
      <p:sp>
        <p:nvSpPr>
          <p:cNvPr id="19" name="TextBox 11">
            <a:extLst>
              <a:ext uri="{FF2B5EF4-FFF2-40B4-BE49-F238E27FC236}">
                <a16:creationId xmlns:a16="http://schemas.microsoft.com/office/drawing/2014/main" id="{87D77AFE-D416-437C-89BD-A9E465F87CA2}"/>
              </a:ext>
            </a:extLst>
          </p:cNvPr>
          <p:cNvSpPr txBox="1"/>
          <p:nvPr/>
        </p:nvSpPr>
        <p:spPr>
          <a:xfrm>
            <a:off x="1584424" y="5127505"/>
            <a:ext cx="9796947" cy="461665"/>
          </a:xfrm>
          <a:prstGeom prst="rect">
            <a:avLst/>
          </a:prstGeom>
          <a:noFill/>
        </p:spPr>
        <p:txBody>
          <a:bodyPr wrap="square" rtlCol="0">
            <a:spAutoFit/>
          </a:bodyPr>
          <a:lstStyle/>
          <a:p>
            <a:pPr lvl="0"/>
            <a:r>
              <a:rPr lang="nl-NL" sz="2400" dirty="0"/>
              <a:t>Meedoen draagt bij aan opbouwen sociaal netwerk</a:t>
            </a:r>
          </a:p>
        </p:txBody>
      </p:sp>
      <p:sp>
        <p:nvSpPr>
          <p:cNvPr id="21" name="Rechthoek 20"/>
          <p:cNvSpPr/>
          <p:nvPr/>
        </p:nvSpPr>
        <p:spPr>
          <a:xfrm>
            <a:off x="623883" y="6105052"/>
            <a:ext cx="2360645" cy="662474"/>
          </a:xfrm>
          <a:prstGeom prst="rect">
            <a:avLst/>
          </a:prstGeom>
          <a:solidFill>
            <a:schemeClr val="bg1"/>
          </a:solidFill>
          <a:ln w="28575" cap="flat" cmpd="sng">
            <a:noFill/>
            <a:prstDash val="solid"/>
            <a:round/>
            <a:headEnd type="none" w="sm" len="sm"/>
            <a:tailEnd type="none" w="sm" len="sm"/>
          </a:ln>
        </p:spPr>
        <p:txBody>
          <a:bodyPr spcFirstLastPara="1" wrap="square" lIns="121900" tIns="121900" rIns="121900" bIns="121900" rtlCol="0" anchor="ctr" anchorCtr="0">
            <a:noAutofit/>
          </a:bodyPr>
          <a:lstStyle/>
          <a:p>
            <a:pPr algn="ctr"/>
            <a:endParaRPr lang="nl-NL" sz="1400" b="1">
              <a:solidFill>
                <a:srgbClr val="455560"/>
              </a:solidFill>
              <a:latin typeface="Avenir"/>
              <a:ea typeface="Avenir"/>
              <a:cs typeface="Avenir"/>
              <a:sym typeface="Avenir"/>
            </a:endParaRPr>
          </a:p>
        </p:txBody>
      </p:sp>
    </p:spTree>
    <p:extLst>
      <p:ext uri="{BB962C8B-B14F-4D97-AF65-F5344CB8AC3E}">
        <p14:creationId xmlns:p14="http://schemas.microsoft.com/office/powerpoint/2010/main" val="2744964541"/>
      </p:ext>
    </p:extLst>
  </p:cSld>
  <p:clrMapOvr>
    <a:masterClrMapping/>
  </p:clrMapOvr>
</p:sld>
</file>

<file path=ppt/theme/theme1.xml><?xml version="1.0" encoding="utf-8"?>
<a:theme xmlns:a="http://schemas.openxmlformats.org/drawingml/2006/main" name="1_Kantoorthema">
  <a:themeElements>
    <a:clrScheme name="COA">
      <a:dk1>
        <a:sysClr val="windowText" lastClr="000000"/>
      </a:dk1>
      <a:lt1>
        <a:sysClr val="window" lastClr="FFFFFF"/>
      </a:lt1>
      <a:dk2>
        <a:srgbClr val="00252F"/>
      </a:dk2>
      <a:lt2>
        <a:srgbClr val="FFFFFF"/>
      </a:lt2>
      <a:accent1>
        <a:srgbClr val="0094AB"/>
      </a:accent1>
      <a:accent2>
        <a:srgbClr val="C59517"/>
      </a:accent2>
      <a:accent3>
        <a:srgbClr val="2D4589"/>
      </a:accent3>
      <a:accent4>
        <a:srgbClr val="841E66"/>
      </a:accent4>
      <a:accent5>
        <a:srgbClr val="CC5248"/>
      </a:accent5>
      <a:accent6>
        <a:srgbClr val="9ECDE3"/>
      </a:accent6>
      <a:hlink>
        <a:srgbClr val="449460"/>
      </a:hlink>
      <a:folHlink>
        <a:srgbClr val="827D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28575" cap="flat" cmpd="sng">
          <a:solidFill>
            <a:srgbClr val="F1F1F1"/>
          </a:solidFill>
          <a:prstDash val="solid"/>
          <a:round/>
          <a:headEnd type="none" w="sm" len="sm"/>
          <a:tailEnd type="none" w="sm" len="sm"/>
        </a:ln>
      </a:spPr>
      <a:bodyPr spcFirstLastPara="1" wrap="square" lIns="121900" tIns="121900" rIns="121900" bIns="121900" anchor="ctr" anchorCtr="0">
        <a:noAutofit/>
      </a:bodyPr>
      <a:lstStyle>
        <a:defPPr algn="ctr">
          <a:defRPr sz="1400" b="1" smtClean="0">
            <a:solidFill>
              <a:srgbClr val="455560"/>
            </a:solidFill>
            <a:latin typeface="Avenir"/>
            <a:ea typeface="Avenir"/>
            <a:cs typeface="Avenir"/>
            <a:sym typeface="Avenir"/>
          </a:defRPr>
        </a:defPPr>
      </a:lst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COA-template" id="{F68B2AE7-2083-43DB-AD97-DC917B67803E}" vid="{4633F4DA-46D7-44EF-8F48-0EE8C06D13A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Verslag" ma:contentTypeID="0x0101007A6E4A62A1A34FCBB5DB597108C1AEB0000618AE7CD083284BA3D9CD9531C04B26008F3E2F6312982B4D9E02C76F6DBDF7E4" ma:contentTypeVersion="39" ma:contentTypeDescription="Root document" ma:contentTypeScope="" ma:versionID="4569500bafe5ef6ea45412c48d1975b3">
  <xsd:schema xmlns:xsd="http://www.w3.org/2001/XMLSchema" xmlns:xs="http://www.w3.org/2001/XMLSchema" xmlns:p="http://schemas.microsoft.com/office/2006/metadata/properties" xmlns:ns2="http://schemas.econnect.nl/" xmlns:ns3="1cea700e-395d-4716-95c5-6a39f64148cd" xmlns:ns4="83c0277d-2ae7-4d89-9e44-6c13f6a106b2" targetNamespace="http://schemas.microsoft.com/office/2006/metadata/properties" ma:root="true" ma:fieldsID="3473e5f0897ed8f8fb907df29fe14a25" ns2:_="" ns3:_="" ns4:_="">
    <xsd:import namespace="http://schemas.econnect.nl/"/>
    <xsd:import namespace="1cea700e-395d-4716-95c5-6a39f64148cd"/>
    <xsd:import namespace="83c0277d-2ae7-4d89-9e44-6c13f6a106b2"/>
    <xsd:element name="properties">
      <xsd:complexType>
        <xsd:sequence>
          <xsd:element name="documentManagement">
            <xsd:complexType>
              <xsd:all>
                <xsd:element ref="ns2:SPECRelatedItems" minOccurs="0"/>
                <xsd:element ref="ns2:AutoGenerated" minOccurs="0"/>
                <xsd:element ref="ns3:_dlc_DocId" minOccurs="0"/>
                <xsd:element ref="ns3:_dlc_DocIdUrl" minOccurs="0"/>
                <xsd:element ref="ns3:_dlc_DocIdPersistId" minOccurs="0"/>
                <xsd:element ref="ns2:COADocumenttype" minOccurs="0"/>
                <xsd:element ref="ns3:SGC0001018" minOccurs="0"/>
                <xsd:element ref="ns3:SCN0000540" minOccurs="0"/>
                <xsd:element ref="ns3:SCN0000539" minOccurs="0"/>
                <xsd:element ref="ns3:SCNW000527" minOccurs="0"/>
                <xsd:element ref="ns3:SCNE000527" minOccurs="0"/>
                <xsd:element ref="ns3:SCN0000528" minOccurs="0"/>
                <xsd:element ref="ns3:SCN0000546" minOccurs="0"/>
                <xsd:element ref="ns3:SCN0000525" minOccurs="0"/>
                <xsd:element ref="ns3:SCN0000552" minOccurs="0"/>
                <xsd:element ref="ns3:SCN0000516" minOccurs="0"/>
                <xsd:element ref="ns3:SCN0000517" minOccurs="0"/>
                <xsd:element ref="ns3:SCN0000522" minOccurs="0"/>
                <xsd:element ref="ns3:SCN0000531" minOccurs="0"/>
                <xsd:element ref="ns3:SCN0000537" minOccurs="0"/>
                <xsd:element ref="ns3:SCN0000534" minOccurs="0"/>
                <xsd:element ref="ns3:SCN0000521" minOccurs="0"/>
                <xsd:element ref="ns3:SCN0000523" minOccurs="0"/>
                <xsd:element ref="ns3:SCN0000529" minOccurs="0"/>
                <xsd:element ref="ns3:SCN0000535" minOccurs="0"/>
                <xsd:element ref="ns3:SCN0000524" minOccurs="0"/>
                <xsd:element ref="ns3:SCN0000532" minOccurs="0"/>
                <xsd:element ref="ns3:SCN0000526" minOccurs="0"/>
                <xsd:element ref="ns3:VN00000017" minOccurs="0"/>
                <xsd:element ref="ns3:VN00000015" minOccurs="0"/>
                <xsd:element ref="ns3:VN00000076" minOccurs="0"/>
                <xsd:element ref="ns3:VN00000097" minOccurs="0"/>
                <xsd:element ref="ns3:VN00000098" minOccurs="0"/>
                <xsd:element ref="ns3:VN00000109" minOccurs="0"/>
                <xsd:element ref="ns3:VN00000104" minOccurs="0"/>
                <xsd:element ref="ns3:VN00000060" minOccurs="0"/>
                <xsd:element ref="ns3:VN00000087" minOccurs="0"/>
                <xsd:element ref="ns3:VN00000121" minOccurs="0"/>
                <xsd:element ref="ns3:VN00000124" minOccurs="0"/>
                <xsd:element ref="ns3:ARX_LastSignatureReason" minOccurs="0"/>
                <xsd:element ref="ns3:Signatures_x0020_Status" minOccurs="0"/>
                <xsd:element ref="ns3:ARX_SignaturesCount" minOccurs="0"/>
                <xsd:element ref="ns3:ARX_LastSignatureStatus" minOccurs="0"/>
                <xsd:element ref="ns3:ARX_LastSignatureDateTime" minOccurs="0"/>
                <xsd:element ref="ns3:ARX_LastSignerName" minOccurs="0"/>
                <xsd:element ref="ns3:ARX_LastVerifiedOn" minOccurs="0"/>
                <xsd:element ref="ns3:SCNT000047" minOccurs="0"/>
                <xsd:element ref="ns3:SCN0000093" minOccurs="0"/>
                <xsd:element ref="ns3:SCN0000095" minOccurs="0"/>
                <xsd:element ref="ns3:SCN0000060" minOccurs="0"/>
                <xsd:element ref="ns3:SCN0000042" minOccurs="0"/>
                <xsd:element ref="ns3:SCN0000105" minOccurs="0"/>
                <xsd:element ref="ns3:SCNE000081" minOccurs="0"/>
                <xsd:element ref="ns3:SCN0000061" minOccurs="0"/>
                <xsd:element ref="ns3:SCN0000096" minOccurs="0"/>
                <xsd:element ref="ns3:SCN0000064" minOccurs="0"/>
                <xsd:element ref="ns3:SCNT000048" minOccurs="0"/>
                <xsd:element ref="ns3:SCN0000059" minOccurs="0"/>
                <xsd:element ref="ns3:Dossierdatumafsluiting" minOccurs="0"/>
                <xsd:element ref="ns3:SCN0000082" minOccurs="0"/>
                <xsd:element ref="ns3:SCN0000029" minOccurs="0"/>
                <xsd:element ref="ns3:SCN0000057" minOccurs="0"/>
                <xsd:element ref="ns3:SCN0000111" minOccurs="0"/>
                <xsd:element ref="ns3:SCN0000094" minOccurs="0"/>
                <xsd:element ref="ns3:SCN0000034" minOccurs="0"/>
                <xsd:element ref="ns3:SCN0000070" minOccurs="0"/>
                <xsd:element ref="ns3:SCNW000056" minOccurs="0"/>
                <xsd:element ref="ns3:SCN0000058" minOccurs="0"/>
                <xsd:element ref="ns3:SCNE000055" minOccurs="0"/>
                <xsd:element ref="ns3:SCN0000104" minOccurs="0"/>
                <xsd:element ref="ns3:SCN0000129" minOccurs="0"/>
                <xsd:element ref="ns3:SCN0000106" minOccurs="0"/>
                <xsd:element ref="ns3:SCN0000091" minOccurs="0"/>
                <xsd:element ref="ns3:SCNE000054" minOccurs="0"/>
                <xsd:element ref="ns3:SCNW000055" minOccurs="0"/>
                <xsd:element ref="ns3:VN00000126" minOccurs="0"/>
                <xsd:element ref="ns3:SCN0000073" minOccurs="0"/>
                <xsd:element ref="ns3:SCN0000108" minOccurs="0"/>
                <xsd:element ref="ns3:VN00000123" minOccurs="0"/>
                <xsd:element ref="ns3:SCN0000035" minOccurs="0"/>
                <xsd:element ref="ns3:SCNT000076" minOccurs="0"/>
                <xsd:element ref="ns3:SCN0000102" minOccurs="0"/>
                <xsd:element ref="ns2:CaseOwner"/>
                <xsd:element ref="ns3:SCN0000044" minOccurs="0"/>
                <xsd:element ref="ns3:SCNE000056" minOccurs="0"/>
                <xsd:element ref="ns3:SCN0000107" minOccurs="0"/>
                <xsd:element ref="ns3:SCN0000043" minOccurs="0"/>
                <xsd:element ref="ns3:SCNW000052" minOccurs="0"/>
                <xsd:element ref="ns2:SharedCaseName" minOccurs="0"/>
                <xsd:element ref="ns3:SGC0002002" minOccurs="0"/>
                <xsd:element ref="ns3:SCNW000053" minOccurs="0"/>
                <xsd:element ref="ns3:SCN0000083" minOccurs="0"/>
                <xsd:element ref="ns3:SCN0000118" minOccurs="0"/>
                <xsd:element ref="ns3:SCN0000117" minOccurs="0"/>
                <xsd:element ref="ns3:SCN0000041" minOccurs="0"/>
                <xsd:element ref="ns3:SCN0000080" minOccurs="0"/>
                <xsd:element ref="ns3:SCN0000040" minOccurs="0"/>
                <xsd:element ref="ns3:SCN0000112" minOccurs="0"/>
                <xsd:element ref="ns3:SCN0000099" minOccurs="0"/>
                <xsd:element ref="ns3:SCN0000079" minOccurs="0"/>
                <xsd:element ref="ns3:Dossiervernietigingsjaar" minOccurs="0"/>
                <xsd:element ref="ns3:SCNE000052" minOccurs="0"/>
                <xsd:element ref="ns3:SCN0000028" minOccurs="0"/>
                <xsd:element ref="ns3:SCN0000026" minOccurs="0"/>
                <xsd:element ref="ns3:SCN0000098" minOccurs="0"/>
                <xsd:element ref="ns3:Dossieroverdrachtsjaar" minOccurs="0"/>
                <xsd:element ref="ns3:SCN0000072" minOccurs="0"/>
                <xsd:element ref="ns3:SGC0001002" minOccurs="0"/>
                <xsd:element ref="ns3:SCN0000123" minOccurs="0"/>
                <xsd:element ref="ns3:SCN0000084" minOccurs="0"/>
                <xsd:element ref="ns3:SCN0000066" minOccurs="0"/>
                <xsd:element ref="ns3:SCN0000062" minOccurs="0"/>
                <xsd:element ref="ns2:COAIsDocumentArchived" minOccurs="0"/>
                <xsd:element ref="ns3:SCNW000054" minOccurs="0"/>
                <xsd:element ref="ns3:SCN0000092" minOccurs="0"/>
                <xsd:element ref="ns3:VN00000115" minOccurs="0"/>
                <xsd:element ref="ns3:SCN0000071" minOccurs="0"/>
                <xsd:element ref="ns3:SCNW000081" minOccurs="0"/>
                <xsd:element ref="ns3:SCN0000109" minOccurs="0"/>
                <xsd:element ref="ns3:SCN0000097" minOccurs="0"/>
                <xsd:element ref="ns3:SCN0000065" minOccurs="0"/>
                <xsd:element ref="ns3:SCN0000027" minOccurs="0"/>
                <xsd:element ref="ns2:CaseManager" minOccurs="0"/>
                <xsd:element ref="ns3:SCN0000063" minOccurs="0"/>
                <xsd:element ref="ns3:SCNE000053" minOccurs="0"/>
                <xsd:element ref="ns3:VN00000122" minOccurs="0"/>
                <xsd:element ref="ns3:SCN0000113" minOccurs="0"/>
                <xsd:element ref="ns3:SCN0000100" minOccurs="0"/>
                <xsd:element ref="ns3:SCN0000067" minOccurs="0"/>
                <xsd:element ref="ns3:SCN0000051" minOccurs="0"/>
                <xsd:element ref="ns3:SCN0000031" minOccurs="0"/>
                <xsd:element ref="ns3:SCN0000101" minOccurs="0"/>
                <xsd:element ref="ns3:SCN0000077" minOccurs="0"/>
                <xsd:element ref="ns3:SCN0000078" minOccurs="0"/>
                <xsd:element ref="ns3:SCN0000074" minOccurs="0"/>
                <xsd:element ref="ns3:SCN0000030" minOccurs="0"/>
                <xsd:element ref="ns2:CaseStartDate" minOccurs="0"/>
                <xsd:element ref="ns4:Soort_x0020_activiteit" minOccurs="0"/>
                <xsd:element ref="ns3:Deelactiviteit" minOccurs="0"/>
                <xsd:element ref="ns3:Overlegdatu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econnect.nl/" elementFormDefault="qualified">
    <xsd:import namespace="http://schemas.microsoft.com/office/2006/documentManagement/types"/>
    <xsd:import namespace="http://schemas.microsoft.com/office/infopath/2007/PartnerControls"/>
    <xsd:element name="SPECRelatedItems" ma:index="8" nillable="true" ma:displayName="Gerelateerde items" ma:hidden="true" ma:internalName="SPECRelatedItems">
      <xsd:simpleType>
        <xsd:restriction base="dms:Note"/>
      </xsd:simpleType>
    </xsd:element>
    <xsd:element name="AutoGenerated" ma:index="9" nillable="true" ma:displayName="Automatisch gegenereerd" ma:hidden="true" ma:internalName="AutoGenerated">
      <xsd:simpleType>
        <xsd:restriction base="dms:Boolean"/>
      </xsd:simpleType>
    </xsd:element>
    <xsd:element name="COADocumenttype" ma:index="13" nillable="true" ma:displayName="Documenttype" ma:internalName="COADocumenttype" ma:readOnly="false">
      <xsd:simpleType>
        <xsd:restriction base="dms:Text"/>
      </xsd:simpleType>
    </xsd:element>
    <xsd:element name="CaseOwner" ma:index="90" ma:displayName="Dossierverantwoordelijke" ma:default="61;#Schreuder, Jeltje" ma:internalName="Case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SharedCaseName" ma:index="96" nillable="true" ma:displayName="Dossier naam" ma:default="CEF0046- 10 Interne stukken COA" ma:internalName="SharedCaseName">
      <xsd:simpleType>
        <xsd:restriction base="dms:Text"/>
      </xsd:simpleType>
    </xsd:element>
    <xsd:element name="COAIsDocumentArchived" ma:index="120" nillable="true" ma:displayName="Gearchiveerd" ma:default="False" ma:internalName="COAIsDocumentArchived">
      <xsd:simpleType>
        <xsd:restriction base="dms:Boolean"/>
      </xsd:simpleType>
    </xsd:element>
    <xsd:element name="CaseManager" ma:index="130" nillable="true" ma:displayName="Dossierbehandelaar" ma:default="61;#Schreuder, Jeltje" ma:internalName="Case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seStartDate" ma:index="144" nillable="true" ma:displayName="Startdatum" ma:default="2019-09-23T00:00:00Z" ma:format="DateOnly" ma:internalName="CaseStart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cea700e-395d-4716-95c5-6a39f64148cd" elementFormDefault="qualified">
    <xsd:import namespace="http://schemas.microsoft.com/office/2006/documentManagement/types"/>
    <xsd:import namespace="http://schemas.microsoft.com/office/infopath/2007/PartnerControls"/>
    <xsd:element name="_dlc_DocId" ma:index="10" nillable="true" ma:displayName="Waarde van de document-id" ma:description="De waarde van de document-id die aan dit item is toegewezen." ma:internalName="_dlc_DocId" ma:readOnly="true">
      <xsd:simpleType>
        <xsd:restriction base="dms:Text"/>
      </xsd:simpleType>
    </xsd:element>
    <xsd:element name="_dlc_DocIdUrl" ma:index="11"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Id blijven behouden" ma:description="Id behouden tijdens toevoegen." ma:hidden="true" ma:internalName="_dlc_DocIdPersistId" ma:readOnly="true">
      <xsd:simpleType>
        <xsd:restriction base="dms:Boolean"/>
      </xsd:simpleType>
    </xsd:element>
    <xsd:element name="SGC0001018" ma:index="14" nillable="true" ma:displayName="Actief" ma:default="Ja" ma:internalName="SGC0001018">
      <xsd:simpleType>
        <xsd:restriction base="dms:Choice">
          <xsd:enumeration value="Ja"/>
          <xsd:enumeration value="Nee"/>
        </xsd:restriction>
      </xsd:simpleType>
    </xsd:element>
    <xsd:element name="SCN0000540" ma:index="15" nillable="true" ma:displayName="Geldig tot" ma:internalName="SCN0000540">
      <xsd:simpleType>
        <xsd:restriction base="dms:DateTime"/>
      </xsd:simpleType>
    </xsd:element>
    <xsd:element name="SCN0000539" ma:index="16" nillable="true" ma:displayName="Geldig van" ma:default="2019-11-08T15:24:39Z" ma:internalName="SCN0000539">
      <xsd:simpleType>
        <xsd:restriction base="dms:DateTime"/>
      </xsd:simpleType>
    </xsd:element>
    <xsd:element name="SCNW000527" ma:index="17" nillable="true" ma:displayName="Bewaartermijn" ma:internalName="SCNW000527">
      <xsd:simpleType>
        <xsd:restriction base="dms:Number"/>
      </xsd:simpleType>
    </xsd:element>
    <xsd:element name="SCNE000527" ma:index="18" nillable="true" ma:displayName="Bewaartermijn (eenh.)" ma:default="Werkdag" ma:internalName="SCNE000527">
      <xsd:simpleType>
        <xsd:restriction base="dms:Choice"/>
      </xsd:simpleType>
    </xsd:element>
    <xsd:element name="SCN0000528" ma:index="19" nillable="true" ma:displayName="Ingang bewaartermijn" ma:default="Na afhandeling" ma:internalName="SCN0000528">
      <xsd:simpleType>
        <xsd:restriction base="dms:Choice">
          <xsd:enumeration value="Na afhandeling"/>
          <xsd:enumeration value="Na aflossing"/>
          <xsd:enumeration value="Na beëindiging"/>
          <xsd:enumeration value="Na vervallen belang"/>
          <xsd:enumeration value="Na vervallen verplichting"/>
          <xsd:enumeration value="Na afloop contract"/>
          <xsd:enumeration value="Na vaststelling rekening"/>
          <xsd:enumeration value="Anders, zie toelichting"/>
          <xsd:enumeration value="Na vervallen"/>
        </xsd:restriction>
      </xsd:simpleType>
    </xsd:element>
    <xsd:element name="SCN0000546" ma:index="20" nillable="true" ma:displayName="Bron" ma:default="Lokaal" ma:internalName="SCN0000546">
      <xsd:simpleType>
        <xsd:restriction base="dms:Choice">
          <xsd:enumeration value="Lokaal"/>
          <xsd:enumeration value="Model"/>
          <xsd:enumeration value="Extern"/>
          <xsd:enumeration value="Systeem"/>
        </xsd:restriction>
      </xsd:simpleType>
    </xsd:element>
    <xsd:element name="SCN0000525" ma:index="21" nillable="true" ma:displayName="In dossier" ma:default="Ja" ma:internalName="SCN0000525">
      <xsd:simpleType>
        <xsd:restriction base="dms:Choice">
          <xsd:enumeration value="Ja"/>
          <xsd:enumeration value="Nee"/>
        </xsd:restriction>
      </xsd:simpleType>
    </xsd:element>
    <xsd:element name="SCN0000552" ma:index="22" nillable="true" ma:displayName="Datum laatste wijziging" ma:default="2019-11-08T15:11:13Z" ma:internalName="SCN0000552">
      <xsd:simpleType>
        <xsd:restriction base="dms:DateTime"/>
      </xsd:simpleType>
    </xsd:element>
    <xsd:element name="SCN0000516" ma:index="23" nillable="true" ma:displayName="Naam" ma:default="Trainingsmiddel" ma:internalName="SCN0000516">
      <xsd:simpleType>
        <xsd:restriction base="dms:Text"/>
      </xsd:simpleType>
    </xsd:element>
    <xsd:element name="SCN0000517" ma:index="24" nillable="true" ma:displayName="Naam (M)" ma:internalName="SCN0000517">
      <xsd:simpleType>
        <xsd:restriction base="dms:Text"/>
      </xsd:simpleType>
    </xsd:element>
    <xsd:element name="SCN0000522" ma:index="25" nillable="true" ma:displayName="Opmerking" ma:default="Generiek documenttype" ma:internalName="SCN0000522">
      <xsd:simpleType>
        <xsd:restriction base="dms:Note"/>
      </xsd:simpleType>
    </xsd:element>
    <xsd:element name="SCN0000531" ma:index="26" nillable="true" ma:displayName="Startdocument" ma:default="Nee" ma:internalName="SCN0000531">
      <xsd:simpleType>
        <xsd:restriction base="dms:Choice">
          <xsd:enumeration value="Ja"/>
          <xsd:enumeration value="Nee"/>
        </xsd:restriction>
      </xsd:simpleType>
    </xsd:element>
    <xsd:element name="SCN0000537" ma:index="27" nillable="true" ma:displayName="Publicatieindicatie" ma:default="Nee" ma:internalName="SCN0000537">
      <xsd:simpleType>
        <xsd:restriction base="dms:Choice">
          <xsd:enumeration value="Ja"/>
          <xsd:enumeration value="Nee"/>
        </xsd:restriction>
      </xsd:simpleType>
    </xsd:element>
    <xsd:element name="SCN0000534" ma:index="28" nillable="true" ma:displayName="Sjabloonnnaam" ma:internalName="SCN0000534">
      <xsd:simpleType>
        <xsd:restriction base="dms:Text"/>
      </xsd:simpleType>
    </xsd:element>
    <xsd:element name="SCN0000521" ma:index="29" nillable="true" ma:displayName="Standaardomschrijving" ma:internalName="SCN0000521">
      <xsd:simpleType>
        <xsd:restriction base="dms:Note"/>
      </xsd:simpleType>
    </xsd:element>
    <xsd:element name="SCN0000523" ma:index="30" nillable="true" ma:displayName="Toelichting" ma:internalName="SCN0000523">
      <xsd:simpleType>
        <xsd:restriction base="dms:Note"/>
      </xsd:simpleType>
    </xsd:element>
    <xsd:element name="SCN0000529" ma:index="31" nillable="true" ma:displayName="Toel. bewaartermijn" ma:internalName="SCN0000529">
      <xsd:simpleType>
        <xsd:restriction base="dms:Note"/>
      </xsd:simpleType>
    </xsd:element>
    <xsd:element name="SCN0000535" ma:index="32" nillable="true" ma:displayName="Trefwoorden" ma:internalName="SCN0000535">
      <xsd:simpleType>
        <xsd:restriction base="dms:Note"/>
      </xsd:simpleType>
    </xsd:element>
    <xsd:element name="SCN0000524" ma:index="33" nillable="true" ma:displayName="Richting" ma:default="Intern" ma:internalName="SCN0000524">
      <xsd:simpleType>
        <xsd:restriction base="dms:Choice">
          <xsd:enumeration value="Inkomend"/>
          <xsd:enumeration value="Intern"/>
          <xsd:enumeration value="Uitgaand"/>
          <xsd:enumeration value="In/uitgaand"/>
        </xsd:restriction>
      </xsd:simpleType>
    </xsd:element>
    <xsd:element name="SCN0000532" ma:index="34" nillable="true" ma:displayName="Vertrouwelijkheid" ma:default="Nee" ma:internalName="SCN0000532">
      <xsd:simpleType>
        <xsd:restriction base="dms:Choice">
          <xsd:enumeration value="Ja"/>
          <xsd:enumeration value="Nee"/>
        </xsd:restriction>
      </xsd:simpleType>
    </xsd:element>
    <xsd:element name="SCN0000526" ma:index="35" nillable="true" ma:displayName="Waardering" ma:default="Bewaren" ma:internalName="SCN0000526">
      <xsd:simpleType>
        <xsd:restriction base="dms:Choice">
          <xsd:enumeration value="Bewaren"/>
          <xsd:enumeration value="Vernietigen"/>
        </xsd:restriction>
      </xsd:simpleType>
    </xsd:element>
    <xsd:element name="VN00000017" ma:index="36" nillable="true" ma:displayName="Documentsoort COA" ma:default="Verklaring" ma:internalName="VN00000017">
      <xsd:simpleType>
        <xsd:restriction base="dms:Choice">
          <xsd:enumeration value="Aangifte"/>
          <xsd:enumeration value="Aanvraag"/>
          <xsd:enumeration value="Advies"/>
          <xsd:enumeration value="Afspraak - Regeling"/>
          <xsd:enumeration value="Akte"/>
          <xsd:enumeration value="Algemene info"/>
          <xsd:enumeration value="Backscandossier"/>
          <xsd:enumeration value="Bericht"/>
          <xsd:enumeration value="Beroep"/>
          <xsd:enumeration value="Beschikking - Beslissing - Maatregel"/>
          <xsd:enumeration value="Bestek"/>
          <xsd:enumeration value="Bevel"/>
          <xsd:enumeration value="Bewijs"/>
          <xsd:enumeration value="Bezwaar"/>
          <xsd:enumeration value="Checklist - Vragenlijst"/>
          <xsd:enumeration value="Factuur"/>
          <xsd:enumeration value="Identiteitsbewijs"/>
          <xsd:enumeration value="Indicatie"/>
          <xsd:enumeration value="Klacht"/>
          <xsd:enumeration value="Machtiging - Vergunning"/>
          <xsd:enumeration value="Offerte"/>
          <xsd:enumeration value="Oordeel"/>
          <xsd:enumeration value="Opdracht"/>
          <xsd:enumeration value="Overeenkomst - Contract"/>
          <xsd:enumeration value="Pas - Kaart"/>
          <xsd:enumeration value="Plan"/>
          <xsd:enumeration value="Planning"/>
          <xsd:enumeration value="Procedure"/>
          <xsd:enumeration value="Rapport"/>
          <xsd:enumeration value="Reisdocument"/>
          <xsd:enumeration value="Richtlijn"/>
          <xsd:enumeration value="Tekening"/>
          <xsd:enumeration value="Uitnodiging - Oproep"/>
          <xsd:enumeration value="Uitspraak"/>
          <xsd:enumeration value="Verklaring"/>
          <xsd:enumeration value="Verslag bespreking"/>
          <xsd:enumeration value="Verslag gebeurtenis"/>
          <xsd:enumeration value="Verslag gesprek"/>
          <xsd:enumeration value="Verslag stand van zaken"/>
          <xsd:enumeration value="Verzoek"/>
        </xsd:restriction>
      </xsd:simpleType>
    </xsd:element>
    <xsd:element name="VN00000015" ma:index="37" nillable="true" ma:displayName="Sjabloon" ma:default="Ja" ma:internalName="VN00000015">
      <xsd:simpleType>
        <xsd:restriction base="dms:Choice">
          <xsd:enumeration value="Ja"/>
          <xsd:enumeration value="Nee"/>
        </xsd:restriction>
      </xsd:simpleType>
    </xsd:element>
    <xsd:element name="VN00000076" ma:index="38" nillable="true" ma:displayName="CoSign" ma:default="Nee" ma:internalName="VN00000076">
      <xsd:simpleType>
        <xsd:restriction base="dms:Choice">
          <xsd:enumeration value="Ja"/>
          <xsd:enumeration value="Nee"/>
        </xsd:restriction>
      </xsd:simpleType>
    </xsd:element>
    <xsd:element name="VN00000097" ma:index="39" nillable="true" ma:displayName="Document - titel" ma:internalName="VN00000097">
      <xsd:simpleType>
        <xsd:restriction base="dms:Text"/>
      </xsd:simpleType>
    </xsd:element>
    <xsd:element name="VN00000098" ma:index="40" nillable="true" ma:displayName="Document - code" ma:internalName="VN00000098">
      <xsd:simpleType>
        <xsd:restriction base="dms:Text"/>
      </xsd:simpleType>
    </xsd:element>
    <xsd:element name="VN00000109" ma:index="41" nillable="true" ma:displayName="Ondertekenaar - naam" ma:internalName="VN00000109">
      <xsd:simpleType>
        <xsd:restriction base="dms:Choice">
          <xsd:enumeration value="Medewerker 1"/>
          <xsd:enumeration value="Medewerker 2"/>
          <xsd:enumeration value="Medewerker 3"/>
          <xsd:enumeration value="Midewerker"/>
        </xsd:restriction>
      </xsd:simpleType>
    </xsd:element>
    <xsd:element name="VN00000104" ma:index="42" nillable="true" ma:displayName="Ondertekenaar - datum" ma:internalName="VN00000104">
      <xsd:simpleType>
        <xsd:restriction base="dms:DateTime"/>
      </xsd:simpleType>
    </xsd:element>
    <xsd:element name="VN00000060" ma:index="43" nillable="true" ma:displayName="Bestandsnaam" ma:internalName="VN00000060">
      <xsd:simpleType>
        <xsd:restriction base="dms:Text"/>
      </xsd:simpleType>
    </xsd:element>
    <xsd:element name="VN00000087" ma:index="44" nillable="true" ma:displayName="Formulier - code" ma:internalName="VN00000087">
      <xsd:simpleType>
        <xsd:restriction base="dms:Text"/>
      </xsd:simpleType>
    </xsd:element>
    <xsd:element name="VN00000121" ma:index="45" nillable="true" ma:displayName="Aanvullende metadata documenttype" ma:default="Scanner - code; Scan - datum; Medewerker naam -  Registreren" ma:internalName="VN00000121">
      <xsd:simpleType>
        <xsd:restriction base="dms:Text"/>
      </xsd:simpleType>
    </xsd:element>
    <xsd:element name="VN00000124" ma:index="46" nillable="true" ma:displayName="Auteur" ma:internalName="VN00000124">
      <xsd:simpleType>
        <xsd:restriction base="dms:Text"/>
      </xsd:simpleType>
    </xsd:element>
    <xsd:element name="ARX_LastSignatureReason" ma:index="47" nillable="true" ma:displayName="Reden van de laatste ondertekening" ma:default="Unknown" ma:description="Reden voor de ondertekening voor de laatste handtekening in het document of het lijstitem." ma:internalName="ARX_LastSignatureReason" ma:readOnly="false">
      <xsd:simpleType>
        <xsd:restriction base="dms:Text">
          <xsd:maxLength value="255"/>
        </xsd:restriction>
      </xsd:simpleType>
    </xsd:element>
    <xsd:element name="Signatures_x0020_Status" ma:index="48" nillable="true" ma:displayName="Status van de handtekening" ma:default="Unknown" ma:description="Validatiestatus van de handtekeningen in het document of het lijstitem." ma:internalName="Signatures_x0020_Status" ma:readOnly="false">
      <xsd:simpleType>
        <xsd:restriction base="dms:Text">
          <xsd:maxLength value="255"/>
        </xsd:restriction>
      </xsd:simpleType>
    </xsd:element>
    <xsd:element name="ARX_SignaturesCount" ma:index="49" nillable="true" ma:displayName="Telling handtekeningen" ma:default="Unknown" ma:description="Aantal handtekeningen in het document of het lijstitem." ma:internalName="ARX_SignaturesCount" ma:readOnly="false">
      <xsd:simpleType>
        <xsd:restriction base="dms:Text">
          <xsd:maxLength value="255"/>
        </xsd:restriction>
      </xsd:simpleType>
    </xsd:element>
    <xsd:element name="ARX_LastSignatureStatus" ma:index="50" nillable="true" ma:displayName="Status van de laatste handtekening" ma:default="Unknown" ma:description="Validatiestatus van de laatste handtekening in het document of het lijstitem." ma:internalName="ARX_LastSignatureStatus" ma:readOnly="false">
      <xsd:simpleType>
        <xsd:restriction base="dms:Text">
          <xsd:maxLength value="255"/>
        </xsd:restriction>
      </xsd:simpleType>
    </xsd:element>
    <xsd:element name="ARX_LastSignatureDateTime" ma:index="51" nillable="true" ma:displayName="Tijdstip van de laatste ondertekening" ma:default="Unknown" ma:description="Datum en tijd van de laatste handtekening in het document of het lijstitem." ma:internalName="ARX_LastSignatureDateTime" ma:readOnly="false">
      <xsd:simpleType>
        <xsd:restriction base="dms:Text">
          <xsd:maxLength value="255"/>
        </xsd:restriction>
      </xsd:simpleType>
    </xsd:element>
    <xsd:element name="ARX_LastSignerName" ma:index="52" nillable="true" ma:displayName="Naam van de laatste ondertekenaar" ma:default="Unknown" ma:description="De naam van de ondertekenaar van de laatste handtekening in het document of het lijstitem." ma:internalName="ARX_LastSignerName" ma:readOnly="false">
      <xsd:simpleType>
        <xsd:restriction base="dms:Text">
          <xsd:maxLength value="255"/>
        </xsd:restriction>
      </xsd:simpleType>
    </xsd:element>
    <xsd:element name="ARX_LastVerifiedOn" ma:index="53" nillable="true" ma:displayName="Laatst geverifieerd op" ma:default="Unknown" ma:description="Datum en tijd van de laatste validatie van de handtekeningen." ma:internalName="ARX_LastVerifiedOn" ma:readOnly="false">
      <xsd:simpleType>
        <xsd:restriction base="dms:Text">
          <xsd:maxLength value="255"/>
        </xsd:restriction>
      </xsd:simpleType>
    </xsd:element>
    <xsd:element name="SCNT000047" ma:index="54" nillable="true" ma:displayName="Wetgeving" ma:internalName="SCNT000047">
      <xsd:simpleType>
        <xsd:restriction base="dms:Note"/>
      </xsd:simpleType>
    </xsd:element>
    <xsd:element name="SCN0000093" ma:index="55" nillable="true" ma:displayName="Toelichting" ma:internalName="SCN0000093">
      <xsd:simpleType>
        <xsd:restriction base="dms:Note"/>
      </xsd:simpleType>
    </xsd:element>
    <xsd:element name="SCN0000095" ma:index="56" nillable="true" ma:displayName="Dossierlocatie" ma:internalName="SCN0000095">
      <xsd:simpleType>
        <xsd:restriction base="dms:Note"/>
      </xsd:simpleType>
    </xsd:element>
    <xsd:element name="SCN0000060" ma:index="57" nillable="true" ma:displayName="WKPB" ma:default="Nee" ma:internalName="SCN0000060">
      <xsd:simpleType>
        <xsd:restriction base="dms:Choice">
          <xsd:enumeration value="Ja"/>
          <xsd:enumeration value="Nee"/>
        </xsd:restriction>
      </xsd:simpleType>
    </xsd:element>
    <xsd:element name="SCN0000042" ma:index="58" nillable="true" ma:displayName="Datum goedkeuring" ma:internalName="SCN0000042">
      <xsd:simpleType>
        <xsd:restriction base="dms:DateTime"/>
      </xsd:simpleType>
    </xsd:element>
    <xsd:element name="SCN0000105" ma:index="59" nillable="true" ma:displayName="Opmerking" ma:internalName="SCN0000105">
      <xsd:simpleType>
        <xsd:restriction base="dms:Note"/>
      </xsd:simpleType>
    </xsd:element>
    <xsd:element name="SCNE000081" ma:index="60" nillable="true" ma:displayName="Bewaartermijn (eenh.)" ma:default="Jaar" ma:internalName="SCNE000081">
      <xsd:simpleType>
        <xsd:restriction base="dms:Choice"/>
      </xsd:simpleType>
    </xsd:element>
    <xsd:element name="SCN0000061" ma:index="61" nillable="true" ma:displayName="BAG" ma:default="Nee" ma:internalName="SCN0000061">
      <xsd:simpleType>
        <xsd:restriction base="dms:Choice">
          <xsd:enumeration value="Ja"/>
          <xsd:enumeration value="Nee"/>
        </xsd:restriction>
      </xsd:simpleType>
    </xsd:element>
    <xsd:element name="SCN0000096" ma:index="62" nillable="true" ma:displayName="Toelichting" ma:internalName="SCN0000096">
      <xsd:simpleType>
        <xsd:restriction base="dms:Note"/>
      </xsd:simpleType>
    </xsd:element>
    <xsd:element name="SCN0000064" ma:index="63" nillable="true" ma:displayName="Vertrouwelijkheid" ma:default="Nee" ma:internalName="SCN0000064">
      <xsd:simpleType>
        <xsd:restriction base="dms:Choice">
          <xsd:enumeration value="Ja"/>
          <xsd:enumeration value="Nee"/>
        </xsd:restriction>
      </xsd:simpleType>
    </xsd:element>
    <xsd:element name="SCNT000048" ma:index="64" nillable="true" ma:displayName="Eigen regelingen" ma:internalName="SCNT000048">
      <xsd:simpleType>
        <xsd:restriction base="dms:Note"/>
      </xsd:simpleType>
    </xsd:element>
    <xsd:element name="SCN0000059" ma:index="65" nillable="true" ma:displayName="Betaling nodig" ma:default="Nee" ma:internalName="SCN0000059">
      <xsd:simpleType>
        <xsd:restriction base="dms:Choice">
          <xsd:enumeration value="Ja"/>
          <xsd:enumeration value="Nee"/>
        </xsd:restriction>
      </xsd:simpleType>
    </xsd:element>
    <xsd:element name="Dossierdatumafsluiting" ma:index="66" nillable="true" ma:displayName="Dossier - datum afsluiting" ma:internalName="Dossierdatumafsluiting">
      <xsd:simpleType>
        <xsd:restriction base="dms:DateTime"/>
      </xsd:simpleType>
    </xsd:element>
    <xsd:element name="SCN0000082" ma:index="67" nillable="true" ma:displayName="Ingang bewaartermijn" ma:default="Na afhandeling" ma:internalName="SCN0000082">
      <xsd:simpleType>
        <xsd:restriction base="dms:Choice">
          <xsd:enumeration value="Na afhandeling"/>
          <xsd:enumeration value="Na aflossing"/>
          <xsd:enumeration value="Na beëindiging"/>
          <xsd:enumeration value="Na vervallen belang"/>
          <xsd:enumeration value="Na vervallen verplichting"/>
          <xsd:enumeration value="Na afloop contract"/>
          <xsd:enumeration value="Na vaststelling rekening"/>
          <xsd:enumeration value="Anders, zie toelichting"/>
          <xsd:enumeration value="Na vervallen"/>
        </xsd:restriction>
      </xsd:simpleType>
    </xsd:element>
    <xsd:element name="SCN0000029" ma:index="68" nillable="true" ma:displayName="Std. zaaknaam" ma:internalName="SCN0000029">
      <xsd:simpleType>
        <xsd:restriction base="dms:Note"/>
      </xsd:simpleType>
    </xsd:element>
    <xsd:element name="SCN0000057" ma:index="69" nillable="true" ma:displayName="Beroep mogelijk" ma:default="Nee" ma:internalName="SCN0000057">
      <xsd:simpleType>
        <xsd:restriction base="dms:Choice">
          <xsd:enumeration value="Ja"/>
          <xsd:enumeration value="Nee"/>
        </xsd:restriction>
      </xsd:simpleType>
    </xsd:element>
    <xsd:element name="SCN0000111" ma:index="70" nillable="true" ma:displayName="Toelichting" ma:internalName="SCN0000111">
      <xsd:simpleType>
        <xsd:restriction base="dms:Note"/>
      </xsd:simpleType>
    </xsd:element>
    <xsd:element name="SCN0000094" ma:index="71" nillable="true" ma:displayName="Opmerking" ma:internalName="SCN0000094">
      <xsd:simpleType>
        <xsd:restriction base="dms:Note"/>
      </xsd:simpleType>
    </xsd:element>
    <xsd:element name="SCN0000034" ma:index="72" nillable="true" ma:displayName="Toelichting" ma:default="Dit werkproces betreft het Project Participatie en taal." ma:internalName="SCN0000034">
      <xsd:simpleType>
        <xsd:restriction base="dms:Note"/>
      </xsd:simpleType>
    </xsd:element>
    <xsd:element name="SCN0000070" ma:index="73" nillable="true" ma:displayName="Categorie zaaktype" ma:default="Trigger Intern (TI)" ma:internalName="SCN0000070">
      <xsd:simpleType>
        <xsd:restriction base="dms:Choice">
          <xsd:enumeration value="Trigger Extern (TE)"/>
          <xsd:enumeration value="Trigger Intern (TI)"/>
          <xsd:enumeration value="Trigger Periodiek (TP)"/>
        </xsd:restriction>
      </xsd:simpleType>
    </xsd:element>
    <xsd:element name="SCNW000056" ma:index="74" nillable="true" ma:displayName="Afdoeningstermijn" ma:internalName="SCNW000056">
      <xsd:simpleType>
        <xsd:restriction base="dms:Number"/>
      </xsd:simpleType>
    </xsd:element>
    <xsd:element name="SCN0000058" ma:index="75" nillable="true" ma:displayName="Aanhouden mogelijk" ma:default="Nee" ma:internalName="SCN0000058">
      <xsd:simpleType>
        <xsd:restriction base="dms:Choice">
          <xsd:enumeration value="Ja"/>
          <xsd:enumeration value="Nee"/>
        </xsd:restriction>
      </xsd:simpleType>
    </xsd:element>
    <xsd:element name="SCNE000055" ma:index="76" nillable="true" ma:displayName="Signaleringstermijn (eenh.)" ma:default="Werkdag" ma:internalName="SCNE000055">
      <xsd:simpleType>
        <xsd:restriction base="dms:Choice"/>
      </xsd:simpleType>
    </xsd:element>
    <xsd:element name="SCN0000104" ma:index="77" nillable="true" ma:displayName="Opmerking" ma:internalName="SCN0000104">
      <xsd:simpleType>
        <xsd:restriction base="dms:Note"/>
      </xsd:simpleType>
    </xsd:element>
    <xsd:element name="SCN0000129" ma:index="78" nillable="true" ma:displayName="Datum laatste wijziging" ma:default="2019-10-25T15:29:34Z" ma:internalName="SCN0000129">
      <xsd:simpleType>
        <xsd:restriction base="dms:DateTime"/>
      </xsd:simpleType>
    </xsd:element>
    <xsd:element name="SCN0000106" ma:index="79" nillable="true" ma:displayName="Opmerking" ma:internalName="SCN0000106">
      <xsd:simpleType>
        <xsd:restriction base="dms:Note"/>
      </xsd:simpleType>
    </xsd:element>
    <xsd:element name="SCN0000091" ma:index="80" nillable="true" ma:displayName="Toelichting" ma:internalName="SCN0000091">
      <xsd:simpleType>
        <xsd:restriction base="dms:Note"/>
      </xsd:simpleType>
    </xsd:element>
    <xsd:element name="SCNE000054" ma:index="81" nillable="true" ma:displayName="Verdagingstermijn (eenh.)" ma:default="Werkdag" ma:internalName="SCNE000054">
      <xsd:simpleType>
        <xsd:restriction base="dms:Choice"/>
      </xsd:simpleType>
    </xsd:element>
    <xsd:element name="SCNW000055" ma:index="82" nillable="true" ma:displayName="Signaleringstermijn" ma:internalName="SCNW000055">
      <xsd:simpleType>
        <xsd:restriction base="dms:Number"/>
      </xsd:simpleType>
    </xsd:element>
    <xsd:element name="VN00000126" ma:index="83" nillable="true" ma:displayName="Unit" ma:default="Unit Staf" ma:internalName="VN00000126">
      <xsd:simpleType>
        <xsd:restriction base="dms:Choice">
          <xsd:enumeration value="Bestuur"/>
          <xsd:enumeration value="Unit A&amp;I"/>
          <xsd:enumeration value="Unit HRM"/>
          <xsd:enumeration value="Unit Huisvesting"/>
          <xsd:enumeration value="Unit ICT"/>
          <xsd:enumeration value="Unit Plaatsing"/>
          <xsd:enumeration value="Unit Staf"/>
          <xsd:enumeration value="Unit Uitvoeringsprocessen"/>
          <xsd:enumeration value="Unit Noord"/>
          <xsd:enumeration value="Unit Midden-Noord"/>
          <xsd:enumeration value="Unit Midden-Zuid"/>
          <xsd:enumeration value="Unit Zuid"/>
        </xsd:restriction>
      </xsd:simpleType>
    </xsd:element>
    <xsd:element name="SCN0000073" ma:index="84" nillable="true" ma:displayName="Verantwoordingsrelatie" ma:internalName="SCN0000073">
      <xsd:simpleType>
        <xsd:restriction base="dms:Text"/>
      </xsd:simpleType>
    </xsd:element>
    <xsd:element name="SCN0000108" ma:index="85" nillable="true" ma:displayName="Toelichting" ma:internalName="SCN0000108">
      <xsd:simpleType>
        <xsd:restriction base="dms:Note"/>
      </xsd:simpleType>
    </xsd:element>
    <xsd:element name="VN00000123" ma:index="86" nillable="true" ma:displayName="Aanvullende metadata werkproces" ma:default="Creatie - datum; Zaak - code" ma:internalName="VN00000123">
      <xsd:simpleType>
        <xsd:restriction base="dms:Text"/>
      </xsd:simpleType>
    </xsd:element>
    <xsd:element name="SCN0000035" ma:index="87" nillable="true" ma:displayName="Aanleiding" ma:default="Toekenning van AMIF budget &#10;" ma:internalName="SCN0000035">
      <xsd:simpleType>
        <xsd:restriction base="dms:Note"/>
      </xsd:simpleType>
    </xsd:element>
    <xsd:element name="SCNT000076" ma:index="88" nillable="true" ma:displayName="Vernietigingsgrondslag" ma:default="Selectielijst COA 2013- , handeling 36; ;" ma:internalName="SCNT000076">
      <xsd:simpleType>
        <xsd:restriction base="dms:Note"/>
      </xsd:simpleType>
    </xsd:element>
    <xsd:element name="SCN0000102" ma:index="89" nillable="true" ma:displayName="Opmerking" ma:internalName="SCN0000102">
      <xsd:simpleType>
        <xsd:restriction base="dms:Note"/>
      </xsd:simpleType>
    </xsd:element>
    <xsd:element name="SCN0000044" ma:index="91" nillable="true" ma:displayName="Uiterste einddatum" ma:internalName="SCN0000044">
      <xsd:simpleType>
        <xsd:restriction base="dms:DateTime"/>
      </xsd:simpleType>
    </xsd:element>
    <xsd:element name="SCNE000056" ma:index="92" nillable="true" ma:displayName="Afdoeningstermijn (eenh.)" ma:default="Werkdag" ma:internalName="SCNE000056">
      <xsd:simpleType>
        <xsd:restriction base="dms:Choice"/>
      </xsd:simpleType>
    </xsd:element>
    <xsd:element name="SCN0000107" ma:index="93" nillable="true" ma:displayName="Toelichting" ma:internalName="SCN0000107">
      <xsd:simpleType>
        <xsd:restriction base="dms:Note"/>
      </xsd:simpleType>
    </xsd:element>
    <xsd:element name="SCN0000043" ma:index="94" nillable="true" ma:displayName="Vaste startdatum" ma:internalName="SCN0000043">
      <xsd:simpleType>
        <xsd:restriction base="dms:DateTime"/>
      </xsd:simpleType>
    </xsd:element>
    <xsd:element name="SCNW000052" ma:index="95" nillable="true" ma:displayName="Wet. afdoeningstermijn" ma:internalName="SCNW000052">
      <xsd:simpleType>
        <xsd:restriction base="dms:Number"/>
      </xsd:simpleType>
    </xsd:element>
    <xsd:element name="SGC0002002" ma:index="97" nillable="true" ma:displayName="Numerieke code" ma:default="3522" ma:internalName="SGC0002002">
      <xsd:simpleType>
        <xsd:restriction base="dms:Number"/>
      </xsd:simpleType>
    </xsd:element>
    <xsd:element name="SCNW000053" ma:index="98" nillable="true" ma:displayName="Wet. verdagingstermijn" ma:internalName="SCNW000053">
      <xsd:simpleType>
        <xsd:restriction base="dms:Number"/>
      </xsd:simpleType>
    </xsd:element>
    <xsd:element name="SCN0000083" ma:index="99" nillable="true" ma:displayName="Toelichting" ma:internalName="SCN0000083">
      <xsd:simpleType>
        <xsd:restriction base="dms:Note"/>
      </xsd:simpleType>
    </xsd:element>
    <xsd:element name="SCN0000118" ma:index="100" nillable="true" ma:displayName="Geldig tot" ma:internalName="SCN0000118">
      <xsd:simpleType>
        <xsd:restriction base="dms:DateTime"/>
      </xsd:simpleType>
    </xsd:element>
    <xsd:element name="SCN0000117" ma:index="101" nillable="true" ma:displayName="Geldig van" ma:default="2019-05-06T08:21:07Z" ma:internalName="SCN0000117">
      <xsd:simpleType>
        <xsd:restriction base="dms:DateTime"/>
      </xsd:simpleType>
    </xsd:element>
    <xsd:element name="SCN0000041" ma:index="102" nillable="true" ma:displayName="Goedkeuring" ma:default="Nee" ma:internalName="SCN0000041">
      <xsd:simpleType>
        <xsd:restriction base="dms:Choice">
          <xsd:enumeration value="Ja"/>
          <xsd:enumeration value="Nee"/>
        </xsd:restriction>
      </xsd:simpleType>
    </xsd:element>
    <xsd:element name="SCN0000080" ma:index="103" nillable="true" ma:displayName="Waardering" ma:default="Vernietigen" ma:internalName="SCN0000080">
      <xsd:simpleType>
        <xsd:restriction base="dms:Choice">
          <xsd:enumeration value="Bewaren"/>
          <xsd:enumeration value="Vernietigen"/>
        </xsd:restriction>
      </xsd:simpleType>
    </xsd:element>
    <xsd:element name="SCN0000040" ma:index="104" nillable="true" ma:displayName="Procestype" ma:default="Specifiek werkproces" ma:internalName="SCN0000040">
      <xsd:simpleType>
        <xsd:restriction base="dms:Choice">
          <xsd:enumeration value="Generiek werkproces"/>
          <xsd:enumeration value="Specifiek werkproces"/>
          <xsd:enumeration value="Generiek subproces"/>
          <xsd:enumeration value="Specifiek subproces"/>
        </xsd:restriction>
      </xsd:simpleType>
    </xsd:element>
    <xsd:element name="SCN0000112" ma:index="105" nillable="true" ma:displayName="Toelichting" ma:internalName="SCN0000112">
      <xsd:simpleType>
        <xsd:restriction base="dms:Note"/>
      </xsd:simpleType>
    </xsd:element>
    <xsd:element name="SCN0000099" ma:index="106" nillable="true" ma:displayName="Webformulier" ma:internalName="SCN0000099">
      <xsd:complexType>
        <xsd:complexContent>
          <xsd:extension base="dms:URL">
            <xsd:sequence>
              <xsd:element name="Url" type="dms:ValidUrl" minOccurs="0" nillable="true"/>
              <xsd:element name="Description" type="xsd:string" nillable="true"/>
            </xsd:sequence>
          </xsd:extension>
        </xsd:complexContent>
      </xsd:complexType>
    </xsd:element>
    <xsd:element name="SCN0000079" ma:index="107" nillable="true" ma:displayName="Lokale trefwoorden" ma:internalName="SCN0000079">
      <xsd:simpleType>
        <xsd:restriction base="dms:Note"/>
      </xsd:simpleType>
    </xsd:element>
    <xsd:element name="Dossiervernietigingsjaar" ma:index="108" nillable="true" ma:displayName="Dossier - vernietigingsjaar" ma:internalName="Dossiervernietigingsjaar">
      <xsd:simpleType>
        <xsd:restriction base="dms:Number"/>
      </xsd:simpleType>
    </xsd:element>
    <xsd:element name="SCNE000052" ma:index="109" nillable="true" ma:displayName="Wet. afdoeningstermijn (eenh.)" ma:default="Werkdag" ma:internalName="SCNE000052">
      <xsd:simpleType>
        <xsd:restriction base="dms:Choice"/>
      </xsd:simpleType>
    </xsd:element>
    <xsd:element name="SCN0000028" ma:index="110" nillable="true" ma:displayName="Werkproces" ma:default="Het uitvoeren en verantwoorden van het AMIF-project Project Participatie en  taal." ma:internalName="SCN0000028">
      <xsd:simpleType>
        <xsd:restriction base="dms:Text"/>
      </xsd:simpleType>
    </xsd:element>
    <xsd:element name="SCN0000026" ma:index="111" nillable="true" ma:displayName="Proces" ma:default="Project Participatie en taal" ma:internalName="SCN0000026">
      <xsd:simpleType>
        <xsd:restriction base="dms:Text"/>
      </xsd:simpleType>
    </xsd:element>
    <xsd:element name="SCN0000098" ma:index="112" nillable="true" ma:displayName="Werkprocesschema" ma:default="http://www.model-dsp.nl/vngdspsec/models/schemas/LP00000522/index.htm" ma:internalName="SCN0000098">
      <xsd:complexType>
        <xsd:complexContent>
          <xsd:extension base="dms:URL">
            <xsd:sequence>
              <xsd:element name="Url" type="dms:ValidUrl" minOccurs="0" nillable="true"/>
              <xsd:element name="Description" type="xsd:string" nillable="true"/>
            </xsd:sequence>
          </xsd:extension>
        </xsd:complexContent>
      </xsd:complexType>
    </xsd:element>
    <xsd:element name="Dossieroverdrachtsjaar" ma:index="113" nillable="true" ma:displayName="Dossier - overdrachtsjaar" ma:internalName="Dossieroverdrachtsjaar">
      <xsd:simpleType>
        <xsd:restriction base="dms:Number"/>
      </xsd:simpleType>
    </xsd:element>
    <xsd:element name="SCN0000072" ma:index="114" nillable="true" ma:displayName="IV3 Categorie" ma:internalName="SCN0000072">
      <xsd:simpleType>
        <xsd:restriction base="dms:Text"/>
      </xsd:simpleType>
    </xsd:element>
    <xsd:element name="SGC0001002" ma:index="115" nillable="true" ma:displayName="Actief" ma:default="Ja" ma:internalName="SGC0001002">
      <xsd:simpleType>
        <xsd:restriction base="dms:Choice">
          <xsd:enumeration value="Ja"/>
          <xsd:enumeration value="Nee"/>
        </xsd:restriction>
      </xsd:simpleType>
    </xsd:element>
    <xsd:element name="SCN0000123" ma:index="116" nillable="true" ma:displayName="Bron" ma:default="Lokaal" ma:internalName="SCN0000123">
      <xsd:simpleType>
        <xsd:restriction base="dms:Choice">
          <xsd:enumeration value="Lokaal"/>
          <xsd:enumeration value="Model"/>
          <xsd:enumeration value="Extern"/>
          <xsd:enumeration value="Systeem"/>
        </xsd:restriction>
      </xsd:simpleType>
    </xsd:element>
    <xsd:element name="SCN0000084" ma:index="117" nillable="true" ma:displayName="Opmerking" ma:internalName="SCN0000084">
      <xsd:simpleType>
        <xsd:restriction base="dms:Note"/>
      </xsd:simpleType>
    </xsd:element>
    <xsd:element name="SCN0000066" ma:index="118" nillable="true" ma:displayName="Publicatietekst" ma:internalName="SCN0000066">
      <xsd:simpleType>
        <xsd:restriction base="dms:Note"/>
      </xsd:simpleType>
    </xsd:element>
    <xsd:element name="SCN0000062" ma:index="119" nillable="true" ma:displayName="Wet dwangsom" ma:default="Nee" ma:internalName="SCN0000062">
      <xsd:simpleType>
        <xsd:restriction base="dms:Choice">
          <xsd:enumeration value="Ja"/>
          <xsd:enumeration value="Nee"/>
        </xsd:restriction>
      </xsd:simpleType>
    </xsd:element>
    <xsd:element name="SCNW000054" ma:index="121" nillable="true" ma:displayName="Verdagingstermijn" ma:internalName="SCNW000054">
      <xsd:simpleType>
        <xsd:restriction base="dms:Number"/>
      </xsd:simpleType>
    </xsd:element>
    <xsd:element name="SCN0000092" ma:index="122" nillable="true" ma:displayName="Opmerking" ma:internalName="SCN0000092">
      <xsd:simpleType>
        <xsd:restriction base="dms:Note"/>
      </xsd:simpleType>
    </xsd:element>
    <xsd:element name="VN00000115" ma:index="123" nillable="true" ma:displayName="Audittrail" ma:default="Ja" ma:internalName="VN00000115">
      <xsd:simpleType>
        <xsd:restriction base="dms:Choice">
          <xsd:enumeration value="Ja"/>
          <xsd:enumeration value="Nee"/>
        </xsd:restriction>
      </xsd:simpleType>
    </xsd:element>
    <xsd:element name="SCN0000071" ma:index="124" nillable="true" ma:displayName="Procesarchitectuur" ma:internalName="SCN0000071">
      <xsd:simpleType>
        <xsd:restriction base="dms:Choice">
          <xsd:enumeration value="Verstrekken producten &amp; diensten/Aangiften"/>
          <xsd:enumeration value="Nazorg/Bezwaren"/>
          <xsd:enumeration value="Informeren/Voorlichten"/>
          <xsd:enumeration value="Verstrekken producten en diensten/Inkomens- en Maatschappelijke ondersteuning"/>
          <xsd:enumeration value="Nazorg/Klachten"/>
          <xsd:enumeration value="Nazorg/Meldingen"/>
          <xsd:enumeration value="Verstrekken van producten &amp; diensten/Publieke Producten"/>
          <xsd:enumeration value="Verstrekken van producten &amp; diensten/Subsidies"/>
          <xsd:enumeration value="Verstrekken van producten &amp; diensten/Vergunningen en ontheffingen"/>
          <xsd:enumeration value="Verstrekken van producten &amp; diensten/Verzoeken"/>
          <xsd:enumeration value="Exploiteren/Verhuren ruimten &amp; goederen"/>
          <xsd:enumeration value="Exploiteren/Verkopen handelsgoederen"/>
          <xsd:enumeration value="Exploiteren/Verkopen vastgoed"/>
          <xsd:enumeration value="Informeren/Vragen beantwoorden"/>
          <xsd:enumeration value="Ontwikkelen ruimte/(Bouw)grond ontwikkelen en inrichten"/>
          <xsd:enumeration value="Ondersteunen/Administreren"/>
          <xsd:enumeration value="Ondersteunen/Adviseren"/>
          <xsd:enumeration value="Nazorg/Attenderen"/>
          <xsd:enumeration value="Evalueren/Auditen"/>
          <xsd:enumeration value="Ondersteunen/Betalen &amp; innen"/>
          <xsd:enumeration value="Beleid vormen/Bijstelling begroting en programma's"/>
          <xsd:enumeration value="Ondersteunen/Documenteren &amp; archiveren"/>
          <xsd:enumeration value="Doorvertalen bestuursakkoord"/>
          <xsd:enumeration value="Ondersteunen/Faciliteren"/>
          <xsd:enumeration value="Ontwikkelen ruimte/Grond aankopen"/>
          <xsd:enumeration value="Heffen/Heffen"/>
          <xsd:enumeration value="Ondersteunen/Inkopen en contracteren"/>
          <xsd:enumeration value="Evalueren/Monitoren"/>
          <xsd:enumeration value="Beheren en onderhouden ruimte/Onderhouden"/>
          <xsd:enumeration value="Ontwikkelen voorzieningen/Ontwikkelen producten en diensten"/>
          <xsd:enumeration value="Ontwikkelen voorzieningen/Ontwikkelen regelingen en verordeningen"/>
          <xsd:enumeration value="Handhaven/Opsporen"/>
          <xsd:enumeration value="Programmeren/Opstellen begroting"/>
          <xsd:enumeration value="Ontwikkelen ruimte/Opstellen bestemmingsplan"/>
          <xsd:enumeration value="Programmeren/Opstellen capaciteits- of afdelingsplannen"/>
          <xsd:enumeration value="Programmeren/Opstellen jaarplan"/>
          <xsd:enumeration value="Ondersteunen/Organiseren"/>
          <xsd:enumeration value="Beheren en onderhouden ruimte/Repareren"/>
          <xsd:enumeration value="Handhaven/Sanctie opleggen"/>
          <xsd:enumeration value="Handhaven/Toezicht houden"/>
          <xsd:enumeration value="Exploiteren/Uitbaten gemeentelijke voorzieningen"/>
          <xsd:enumeration value="Evalueren/Verantwoorden"/>
        </xsd:restriction>
      </xsd:simpleType>
    </xsd:element>
    <xsd:element name="SCNW000081" ma:index="125" nillable="true" ma:displayName="Bewaartermijn" ma:default="25" ma:internalName="SCNW000081">
      <xsd:simpleType>
        <xsd:restriction base="dms:Number"/>
      </xsd:simpleType>
    </xsd:element>
    <xsd:element name="SCN0000109" ma:index="126" nillable="true" ma:displayName="Toelichting" ma:internalName="SCN0000109">
      <xsd:simpleType>
        <xsd:restriction base="dms:Note"/>
      </xsd:simpleType>
    </xsd:element>
    <xsd:element name="SCN0000097" ma:index="127" nillable="true" ma:displayName="Opmerking" ma:internalName="SCN0000097">
      <xsd:simpleType>
        <xsd:restriction base="dms:Note"/>
      </xsd:simpleType>
    </xsd:element>
    <xsd:element name="SCN0000065" ma:index="128" nillable="true" ma:displayName="Publicatieindicatie" ma:default="Nee" ma:internalName="SCN0000065">
      <xsd:simpleType>
        <xsd:restriction base="dms:Choice">
          <xsd:enumeration value="Ja"/>
          <xsd:enumeration value="Nee"/>
        </xsd:restriction>
      </xsd:simpleType>
    </xsd:element>
    <xsd:element name="SCN0000027" ma:index="129" nillable="true" ma:displayName="Kernomschrijving (M)" ma:internalName="SCN0000027">
      <xsd:simpleType>
        <xsd:restriction base="dms:Text"/>
      </xsd:simpleType>
    </xsd:element>
    <xsd:element name="SCN0000063" ma:index="131" nillable="true" ma:displayName="Lex silencio positivo" ma:default="Nee" ma:internalName="SCN0000063">
      <xsd:simpleType>
        <xsd:restriction base="dms:Choice">
          <xsd:enumeration value="Ja"/>
          <xsd:enumeration value="Nee"/>
        </xsd:restriction>
      </xsd:simpleType>
    </xsd:element>
    <xsd:element name="SCNE000053" ma:index="132" nillable="true" ma:displayName="Wet. verdagingstermijn (eenh.)" ma:default="Werkdag" ma:internalName="SCNE000053">
      <xsd:simpleType>
        <xsd:restriction base="dms:Choice"/>
      </xsd:simpleType>
    </xsd:element>
    <xsd:element name="VN00000122" ma:index="133" nillable="true" ma:displayName="Proceseigenaar - functie" ma:default="Unitmanager Staf" ma:internalName="VN00000122">
      <xsd:simpleType>
        <xsd:restriction base="dms:Choice">
          <xsd:enumeration value="Ambtelijk secretaris OR"/>
          <xsd:enumeration value="Unitmanager A&amp;I"/>
          <xsd:enumeration value="Unitmanager HRM"/>
          <xsd:enumeration value="Unitmanager Huisvesting"/>
          <xsd:enumeration value="Unitmanager ICT"/>
          <xsd:enumeration value="Unitmanager Plaatsing"/>
          <xsd:enumeration value="Unitmanager Staf"/>
          <xsd:enumeration value="Unitmanager Uitvoeringsprocessen"/>
          <xsd:enumeration value="Schuldhulpverlener"/>
        </xsd:restriction>
      </xsd:simpleType>
    </xsd:element>
    <xsd:element name="SCN0000113" ma:index="134" nillable="true" ma:displayName="Toelichting" ma:internalName="SCN0000113">
      <xsd:simpleType>
        <xsd:restriction base="dms:Note"/>
      </xsd:simpleType>
    </xsd:element>
    <xsd:element name="SCN0000100" ma:index="135" nillable="true" ma:displayName="Opmerking" ma:internalName="SCN0000100">
      <xsd:simpleType>
        <xsd:restriction base="dms:Note"/>
      </xsd:simpleType>
    </xsd:element>
    <xsd:element name="SCN0000067" ma:index="136" nillable="true" ma:displayName="Code zaaktype" ma:internalName="SCN0000067">
      <xsd:simpleType>
        <xsd:restriction base="dms:Text"/>
      </xsd:simpleType>
    </xsd:element>
    <xsd:element name="SCN0000051" ma:index="137" nillable="true" ma:displayName="Productcatalogus" ma:internalName="SCN0000051">
      <xsd:simpleType>
        <xsd:restriction base="dms:Text"/>
      </xsd:simpleType>
    </xsd:element>
    <xsd:element name="SCN0000031" ma:index="138" nillable="true" ma:displayName="Proceseigenaar" ma:default="1;#Schuit, Mirjam" ma:list="UserInfo" ma:internalName="SCN000003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CN0000101" ma:index="139" nillable="true" ma:displayName="Opmerking" ma:internalName="SCN0000101">
      <xsd:simpleType>
        <xsd:restriction base="dms:Note"/>
      </xsd:simpleType>
    </xsd:element>
    <xsd:element name="SCN0000077" ma:index="140" nillable="true" ma:displayName="Archiefcode" ma:internalName="SCN0000077">
      <xsd:simpleType>
        <xsd:restriction base="dms:Text"/>
      </xsd:simpleType>
    </xsd:element>
    <xsd:element name="SCN0000078" ma:index="141" nillable="true" ma:displayName="Thesaurusterm" ma:internalName="SCN0000078">
      <xsd:simpleType>
        <xsd:restriction base="dms:Text"/>
      </xsd:simpleType>
    </xsd:element>
    <xsd:element name="SCN0000074" ma:index="142" nillable="true" ma:displayName="Generiek zaaktype" ma:internalName="SCN0000074">
      <xsd:simpleType>
        <xsd:restriction base="dms:Text"/>
      </xsd:simpleType>
    </xsd:element>
    <xsd:element name="SCN0000030" ma:index="143" nillable="true" ma:displayName="Unit" ma:default="Staf - AMIF" ma:internalName="SCN0000030">
      <xsd:simpleType>
        <xsd:restriction base="dms:Text"/>
      </xsd:simpleType>
    </xsd:element>
    <xsd:element name="Deelactiviteit" ma:index="146" nillable="true" ma:displayName="Deelactiviteit" ma:default="Participatie" ma:format="Dropdown" ma:internalName="Deelactiviteit">
      <xsd:simpleType>
        <xsd:restriction base="dms:Choice">
          <xsd:enumeration value="Participatie"/>
          <xsd:enumeration value="Taal"/>
          <xsd:enumeration value="Overkoepelend"/>
        </xsd:restriction>
      </xsd:simpleType>
    </xsd:element>
    <xsd:element name="Overlegdatum" ma:index="147" nillable="true" ma:displayName="Overlegdatum" ma:format="DateOnly" ma:internalName="Overlegdatum">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3c0277d-2ae7-4d89-9e44-6c13f6a106b2" elementFormDefault="qualified">
    <xsd:import namespace="http://schemas.microsoft.com/office/2006/documentManagement/types"/>
    <xsd:import namespace="http://schemas.microsoft.com/office/infopath/2007/PartnerControls"/>
    <xsd:element name="Soort_x0020_activiteit" ma:index="145" nillable="true" ma:displayName="Soort activiteit" ma:format="Dropdown" ma:internalName="Soort_x0020_activiteit">
      <xsd:simpleType>
        <xsd:restriction base="dms:Choice">
          <xsd:enumeration value="Communicatie"/>
          <xsd:enumeration value="Inhoud/Onderzoek"/>
          <xsd:enumeration value="Overleg"/>
          <xsd:enumeration value="Verantwoord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OADocumenttype xmlns="http://schemas.econnect.nl/" xmlns:ns1="http://www.w3.org/2001/XMLSchema-instance">Verslag</COADocumenttype>
    <SGC0001018 xmlns="1cea700e-395d-4716-95c5-6a39f64148cd">Ja</SGC0001018>
    <SCN0000540 xmlns="1cea700e-395d-4716-95c5-6a39f64148cd" xmlns:ns1="http://www.w3.org/2001/XMLSchema-instance" ns1:nil="true"/>
    <SCN0000539 xmlns="1cea700e-395d-4716-95c5-6a39f64148cd">2019-11-08T14:24:39+00:00</SCN0000539>
    <SCNW000527 xmlns="1cea700e-395d-4716-95c5-6a39f64148cd" xmlns:ns1="http://www.w3.org/2001/XMLSchema-instance" ns1:nil="true"/>
    <SCNE000527 xmlns="1cea700e-395d-4716-95c5-6a39f64148cd">Werkdag</SCNE000527>
    <SCN0000528 xmlns="1cea700e-395d-4716-95c5-6a39f64148cd">Na afhandeling</SCN0000528>
    <SCN0000546 xmlns="1cea700e-395d-4716-95c5-6a39f64148cd">Lokaal</SCN0000546>
    <SCN0000525 xmlns="1cea700e-395d-4716-95c5-6a39f64148cd">Ja</SCN0000525>
    <SCN0000552 xmlns="1cea700e-395d-4716-95c5-6a39f64148cd">2019-11-08T14:11:13+00:00</SCN0000552>
    <SCN0000516 xmlns="1cea700e-395d-4716-95c5-6a39f64148cd" xmlns:ns1="http://www.w3.org/2001/XMLSchema-instance">201001 Presentatie overkoepelende stuurgroep</SCN0000516>
    <SCN0000517 xmlns="1cea700e-395d-4716-95c5-6a39f64148cd" xmlns:ns1="http://www.w3.org/2001/XMLSchema-instance" ns1:nil="true"/>
    <SCN0000522 xmlns="1cea700e-395d-4716-95c5-6a39f64148cd">Generiek documenttype</SCN0000522>
    <SCN0000531 xmlns="1cea700e-395d-4716-95c5-6a39f64148cd">Nee</SCN0000531>
    <SCN0000537 xmlns="1cea700e-395d-4716-95c5-6a39f64148cd">Nee</SCN0000537>
    <SCN0000534 xmlns="1cea700e-395d-4716-95c5-6a39f64148cd" xmlns:ns1="http://www.w3.org/2001/XMLSchema-instance" ns1:nil="true"/>
    <SCN0000521 xmlns="1cea700e-395d-4716-95c5-6a39f64148cd" xmlns:ns1="http://www.w3.org/2001/XMLSchema-instance" ns1:nil="true"/>
    <SCN0000523 xmlns="1cea700e-395d-4716-95c5-6a39f64148cd" xmlns:ns1="http://www.w3.org/2001/XMLSchema-instance" ns1:nil="true"/>
    <SCN0000529 xmlns="1cea700e-395d-4716-95c5-6a39f64148cd" xmlns:ns1="http://www.w3.org/2001/XMLSchema-instance" ns1:nil="true"/>
    <SCN0000535 xmlns="1cea700e-395d-4716-95c5-6a39f64148cd" xmlns:ns1="http://www.w3.org/2001/XMLSchema-instance" ns1:nil="true"/>
    <SCN0000524 xmlns="1cea700e-395d-4716-95c5-6a39f64148cd">Intern</SCN0000524>
    <SCN0000532 xmlns="1cea700e-395d-4716-95c5-6a39f64148cd">Nee</SCN0000532>
    <SCN0000526 xmlns="1cea700e-395d-4716-95c5-6a39f64148cd">Bewaren</SCN0000526>
    <VN00000017 xmlns="1cea700e-395d-4716-95c5-6a39f64148cd">Verklaring</VN00000017>
    <VN00000015 xmlns="1cea700e-395d-4716-95c5-6a39f64148cd">Ja</VN00000015>
    <VN00000076 xmlns="1cea700e-395d-4716-95c5-6a39f64148cd">Nee</VN00000076>
    <VN00000097 xmlns="1cea700e-395d-4716-95c5-6a39f64148cd" xmlns:ns1="http://www.w3.org/2001/XMLSchema-instance" ns1:nil="true"/>
    <VN00000098 xmlns="1cea700e-395d-4716-95c5-6a39f64148cd" xmlns:ns1="http://www.w3.org/2001/XMLSchema-instance" ns1:nil="true"/>
    <VN00000109 xmlns="1cea700e-395d-4716-95c5-6a39f64148cd" xmlns:ns1="http://www.w3.org/2001/XMLSchema-instance" ns1:nil="true"/>
    <VN00000104 xmlns="1cea700e-395d-4716-95c5-6a39f64148cd" xmlns:ns1="http://www.w3.org/2001/XMLSchema-instance" ns1:nil="true"/>
    <VN00000060 xmlns="1cea700e-395d-4716-95c5-6a39f64148cd" xmlns:ns1="http://www.w3.org/2001/XMLSchema-instance" ns1:nil="true"/>
    <VN00000087 xmlns="1cea700e-395d-4716-95c5-6a39f64148cd" xmlns:ns1="http://www.w3.org/2001/XMLSchema-instance" ns1:nil="true"/>
    <VN00000121 xmlns="1cea700e-395d-4716-95c5-6a39f64148cd">Scanner - code; Scan - datum; Medewerker naam -  Registreren</VN00000121>
    <VN00000124 xmlns="1cea700e-395d-4716-95c5-6a39f64148cd" xmlns:ns1="http://www.w3.org/2001/XMLSchema-instance" ns1:nil="true"/>
    <ARX_LastSignatureReason xmlns="1cea700e-395d-4716-95c5-6a39f64148cd">Unknown</ARX_LastSignatureReason>
    <Signatures_x0020_Status xmlns="1cea700e-395d-4716-95c5-6a39f64148cd">Unknown</Signatures_x0020_Status>
    <ARX_SignaturesCount xmlns="1cea700e-395d-4716-95c5-6a39f64148cd">Unknown</ARX_SignaturesCount>
    <ARX_LastSignatureStatus xmlns="1cea700e-395d-4716-95c5-6a39f64148cd">Unknown</ARX_LastSignatureStatus>
    <ARX_LastSignatureDateTime xmlns="1cea700e-395d-4716-95c5-6a39f64148cd">Unknown</ARX_LastSignatureDateTime>
    <ARX_LastSignerName xmlns="1cea700e-395d-4716-95c5-6a39f64148cd">Unknown</ARX_LastSignerName>
    <ARX_LastVerifiedOn xmlns="1cea700e-395d-4716-95c5-6a39f64148cd">Unknown</ARX_LastVerifiedOn>
    <SCNT000047 xmlns="1cea700e-395d-4716-95c5-6a39f64148cd" xmlns:ns1="http://www.w3.org/2001/XMLSchema-instance" ns1:nil="true"/>
    <SCN0000093 xmlns="1cea700e-395d-4716-95c5-6a39f64148cd" xmlns:ns1="http://www.w3.org/2001/XMLSchema-instance" ns1:nil="true"/>
    <SCN0000095 xmlns="1cea700e-395d-4716-95c5-6a39f64148cd" xmlns:ns1="http://www.w3.org/2001/XMLSchema-instance" ns1:nil="true"/>
    <SCN0000060 xmlns="1cea700e-395d-4716-95c5-6a39f64148cd">Nee</SCN0000060>
    <SCN0000042 xmlns="1cea700e-395d-4716-95c5-6a39f64148cd" xmlns:ns1="http://www.w3.org/2001/XMLSchema-instance" ns1:nil="true"/>
    <SCN0000105 xmlns="1cea700e-395d-4716-95c5-6a39f64148cd" xmlns:ns1="http://www.w3.org/2001/XMLSchema-instance" ns1:nil="true"/>
    <SCNE000081 xmlns="1cea700e-395d-4716-95c5-6a39f64148cd">Jaar</SCNE000081>
    <SCN0000061 xmlns="1cea700e-395d-4716-95c5-6a39f64148cd">Nee</SCN0000061>
    <SCN0000096 xmlns="1cea700e-395d-4716-95c5-6a39f64148cd" xmlns:ns1="http://www.w3.org/2001/XMLSchema-instance" ns1:nil="true"/>
    <SCN0000064 xmlns="1cea700e-395d-4716-95c5-6a39f64148cd">Nee</SCN0000064>
    <SCNT000048 xmlns="1cea700e-395d-4716-95c5-6a39f64148cd" xmlns:ns1="http://www.w3.org/2001/XMLSchema-instance" ns1:nil="true"/>
    <SCN0000059 xmlns="1cea700e-395d-4716-95c5-6a39f64148cd">Nee</SCN0000059>
    <Dossierdatumafsluiting xmlns="1cea700e-395d-4716-95c5-6a39f64148cd" xmlns:ns1="http://www.w3.org/2001/XMLSchema-instance" ns1:nil="true"/>
    <SCN0000082 xmlns="1cea700e-395d-4716-95c5-6a39f64148cd">Na afhandeling</SCN0000082>
    <SCN0000029 xmlns="1cea700e-395d-4716-95c5-6a39f64148cd" xmlns:ns1="http://www.w3.org/2001/XMLSchema-instance" ns1:nil="true"/>
    <SCN0000057 xmlns="1cea700e-395d-4716-95c5-6a39f64148cd">Nee</SCN0000057>
    <SCN0000111 xmlns="1cea700e-395d-4716-95c5-6a39f64148cd" xmlns:ns1="http://www.w3.org/2001/XMLSchema-instance" ns1:nil="true"/>
    <SCN0000094 xmlns="1cea700e-395d-4716-95c5-6a39f64148cd" xmlns:ns1="http://www.w3.org/2001/XMLSchema-instance" ns1:nil="true"/>
    <SCN0000034 xmlns="1cea700e-395d-4716-95c5-6a39f64148cd">Dit werkproces betreft het Project Participatie en taal.</SCN0000034>
    <SCN0000070 xmlns="1cea700e-395d-4716-95c5-6a39f64148cd">Trigger Intern (TI)</SCN0000070>
    <SCNW000056 xmlns="1cea700e-395d-4716-95c5-6a39f64148cd" xmlns:ns1="http://www.w3.org/2001/XMLSchema-instance" ns1:nil="true"/>
    <SCN0000058 xmlns="1cea700e-395d-4716-95c5-6a39f64148cd">Nee</SCN0000058>
    <SCNE000055 xmlns="1cea700e-395d-4716-95c5-6a39f64148cd">Werkdag</SCNE000055>
    <SCN0000104 xmlns="1cea700e-395d-4716-95c5-6a39f64148cd" xmlns:ns1="http://www.w3.org/2001/XMLSchema-instance" ns1:nil="true"/>
    <SCN0000129 xmlns="1cea700e-395d-4716-95c5-6a39f64148cd">2019-07-26T14:46:03+00:00</SCN0000129>
    <SCN0000106 xmlns="1cea700e-395d-4716-95c5-6a39f64148cd" xmlns:ns1="http://www.w3.org/2001/XMLSchema-instance" ns1:nil="true"/>
    <SCN0000091 xmlns="1cea700e-395d-4716-95c5-6a39f64148cd" xmlns:ns1="http://www.w3.org/2001/XMLSchema-instance" ns1:nil="true"/>
    <SCNE000054 xmlns="1cea700e-395d-4716-95c5-6a39f64148cd">Werkdag</SCNE000054>
    <SCNW000055 xmlns="1cea700e-395d-4716-95c5-6a39f64148cd" xmlns:ns1="http://www.w3.org/2001/XMLSchema-instance" ns1:nil="true"/>
    <VN00000126 xmlns="1cea700e-395d-4716-95c5-6a39f64148cd">Unit Staf</VN00000126>
    <SCN0000073 xmlns="1cea700e-395d-4716-95c5-6a39f64148cd" xmlns:ns1="http://www.w3.org/2001/XMLSchema-instance" ns1:nil="true"/>
    <SCN0000108 xmlns="1cea700e-395d-4716-95c5-6a39f64148cd" xmlns:ns1="http://www.w3.org/2001/XMLSchema-instance" ns1:nil="true"/>
    <VN00000123 xmlns="1cea700e-395d-4716-95c5-6a39f64148cd">Creatie - datum; Zaak - code</VN00000123>
    <SCN0000035 xmlns="1cea700e-395d-4716-95c5-6a39f64148cd">Toekenning van AMIF budget 
</SCN0000035>
    <SCNT000076 xmlns="1cea700e-395d-4716-95c5-6a39f64148cd">Selectielijst COA 2013- , handeling 36; ;</SCNT000076>
    <SCN0000102 xmlns="1cea700e-395d-4716-95c5-6a39f64148cd" xmlns:ns1="http://www.w3.org/2001/XMLSchema-instance" ns1:nil="true"/>
    <CaseOwner xmlns="http://schemas.econnect.nl/">
      <UserInfo>
        <DisplayName/>
        <AccountId>61</AccountId>
        <AccountType/>
      </UserInfo>
    </CaseOwner>
    <SCN0000044 xmlns="1cea700e-395d-4716-95c5-6a39f64148cd" xmlns:ns1="http://www.w3.org/2001/XMLSchema-instance" ns1:nil="true"/>
    <SCNE000056 xmlns="1cea700e-395d-4716-95c5-6a39f64148cd">Werkdag</SCNE000056>
    <SCN0000107 xmlns="1cea700e-395d-4716-95c5-6a39f64148cd" xmlns:ns1="http://www.w3.org/2001/XMLSchema-instance" ns1:nil="true"/>
    <SCN0000043 xmlns="1cea700e-395d-4716-95c5-6a39f64148cd" xmlns:ns1="http://www.w3.org/2001/XMLSchema-instance" ns1:nil="true"/>
    <SCNW000052 xmlns="1cea700e-395d-4716-95c5-6a39f64148cd" xmlns:ns1="http://www.w3.org/2001/XMLSchema-instance" ns1:nil="true"/>
    <SharedCaseName xmlns="http://schemas.econnect.nl/">CEF0046- 10 Interne stukken COA</SharedCaseName>
    <SGC0002002 xmlns="1cea700e-395d-4716-95c5-6a39f64148cd">3522</SGC0002002>
    <SCNW000053 xmlns="1cea700e-395d-4716-95c5-6a39f64148cd" xmlns:ns1="http://www.w3.org/2001/XMLSchema-instance" ns1:nil="true"/>
    <SCN0000083 xmlns="1cea700e-395d-4716-95c5-6a39f64148cd" xmlns:ns1="http://www.w3.org/2001/XMLSchema-instance" ns1:nil="true"/>
    <SCN0000118 xmlns="1cea700e-395d-4716-95c5-6a39f64148cd" xmlns:ns1="http://www.w3.org/2001/XMLSchema-instance" ns1:nil="true"/>
    <SCN0000117 xmlns="1cea700e-395d-4716-95c5-6a39f64148cd">2019-05-06T08:21:07+00:00</SCN0000117>
    <SCN0000041 xmlns="1cea700e-395d-4716-95c5-6a39f64148cd">Nee</SCN0000041>
    <SCN0000080 xmlns="1cea700e-395d-4716-95c5-6a39f64148cd">Vernietigen</SCN0000080>
    <SCN0000040 xmlns="1cea700e-395d-4716-95c5-6a39f64148cd">Specifiek werkproces</SCN0000040>
    <SCN0000112 xmlns="1cea700e-395d-4716-95c5-6a39f64148cd" xmlns:ns1="http://www.w3.org/2001/XMLSchema-instance" ns1:nil="true"/>
    <SCN0000099 xmlns="1cea700e-395d-4716-95c5-6a39f64148cd">
      <Url xmlns:ns1="http://www.w3.org/2001/XMLSchema-instance" ns1:nil="true"/>
      <Description xmlns:ns1="http://www.w3.org/2001/XMLSchema-instance" ns1:nil="true"/>
    </SCN0000099>
    <SCN0000079 xmlns="1cea700e-395d-4716-95c5-6a39f64148cd" xmlns:ns1="http://www.w3.org/2001/XMLSchema-instance" ns1:nil="true"/>
    <Dossiervernietigingsjaar xmlns="1cea700e-395d-4716-95c5-6a39f64148cd" xmlns:ns1="http://www.w3.org/2001/XMLSchema-instance" ns1:nil="true"/>
    <SCNE000052 xmlns="1cea700e-395d-4716-95c5-6a39f64148cd">Werkdag</SCNE000052>
    <SCN0000028 xmlns="1cea700e-395d-4716-95c5-6a39f64148cd">Het uitvoeren en verantwoorden van het AMIF-project Project Participatie en  taal.</SCN0000028>
    <SCN0000026 xmlns="1cea700e-395d-4716-95c5-6a39f64148cd">Project Participatie en taal</SCN0000026>
    <SCN0000098 xmlns="1cea700e-395d-4716-95c5-6a39f64148cd">
      <Url xmlns:ns1="http://www.w3.org/2001/XMLSchema-instance">http://www.model-dsp.nl/vngdspsec/models/schemas/LP00000522/index.htm</Url>
      <Description xmlns:ns1="http://www.w3.org/2001/XMLSchema-instance">http://www.model-dsp.nl/vngdspsec/models/schemas/LP00000522/index.htm</Description>
    </SCN0000098>
    <Dossieroverdrachtsjaar xmlns="1cea700e-395d-4716-95c5-6a39f64148cd" xmlns:ns1="http://www.w3.org/2001/XMLSchema-instance" ns1:nil="true"/>
    <SCN0000072 xmlns="1cea700e-395d-4716-95c5-6a39f64148cd" xmlns:ns1="http://www.w3.org/2001/XMLSchema-instance" ns1:nil="true"/>
    <SGC0001002 xmlns="1cea700e-395d-4716-95c5-6a39f64148cd">Ja</SGC0001002>
    <SCN0000123 xmlns="1cea700e-395d-4716-95c5-6a39f64148cd">Lokaal</SCN0000123>
    <SCN0000084 xmlns="1cea700e-395d-4716-95c5-6a39f64148cd" xmlns:ns1="http://www.w3.org/2001/XMLSchema-instance" ns1:nil="true"/>
    <SCN0000066 xmlns="1cea700e-395d-4716-95c5-6a39f64148cd" xmlns:ns1="http://www.w3.org/2001/XMLSchema-instance" ns1:nil="true"/>
    <SCN0000062 xmlns="1cea700e-395d-4716-95c5-6a39f64148cd">Nee</SCN0000062>
    <COAIsDocumentArchived xmlns="http://schemas.econnect.nl/">false</COAIsDocumentArchived>
    <SCNW000054 xmlns="1cea700e-395d-4716-95c5-6a39f64148cd" xmlns:ns1="http://www.w3.org/2001/XMLSchema-instance" ns1:nil="true"/>
    <SCN0000092 xmlns="1cea700e-395d-4716-95c5-6a39f64148cd" xmlns:ns1="http://www.w3.org/2001/XMLSchema-instance" ns1:nil="true"/>
    <VN00000115 xmlns="1cea700e-395d-4716-95c5-6a39f64148cd">Ja</VN00000115>
    <SCN0000071 xmlns="1cea700e-395d-4716-95c5-6a39f64148cd" xmlns:ns1="http://www.w3.org/2001/XMLSchema-instance" ns1:nil="true"/>
    <SCNW000081 xmlns="1cea700e-395d-4716-95c5-6a39f64148cd">25</SCNW000081>
    <SCN0000109 xmlns="1cea700e-395d-4716-95c5-6a39f64148cd" xmlns:ns1="http://www.w3.org/2001/XMLSchema-instance" ns1:nil="true"/>
    <SCN0000097 xmlns="1cea700e-395d-4716-95c5-6a39f64148cd" xmlns:ns1="http://www.w3.org/2001/XMLSchema-instance" ns1:nil="true"/>
    <SCN0000065 xmlns="1cea700e-395d-4716-95c5-6a39f64148cd">Nee</SCN0000065>
    <SCN0000027 xmlns="1cea700e-395d-4716-95c5-6a39f64148cd" xmlns:ns1="http://www.w3.org/2001/XMLSchema-instance" ns1:nil="true"/>
    <CaseManager xmlns="http://schemas.econnect.nl/">
      <UserInfo>
        <DisplayName/>
        <AccountId>61</AccountId>
        <AccountType/>
      </UserInfo>
    </CaseManager>
    <SCN0000063 xmlns="1cea700e-395d-4716-95c5-6a39f64148cd">Nee</SCN0000063>
    <SCNE000053 xmlns="1cea700e-395d-4716-95c5-6a39f64148cd">Werkdag</SCNE000053>
    <VN00000122 xmlns="1cea700e-395d-4716-95c5-6a39f64148cd">Unitmanager Staf</VN00000122>
    <SCN0000113 xmlns="1cea700e-395d-4716-95c5-6a39f64148cd" xmlns:ns1="http://www.w3.org/2001/XMLSchema-instance" ns1:nil="true"/>
    <SCN0000100 xmlns="1cea700e-395d-4716-95c5-6a39f64148cd" xmlns:ns1="http://www.w3.org/2001/XMLSchema-instance" ns1:nil="true"/>
    <SCN0000067 xmlns="1cea700e-395d-4716-95c5-6a39f64148cd" xmlns:ns1="http://www.w3.org/2001/XMLSchema-instance" ns1:nil="true"/>
    <SCN0000051 xmlns="1cea700e-395d-4716-95c5-6a39f64148cd" xmlns:ns1="http://www.w3.org/2001/XMLSchema-instance" ns1:nil="true"/>
    <SCN0000031 xmlns="1cea700e-395d-4716-95c5-6a39f64148cd">
      <UserInfo>
        <DisplayName/>
        <AccountId>1</AccountId>
        <AccountType/>
      </UserInfo>
    </SCN0000031>
    <SCN0000101 xmlns="1cea700e-395d-4716-95c5-6a39f64148cd" xmlns:ns1="http://www.w3.org/2001/XMLSchema-instance" ns1:nil="true"/>
    <SCN0000077 xmlns="1cea700e-395d-4716-95c5-6a39f64148cd" xmlns:ns1="http://www.w3.org/2001/XMLSchema-instance" ns1:nil="true"/>
    <SCN0000078 xmlns="1cea700e-395d-4716-95c5-6a39f64148cd" xmlns:ns1="http://www.w3.org/2001/XMLSchema-instance" ns1:nil="true"/>
    <SCN0000074 xmlns="1cea700e-395d-4716-95c5-6a39f64148cd" xmlns:ns1="http://www.w3.org/2001/XMLSchema-instance" ns1:nil="true"/>
    <SCN0000030 xmlns="1cea700e-395d-4716-95c5-6a39f64148cd">Staf - AMIF</SCN0000030>
    <CaseStartDate xmlns="http://schemas.econnect.nl/">2019-09-22T22:00:00+00:00</CaseStartDate>
    <Soort_x0020_activiteit xmlns="83c0277d-2ae7-4d89-9e44-6c13f6a106b2">Verantwoording</Soort_x0020_activiteit>
    <_dlc_DocId xmlns="1cea700e-395d-4716-95c5-6a39f64148cd">CDR-439402</_dlc_DocId>
    <_dlc_DocIdUrl xmlns="1cea700e-395d-4716-95c5-6a39f64148cd">
      <Url>https://plein-dms.coa.local/projecten/LP00000522/cef0046-10-interne-stukken-coa/_layouts/15/DocIdRedir.aspx?ID=CDR-439402</Url>
      <Description>CDR-439402</Description>
    </_dlc_DocIdUrl>
    <AutoGenerated xmlns="http://schemas.econnect.nl/">false</AutoGenerated>
    <Overlegdatum xmlns="1cea700e-395d-4716-95c5-6a39f64148cd" xsi:nil="true"/>
    <Deelactiviteit xmlns="1cea700e-395d-4716-95c5-6a39f64148cd">Participatie</Deelactiviteit>
    <SPECRelatedItems xmlns="http://schemas.econnect.nl/" xsi:nil="true"/>
  </documentManagement>
</p:properties>
</file>

<file path=customXml/itemProps1.xml><?xml version="1.0" encoding="utf-8"?>
<ds:datastoreItem xmlns:ds="http://schemas.openxmlformats.org/officeDocument/2006/customXml" ds:itemID="{F981A3FB-8868-44FC-8788-28CDF121DDE5}">
  <ds:schemaRefs>
    <ds:schemaRef ds:uri="http://schemas.microsoft.com/sharepoint/events"/>
  </ds:schemaRefs>
</ds:datastoreItem>
</file>

<file path=customXml/itemProps2.xml><?xml version="1.0" encoding="utf-8"?>
<ds:datastoreItem xmlns:ds="http://schemas.openxmlformats.org/officeDocument/2006/customXml" ds:itemID="{12991716-05C1-4A19-84D2-CA9AAFEC3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econnect.nl/"/>
    <ds:schemaRef ds:uri="1cea700e-395d-4716-95c5-6a39f64148cd"/>
    <ds:schemaRef ds:uri="83c0277d-2ae7-4d89-9e44-6c13f6a106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86AADD-00B0-45C7-82CC-0D52F9FE3F2D}">
  <ds:schemaRefs>
    <ds:schemaRef ds:uri="http://schemas.microsoft.com/sharepoint/v3/contenttype/forms"/>
  </ds:schemaRefs>
</ds:datastoreItem>
</file>

<file path=customXml/itemProps4.xml><?xml version="1.0" encoding="utf-8"?>
<ds:datastoreItem xmlns:ds="http://schemas.openxmlformats.org/officeDocument/2006/customXml" ds:itemID="{753D0A78-37BE-4170-B35D-AD0D006BFA53}">
  <ds:schemaRefs>
    <ds:schemaRef ds:uri="http://www.w3.org/XML/1998/namespace"/>
    <ds:schemaRef ds:uri="http://schemas.microsoft.com/office/2006/metadata/properties"/>
    <ds:schemaRef ds:uri="83c0277d-2ae7-4d89-9e44-6c13f6a106b2"/>
    <ds:schemaRef ds:uri="http://schemas.econnect.nl/"/>
    <ds:schemaRef ds:uri="http://purl.org/dc/elements/1.1/"/>
    <ds:schemaRef ds:uri="1cea700e-395d-4716-95c5-6a39f64148cd"/>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coa</Template>
  <TotalTime>6368</TotalTime>
  <Words>753</Words>
  <Application>Microsoft Office PowerPoint</Application>
  <PresentationFormat>Breedbeeld</PresentationFormat>
  <Paragraphs>140</Paragraphs>
  <Slides>18</Slides>
  <Notes>18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Abadi</vt:lpstr>
      <vt:lpstr>Arial</vt:lpstr>
      <vt:lpstr>Avenir</vt:lpstr>
      <vt:lpstr>Calibri</vt:lpstr>
      <vt:lpstr>Tw Cen MT</vt:lpstr>
      <vt:lpstr>Wingdings</vt:lpstr>
      <vt:lpstr>1_Kantoorthema</vt:lpstr>
      <vt:lpstr>Nieuwe inburgeringswet vanaf 1 januari 2022</vt:lpstr>
      <vt:lpstr>PowerPoint-presentatie</vt:lpstr>
      <vt:lpstr>PowerPoint-presentatie</vt:lpstr>
      <vt:lpstr>PowerPoint-presentatie</vt:lpstr>
      <vt:lpstr>PowerPoint-presentatie</vt:lpstr>
      <vt:lpstr>PowerPoint-presentatie</vt:lpstr>
      <vt:lpstr>PowerPoint-presentatie</vt:lpstr>
      <vt:lpstr>Zijn er vragen?</vt:lpstr>
      <vt:lpstr>PowerPoint-presentatie</vt:lpstr>
      <vt:lpstr>PowerPoint-presentatie</vt:lpstr>
      <vt:lpstr>PowerPoint-presentatie</vt:lpstr>
      <vt:lpstr>PowerPoint-presentatie</vt:lpstr>
      <vt:lpstr>PowerPoint-presentatie</vt:lpstr>
      <vt:lpstr>Zijn er vragen?</vt:lpstr>
      <vt:lpstr>PowerPoint-presentatie</vt:lpstr>
      <vt:lpstr>PowerPoint-presentatie</vt:lpstr>
      <vt:lpstr>Met elkaar in gesprek</vt:lpstr>
      <vt:lpstr>Afsluiting</vt:lpstr>
    </vt:vector>
  </TitlesOfParts>
  <Company>COA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201001 Presentatie overkoepelende stuurgroep</dc:title>
  <dc:creator>Pennington de Jongh, Sarah</dc:creator>
  <cp:lastModifiedBy>Sandy dos Reis</cp:lastModifiedBy>
  <cp:revision>307</cp:revision>
  <dcterms:created xsi:type="dcterms:W3CDTF">2020-06-15T14:32:42Z</dcterms:created>
  <dcterms:modified xsi:type="dcterms:W3CDTF">2021-06-10T10:44:16Z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0x0101007A6E4A62A1A34FCBB5DB597108C1AEB0000618AE7CD083284BA3D9CD9531C04B26008F3E2F6312982B4D9E02C76F6DBDF7E4</vt:lpwstr>
  </property>
  <property fmtid="{D5CDD505-2E9C-101B-9397-08002B2CF9AE}" pid="3" name="ContentType">
    <vt:lpwstr>Verslag</vt:lpwstr>
  </property>
  <property fmtid="{D5CDD505-2E9C-101B-9397-08002B2CF9AE}" pid="4" name="Title">
    <vt:lpwstr>201001 Presentatie overkoepelende stuurgroep</vt:lpwstr>
  </property>
  <property fmtid="{D5CDD505-2E9C-101B-9397-08002B2CF9AE}" pid="5" name="SGC0001018">
    <vt:lpwstr>Ja</vt:lpwstr>
  </property>
  <property fmtid="{D5CDD505-2E9C-101B-9397-08002B2CF9AE}" pid="6" name="SCN0000539">
    <vt:lpwstr>2019-11-08T14:24:39+00:00</vt:lpwstr>
  </property>
  <property fmtid="{D5CDD505-2E9C-101B-9397-08002B2CF9AE}" pid="7" name="SCNE000527">
    <vt:lpwstr>Werkdag</vt:lpwstr>
  </property>
  <property fmtid="{D5CDD505-2E9C-101B-9397-08002B2CF9AE}" pid="8" name="SCN0000528">
    <vt:lpwstr>Na afhandeling</vt:lpwstr>
  </property>
  <property fmtid="{D5CDD505-2E9C-101B-9397-08002B2CF9AE}" pid="9" name="SCN0000546">
    <vt:lpwstr>Lokaal</vt:lpwstr>
  </property>
  <property fmtid="{D5CDD505-2E9C-101B-9397-08002B2CF9AE}" pid="10" name="SCN0000525">
    <vt:lpwstr>Ja</vt:lpwstr>
  </property>
  <property fmtid="{D5CDD505-2E9C-101B-9397-08002B2CF9AE}" pid="11" name="SCN0000552">
    <vt:lpwstr>2019-11-08T14:11:13+00:00</vt:lpwstr>
  </property>
  <property fmtid="{D5CDD505-2E9C-101B-9397-08002B2CF9AE}" pid="12" name="SCN0000516">
    <vt:lpwstr>201001 Presentatie overkoepelende stuurgroep</vt:lpwstr>
  </property>
  <property fmtid="{D5CDD505-2E9C-101B-9397-08002B2CF9AE}" pid="13" name="SCN0000522">
    <vt:lpwstr>Generiek documenttype</vt:lpwstr>
  </property>
  <property fmtid="{D5CDD505-2E9C-101B-9397-08002B2CF9AE}" pid="14" name="SCN0000531">
    <vt:lpwstr>Nee</vt:lpwstr>
  </property>
  <property fmtid="{D5CDD505-2E9C-101B-9397-08002B2CF9AE}" pid="15" name="SCN0000537">
    <vt:lpwstr>Nee</vt:lpwstr>
  </property>
  <property fmtid="{D5CDD505-2E9C-101B-9397-08002B2CF9AE}" pid="16" name="SCN0000524">
    <vt:lpwstr>Intern</vt:lpwstr>
  </property>
  <property fmtid="{D5CDD505-2E9C-101B-9397-08002B2CF9AE}" pid="17" name="SCN0000532">
    <vt:lpwstr>Nee</vt:lpwstr>
  </property>
  <property fmtid="{D5CDD505-2E9C-101B-9397-08002B2CF9AE}" pid="18" name="SCN0000526">
    <vt:lpwstr>Bewaren</vt:lpwstr>
  </property>
  <property fmtid="{D5CDD505-2E9C-101B-9397-08002B2CF9AE}" pid="19" name="VN00000017">
    <vt:lpwstr>Verklaring</vt:lpwstr>
  </property>
  <property fmtid="{D5CDD505-2E9C-101B-9397-08002B2CF9AE}" pid="20" name="VN00000015">
    <vt:lpwstr>Ja</vt:lpwstr>
  </property>
  <property fmtid="{D5CDD505-2E9C-101B-9397-08002B2CF9AE}" pid="21" name="VN00000076">
    <vt:lpwstr>Nee</vt:lpwstr>
  </property>
  <property fmtid="{D5CDD505-2E9C-101B-9397-08002B2CF9AE}" pid="22" name="VN00000121">
    <vt:lpwstr>Scanner - code; Scan - datum; Medewerker naam -  Registreren</vt:lpwstr>
  </property>
  <property fmtid="{D5CDD505-2E9C-101B-9397-08002B2CF9AE}" pid="23" name="ARX_LastSignatureReason">
    <vt:lpwstr>Unknown</vt:lpwstr>
  </property>
  <property fmtid="{D5CDD505-2E9C-101B-9397-08002B2CF9AE}" pid="24" name="Signatures Status">
    <vt:lpwstr>Unknown</vt:lpwstr>
  </property>
  <property fmtid="{D5CDD505-2E9C-101B-9397-08002B2CF9AE}" pid="25" name="ARX_SignaturesCount">
    <vt:lpwstr>Unknown</vt:lpwstr>
  </property>
  <property fmtid="{D5CDD505-2E9C-101B-9397-08002B2CF9AE}" pid="26" name="ARX_LastSignatureStatus">
    <vt:lpwstr>Unknown</vt:lpwstr>
  </property>
  <property fmtid="{D5CDD505-2E9C-101B-9397-08002B2CF9AE}" pid="27" name="ARX_LastSignatureDateTime">
    <vt:lpwstr>Unknown</vt:lpwstr>
  </property>
  <property fmtid="{D5CDD505-2E9C-101B-9397-08002B2CF9AE}" pid="28" name="ARX_LastSignerName">
    <vt:lpwstr>Unknown</vt:lpwstr>
  </property>
  <property fmtid="{D5CDD505-2E9C-101B-9397-08002B2CF9AE}" pid="29" name="ARX_LastVerifiedOn">
    <vt:lpwstr>Unknown</vt:lpwstr>
  </property>
  <property fmtid="{D5CDD505-2E9C-101B-9397-08002B2CF9AE}" pid="30" name="SCN0000060">
    <vt:lpwstr>Nee</vt:lpwstr>
  </property>
  <property fmtid="{D5CDD505-2E9C-101B-9397-08002B2CF9AE}" pid="31" name="SCNE000081">
    <vt:lpwstr>Jaar</vt:lpwstr>
  </property>
  <property fmtid="{D5CDD505-2E9C-101B-9397-08002B2CF9AE}" pid="32" name="SCN0000061">
    <vt:lpwstr>Nee</vt:lpwstr>
  </property>
  <property fmtid="{D5CDD505-2E9C-101B-9397-08002B2CF9AE}" pid="33" name="SCN0000064">
    <vt:lpwstr>Nee</vt:lpwstr>
  </property>
  <property fmtid="{D5CDD505-2E9C-101B-9397-08002B2CF9AE}" pid="34" name="SCN0000059">
    <vt:lpwstr>Nee</vt:lpwstr>
  </property>
  <property fmtid="{D5CDD505-2E9C-101B-9397-08002B2CF9AE}" pid="35" name="SCN0000082">
    <vt:lpwstr>Na afhandeling</vt:lpwstr>
  </property>
  <property fmtid="{D5CDD505-2E9C-101B-9397-08002B2CF9AE}" pid="36" name="SCN0000057">
    <vt:lpwstr>Nee</vt:lpwstr>
  </property>
  <property fmtid="{D5CDD505-2E9C-101B-9397-08002B2CF9AE}" pid="37" name="SCN0000034">
    <vt:lpwstr>Dit werkproces betreft het Project Participatie en taal.</vt:lpwstr>
  </property>
  <property fmtid="{D5CDD505-2E9C-101B-9397-08002B2CF9AE}" pid="38" name="SCN0000070">
    <vt:lpwstr>Trigger Intern (TI)</vt:lpwstr>
  </property>
  <property fmtid="{D5CDD505-2E9C-101B-9397-08002B2CF9AE}" pid="39" name="SCN0000058">
    <vt:lpwstr>Nee</vt:lpwstr>
  </property>
  <property fmtid="{D5CDD505-2E9C-101B-9397-08002B2CF9AE}" pid="40" name="SCNE000055">
    <vt:lpwstr>Werkdag</vt:lpwstr>
  </property>
  <property fmtid="{D5CDD505-2E9C-101B-9397-08002B2CF9AE}" pid="41" name="SCN0000129">
    <vt:lpwstr>2019-10-25T13:29:34+00:00</vt:lpwstr>
  </property>
  <property fmtid="{D5CDD505-2E9C-101B-9397-08002B2CF9AE}" pid="42" name="SCNE000054">
    <vt:lpwstr>Werkdag</vt:lpwstr>
  </property>
  <property fmtid="{D5CDD505-2E9C-101B-9397-08002B2CF9AE}" pid="43" name="VN00000126">
    <vt:lpwstr>Unit Staf</vt:lpwstr>
  </property>
  <property fmtid="{D5CDD505-2E9C-101B-9397-08002B2CF9AE}" pid="44" name="VN00000123">
    <vt:lpwstr>Creatie - datum; Zaak - code</vt:lpwstr>
  </property>
  <property fmtid="{D5CDD505-2E9C-101B-9397-08002B2CF9AE}" pid="45" name="SCN0000035">
    <vt:lpwstr>Toekenning van AMIF budget 
</vt:lpwstr>
  </property>
  <property fmtid="{D5CDD505-2E9C-101B-9397-08002B2CF9AE}" pid="46" name="SCNT000076">
    <vt:lpwstr>Selectielijst COA 2013- , handeling 36; ;</vt:lpwstr>
  </property>
  <property fmtid="{D5CDD505-2E9C-101B-9397-08002B2CF9AE}" pid="47" name="CaseOwner">
    <vt:lpwstr>61;#Schreuder, Jeltje</vt:lpwstr>
  </property>
  <property fmtid="{D5CDD505-2E9C-101B-9397-08002B2CF9AE}" pid="48" name="SCNE000056">
    <vt:lpwstr>Werkdag</vt:lpwstr>
  </property>
  <property fmtid="{D5CDD505-2E9C-101B-9397-08002B2CF9AE}" pid="49" name="SharedCaseName">
    <vt:lpwstr>CEF0046- 10 Interne stukken COA</vt:lpwstr>
  </property>
  <property fmtid="{D5CDD505-2E9C-101B-9397-08002B2CF9AE}" pid="50" name="SGC0002002">
    <vt:lpwstr>3522</vt:lpwstr>
  </property>
  <property fmtid="{D5CDD505-2E9C-101B-9397-08002B2CF9AE}" pid="51" name="SCN0000117">
    <vt:lpwstr>2019-05-06T06:21:07+00:00</vt:lpwstr>
  </property>
  <property fmtid="{D5CDD505-2E9C-101B-9397-08002B2CF9AE}" pid="52" name="SCN0000041">
    <vt:lpwstr>Nee</vt:lpwstr>
  </property>
  <property fmtid="{D5CDD505-2E9C-101B-9397-08002B2CF9AE}" pid="53" name="SCN0000080">
    <vt:lpwstr>Vernietigen</vt:lpwstr>
  </property>
  <property fmtid="{D5CDD505-2E9C-101B-9397-08002B2CF9AE}" pid="54" name="SCN0000040">
    <vt:lpwstr>Specifiek werkproces</vt:lpwstr>
  </property>
  <property fmtid="{D5CDD505-2E9C-101B-9397-08002B2CF9AE}" pid="55" name="SCNE000052">
    <vt:lpwstr>Werkdag</vt:lpwstr>
  </property>
  <property fmtid="{D5CDD505-2E9C-101B-9397-08002B2CF9AE}" pid="56" name="SCN0000028">
    <vt:lpwstr>Het uitvoeren en verantwoorden van het AMIF-project Project Participatie en  taal.</vt:lpwstr>
  </property>
  <property fmtid="{D5CDD505-2E9C-101B-9397-08002B2CF9AE}" pid="57" name="SCN0000026">
    <vt:lpwstr>Project Participatie en taal</vt:lpwstr>
  </property>
  <property fmtid="{D5CDD505-2E9C-101B-9397-08002B2CF9AE}" pid="58" name="SGC0001002">
    <vt:lpwstr>Ja</vt:lpwstr>
  </property>
  <property fmtid="{D5CDD505-2E9C-101B-9397-08002B2CF9AE}" pid="59" name="SCN0000123">
    <vt:lpwstr>Lokaal</vt:lpwstr>
  </property>
  <property fmtid="{D5CDD505-2E9C-101B-9397-08002B2CF9AE}" pid="60" name="SCN0000062">
    <vt:lpwstr>Nee</vt:lpwstr>
  </property>
  <property fmtid="{D5CDD505-2E9C-101B-9397-08002B2CF9AE}" pid="61" name="COAIsDocumentArchived">
    <vt:lpwstr>0</vt:lpwstr>
  </property>
  <property fmtid="{D5CDD505-2E9C-101B-9397-08002B2CF9AE}" pid="62" name="VN00000115">
    <vt:lpwstr>Ja</vt:lpwstr>
  </property>
  <property fmtid="{D5CDD505-2E9C-101B-9397-08002B2CF9AE}" pid="63" name="SCNW000081">
    <vt:lpwstr>25</vt:lpwstr>
  </property>
  <property fmtid="{D5CDD505-2E9C-101B-9397-08002B2CF9AE}" pid="64" name="SCN0000065">
    <vt:lpwstr>Nee</vt:lpwstr>
  </property>
  <property fmtid="{D5CDD505-2E9C-101B-9397-08002B2CF9AE}" pid="65" name="CaseManager">
    <vt:lpwstr>61;#Schreuder, Jeltje</vt:lpwstr>
  </property>
  <property fmtid="{D5CDD505-2E9C-101B-9397-08002B2CF9AE}" pid="66" name="SCN0000063">
    <vt:lpwstr>Nee</vt:lpwstr>
  </property>
  <property fmtid="{D5CDD505-2E9C-101B-9397-08002B2CF9AE}" pid="67" name="SCNE000053">
    <vt:lpwstr>Werkdag</vt:lpwstr>
  </property>
  <property fmtid="{D5CDD505-2E9C-101B-9397-08002B2CF9AE}" pid="68" name="VN00000122">
    <vt:lpwstr>Unitmanager Staf</vt:lpwstr>
  </property>
  <property fmtid="{D5CDD505-2E9C-101B-9397-08002B2CF9AE}" pid="69" name="SCN0000031">
    <vt:lpwstr>1;#Schuit, Mirjam</vt:lpwstr>
  </property>
  <property fmtid="{D5CDD505-2E9C-101B-9397-08002B2CF9AE}" pid="70" name="SCN0000030">
    <vt:lpwstr>Staf - AMIF</vt:lpwstr>
  </property>
  <property fmtid="{D5CDD505-2E9C-101B-9397-08002B2CF9AE}" pid="71" name="CaseStartDate">
    <vt:lpwstr>2019-09-22T22:00:00+00:00</vt:lpwstr>
  </property>
  <property fmtid="{D5CDD505-2E9C-101B-9397-08002B2CF9AE}" pid="72" name="Soort activiteit">
    <vt:lpwstr>Verantwoording</vt:lpwstr>
  </property>
  <property fmtid="{D5CDD505-2E9C-101B-9397-08002B2CF9AE}" pid="73" name="TaxCatchAll">
    <vt:lpwstr>1;#Project Participatie - taal en vrijwilligersbalie|{f6068e99-3cc6-47f7-a83f-8f7e686b9f10}</vt:lpwstr>
  </property>
  <property fmtid="{D5CDD505-2E9C-101B-9397-08002B2CF9AE}" pid="74" name="ProcessNameTaxHTField0">
    <vt:lpwstr>Project Participatie - taal en vrijwilligersbalie|{f6068e99-3cc6-47f7-a83f-8f7e686b9f10}</vt:lpwstr>
  </property>
  <property fmtid="{D5CDD505-2E9C-101B-9397-08002B2CF9AE}" pid="75" name="ProcessName">
    <vt:lpwstr>1;#Project Participatie - taal en vrijwilligersbalie|{f6068e99-3cc6-47f7-a83f-8f7e686b9f10}</vt:lpwstr>
  </property>
  <property fmtid="{D5CDD505-2E9C-101B-9397-08002B2CF9AE}" pid="76" name="_dlc_DocIdItemGuid">
    <vt:lpwstr>ed2846cb-9269-4640-98de-2a32f2ad9015</vt:lpwstr>
  </property>
  <property fmtid="{D5CDD505-2E9C-101B-9397-08002B2CF9AE}" pid="77" name="_dlc_DocId">
    <vt:lpwstr>CDR-439402</vt:lpwstr>
  </property>
  <property fmtid="{D5CDD505-2E9C-101B-9397-08002B2CF9AE}" pid="78" name="_dlc_DocIdUrl">
    <vt:lpwstr>https://plein-dms.coa.local/projecten/LP00000522/cef0046-10-interne-stukken-coa/_layouts/15/DocIdRedir.aspx?ID=CDR-439402, CDR-439402</vt:lpwstr>
  </property>
  <property fmtid="{D5CDD505-2E9C-101B-9397-08002B2CF9AE}" pid="79" name="AutoGenerated">
    <vt:lpwstr>0</vt:lpwstr>
  </property>
  <property fmtid="{D5CDD505-2E9C-101B-9397-08002B2CF9AE}" pid="80" name="COADocumenttype">
    <vt:lpwstr>Verslag</vt:lpwstr>
  </property>
  <property fmtid="{D5CDD505-2E9C-101B-9397-08002B2CF9AE}" pid="81" name="SCN0000098">
    <vt:lpwstr>http://www.model-dsp.nl/vngdspsec/models/schemas/LP00000522/index.htm, http://www.model-dsp.nl/vngdspsec/models/schemas/LP00000522/index.htm</vt:lpwstr>
  </property>
  <property fmtid="{D5CDD505-2E9C-101B-9397-08002B2CF9AE}" pid="82" name="Created">
    <vt:lpwstr>2020-06-15T14:32:42+00:00</vt:lpwstr>
  </property>
  <property fmtid="{D5CDD505-2E9C-101B-9397-08002B2CF9AE}" pid="83" name="Modified">
    <vt:lpwstr>2020-09-29T12:50:02+00:00</vt:lpwstr>
  </property>
  <property fmtid="{D5CDD505-2E9C-101B-9397-08002B2CF9AE}" pid="84" name="Deelactiviteit">
    <vt:lpwstr>Participatie</vt:lpwstr>
  </property>
</Properties>
</file>