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 id="2147483673" r:id="rId2"/>
  </p:sldMasterIdLst>
  <p:notesMasterIdLst>
    <p:notesMasterId r:id="rId41"/>
  </p:notesMasterIdLst>
  <p:sldIdLst>
    <p:sldId id="256" r:id="rId3"/>
    <p:sldId id="264" r:id="rId4"/>
    <p:sldId id="270" r:id="rId5"/>
    <p:sldId id="268" r:id="rId6"/>
    <p:sldId id="269" r:id="rId7"/>
    <p:sldId id="267" r:id="rId8"/>
    <p:sldId id="287" r:id="rId9"/>
    <p:sldId id="303" r:id="rId10"/>
    <p:sldId id="301" r:id="rId11"/>
    <p:sldId id="299" r:id="rId12"/>
    <p:sldId id="302" r:id="rId13"/>
    <p:sldId id="280" r:id="rId14"/>
    <p:sldId id="294" r:id="rId15"/>
    <p:sldId id="304" r:id="rId16"/>
    <p:sldId id="305" r:id="rId17"/>
    <p:sldId id="306" r:id="rId18"/>
    <p:sldId id="262" r:id="rId19"/>
    <p:sldId id="260" r:id="rId20"/>
    <p:sldId id="261" r:id="rId21"/>
    <p:sldId id="278" r:id="rId22"/>
    <p:sldId id="279" r:id="rId23"/>
    <p:sldId id="271" r:id="rId24"/>
    <p:sldId id="273" r:id="rId25"/>
    <p:sldId id="283" r:id="rId26"/>
    <p:sldId id="284" r:id="rId27"/>
    <p:sldId id="272" r:id="rId28"/>
    <p:sldId id="310" r:id="rId29"/>
    <p:sldId id="311" r:id="rId30"/>
    <p:sldId id="286" r:id="rId31"/>
    <p:sldId id="298" r:id="rId32"/>
    <p:sldId id="289" r:id="rId33"/>
    <p:sldId id="285" r:id="rId34"/>
    <p:sldId id="281" r:id="rId35"/>
    <p:sldId id="293" r:id="rId36"/>
    <p:sldId id="292" r:id="rId37"/>
    <p:sldId id="274" r:id="rId38"/>
    <p:sldId id="277" r:id="rId39"/>
    <p:sldId id="312"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Museo Sans 300" panose="02000000000000000000" charset="0"/>
      <p:regular r:id="rId46"/>
      <p:italic r:id="rId47"/>
    </p:embeddedFont>
    <p:embeddedFont>
      <p:font typeface="Museo Sans 700" panose="02000000000000000000" charset="0"/>
      <p:bold r:id="rId48"/>
      <p:boldItalic r:id="rId49"/>
    </p:embeddedFont>
    <p:embeddedFont>
      <p:font typeface="Museo Sans 900" panose="02000000000000000000" charset="0"/>
      <p:bold r:id="rId50"/>
      <p:boldItalic r:id="rId51"/>
    </p:embeddedFont>
    <p:embeddedFont>
      <p:font typeface="Museo Sans 500" panose="02000000000000000000" charset="0"/>
      <p:regular r:id="rId52"/>
      <p:italic r:id="rId5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0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6" autoAdjust="0"/>
    <p:restoredTop sz="64272" autoAdjust="0"/>
  </p:normalViewPr>
  <p:slideViewPr>
    <p:cSldViewPr snapToGrid="0" showGuides="1">
      <p:cViewPr varScale="1">
        <p:scale>
          <a:sx n="66" d="100"/>
          <a:sy n="66" d="100"/>
        </p:scale>
        <p:origin x="1108" y="44"/>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B37626-D9D8-4848-8A01-407D534147CD}" type="doc">
      <dgm:prSet loTypeId="urn:microsoft.com/office/officeart/2005/8/layout/hChevron3" loCatId="" qsTypeId="urn:microsoft.com/office/officeart/2005/8/quickstyle/simple1" qsCatId="simple" csTypeId="urn:microsoft.com/office/officeart/2005/8/colors/accent1_5" csCatId="accent1" phldr="1"/>
      <dgm:spPr/>
    </dgm:pt>
    <dgm:pt modelId="{1F165EB8-0A5E-954E-9E3A-009CBFB79D56}">
      <dgm:prSet phldrT="[Tekst]" custT="1"/>
      <dgm:spPr/>
      <dgm:t>
        <a:bodyPr/>
        <a:lstStyle/>
        <a:p>
          <a:r>
            <a:rPr lang="nl-NL" sz="1800" dirty="0"/>
            <a:t>1. Ongebruikte Reserve</a:t>
          </a:r>
        </a:p>
      </dgm:t>
    </dgm:pt>
    <dgm:pt modelId="{2E26A4E1-A832-EA43-BFA6-0D650120AD7C}" type="parTrans" cxnId="{8A203E49-62C1-B045-B902-FB4D9D314401}">
      <dgm:prSet/>
      <dgm:spPr/>
      <dgm:t>
        <a:bodyPr/>
        <a:lstStyle/>
        <a:p>
          <a:endParaRPr lang="nl-NL" sz="1800"/>
        </a:p>
      </dgm:t>
    </dgm:pt>
    <dgm:pt modelId="{A5026E94-F062-594A-8407-33D0E3E6ADF8}" type="sibTrans" cxnId="{8A203E49-62C1-B045-B902-FB4D9D314401}">
      <dgm:prSet/>
      <dgm:spPr/>
      <dgm:t>
        <a:bodyPr/>
        <a:lstStyle/>
        <a:p>
          <a:endParaRPr lang="nl-NL" sz="1800"/>
        </a:p>
      </dgm:t>
    </dgm:pt>
    <dgm:pt modelId="{FF7BC1DC-6F78-C842-BB73-D65B31EB6124}">
      <dgm:prSet phldrT="[Tekst]" custT="1"/>
      <dgm:spPr/>
      <dgm:t>
        <a:bodyPr/>
        <a:lstStyle/>
        <a:p>
          <a:r>
            <a:rPr lang="nl-NL" sz="1800" dirty="0"/>
            <a:t>4. Resultaten / Output</a:t>
          </a:r>
        </a:p>
      </dgm:t>
    </dgm:pt>
    <dgm:pt modelId="{DA00E1C7-77F8-F24E-83E7-8770AE74B618}" type="parTrans" cxnId="{9212E760-AA20-A54A-8472-7BE9078EC1B0}">
      <dgm:prSet/>
      <dgm:spPr/>
      <dgm:t>
        <a:bodyPr/>
        <a:lstStyle/>
        <a:p>
          <a:endParaRPr lang="nl-NL" sz="1800"/>
        </a:p>
      </dgm:t>
    </dgm:pt>
    <dgm:pt modelId="{F22A958B-0830-694A-BC41-B0EC1EFD874B}" type="sibTrans" cxnId="{9212E760-AA20-A54A-8472-7BE9078EC1B0}">
      <dgm:prSet/>
      <dgm:spPr/>
      <dgm:t>
        <a:bodyPr/>
        <a:lstStyle/>
        <a:p>
          <a:endParaRPr lang="nl-NL" sz="1800"/>
        </a:p>
      </dgm:t>
    </dgm:pt>
    <dgm:pt modelId="{B3ACC02A-F141-6B4C-BEE9-DFA557A0933E}">
      <dgm:prSet phldrT="[Tekst]" custT="1"/>
      <dgm:spPr/>
      <dgm:t>
        <a:bodyPr/>
        <a:lstStyle/>
        <a:p>
          <a:r>
            <a:rPr lang="nl-NL" sz="1800" dirty="0"/>
            <a:t>5. Duurzame energie</a:t>
          </a:r>
        </a:p>
      </dgm:t>
    </dgm:pt>
    <dgm:pt modelId="{AA1B991B-F024-CC4A-8BF4-A6059FA1732E}" type="parTrans" cxnId="{E2BCFEDA-A4D4-2145-B5DB-6FD9E1F26205}">
      <dgm:prSet/>
      <dgm:spPr/>
      <dgm:t>
        <a:bodyPr/>
        <a:lstStyle/>
        <a:p>
          <a:endParaRPr lang="nl-NL" sz="1800"/>
        </a:p>
      </dgm:t>
    </dgm:pt>
    <dgm:pt modelId="{346DAC9A-8100-574B-8F1E-A67FD696D33F}" type="sibTrans" cxnId="{E2BCFEDA-A4D4-2145-B5DB-6FD9E1F26205}">
      <dgm:prSet/>
      <dgm:spPr/>
      <dgm:t>
        <a:bodyPr/>
        <a:lstStyle/>
        <a:p>
          <a:endParaRPr lang="nl-NL" sz="1800"/>
        </a:p>
      </dgm:t>
    </dgm:pt>
    <dgm:pt modelId="{BC3F5BD5-1946-7549-8F47-EBBF26C8DA42}">
      <dgm:prSet custT="1"/>
      <dgm:spPr/>
      <dgm:t>
        <a:bodyPr/>
        <a:lstStyle/>
        <a:p>
          <a:r>
            <a:rPr lang="nl-NL" sz="1800" dirty="0"/>
            <a:t>2. Vrijwillige energie</a:t>
          </a:r>
        </a:p>
      </dgm:t>
    </dgm:pt>
    <dgm:pt modelId="{6578333C-9FAF-C94F-A865-670E948D074D}" type="parTrans" cxnId="{0B1F89C3-58CE-5F4D-8B5A-10B9FF40ADC1}">
      <dgm:prSet/>
      <dgm:spPr/>
      <dgm:t>
        <a:bodyPr/>
        <a:lstStyle/>
        <a:p>
          <a:endParaRPr lang="nl-NL" sz="1800"/>
        </a:p>
      </dgm:t>
    </dgm:pt>
    <dgm:pt modelId="{ADE39F67-0025-8F47-8B83-3E82184B2822}" type="sibTrans" cxnId="{0B1F89C3-58CE-5F4D-8B5A-10B9FF40ADC1}">
      <dgm:prSet/>
      <dgm:spPr/>
      <dgm:t>
        <a:bodyPr/>
        <a:lstStyle/>
        <a:p>
          <a:endParaRPr lang="nl-NL" sz="1800"/>
        </a:p>
      </dgm:t>
    </dgm:pt>
    <dgm:pt modelId="{1F44C429-78CA-F845-BA57-33EC9793C21C}">
      <dgm:prSet custT="1"/>
      <dgm:spPr/>
      <dgm:t>
        <a:bodyPr/>
        <a:lstStyle/>
        <a:p>
          <a:r>
            <a:rPr lang="nl-NL" sz="1800" dirty="0"/>
            <a:t>3. </a:t>
          </a:r>
          <a:r>
            <a:rPr lang="nl-NL" sz="1800" dirty="0" err="1"/>
            <a:t>Vrijwilligers-werk</a:t>
          </a:r>
          <a:endParaRPr lang="nl-NL" sz="1800" dirty="0"/>
        </a:p>
      </dgm:t>
    </dgm:pt>
    <dgm:pt modelId="{AF4BD496-7028-E049-84FC-951D1E6BF5B1}" type="parTrans" cxnId="{57719362-1AB8-5145-B9DE-B79FAB5383D4}">
      <dgm:prSet/>
      <dgm:spPr/>
      <dgm:t>
        <a:bodyPr/>
        <a:lstStyle/>
        <a:p>
          <a:endParaRPr lang="nl-NL" sz="1800"/>
        </a:p>
      </dgm:t>
    </dgm:pt>
    <dgm:pt modelId="{4E226DC8-68BB-534C-B0A7-4CCD3B4A4633}" type="sibTrans" cxnId="{57719362-1AB8-5145-B9DE-B79FAB5383D4}">
      <dgm:prSet/>
      <dgm:spPr/>
      <dgm:t>
        <a:bodyPr/>
        <a:lstStyle/>
        <a:p>
          <a:endParaRPr lang="nl-NL" sz="1800"/>
        </a:p>
      </dgm:t>
    </dgm:pt>
    <dgm:pt modelId="{7BD73489-F400-AD4A-A842-B57B8156B239}" type="pres">
      <dgm:prSet presAssocID="{44B37626-D9D8-4848-8A01-407D534147CD}" presName="Name0" presStyleCnt="0">
        <dgm:presLayoutVars>
          <dgm:dir/>
          <dgm:resizeHandles val="exact"/>
        </dgm:presLayoutVars>
      </dgm:prSet>
      <dgm:spPr/>
    </dgm:pt>
    <dgm:pt modelId="{EBC5D0BE-04FD-DC44-8253-52F393A92CBC}" type="pres">
      <dgm:prSet presAssocID="{1F165EB8-0A5E-954E-9E3A-009CBFB79D56}" presName="parTxOnly" presStyleLbl="node1" presStyleIdx="0" presStyleCnt="5">
        <dgm:presLayoutVars>
          <dgm:bulletEnabled val="1"/>
        </dgm:presLayoutVars>
      </dgm:prSet>
      <dgm:spPr/>
      <dgm:t>
        <a:bodyPr/>
        <a:lstStyle/>
        <a:p>
          <a:endParaRPr lang="en-US"/>
        </a:p>
      </dgm:t>
    </dgm:pt>
    <dgm:pt modelId="{85F50183-D140-0F47-B317-9FEE1077D09F}" type="pres">
      <dgm:prSet presAssocID="{A5026E94-F062-594A-8407-33D0E3E6ADF8}" presName="parSpace" presStyleCnt="0"/>
      <dgm:spPr/>
    </dgm:pt>
    <dgm:pt modelId="{524C39FA-77C2-5549-B29C-73CB718FA466}" type="pres">
      <dgm:prSet presAssocID="{BC3F5BD5-1946-7549-8F47-EBBF26C8DA42}" presName="parTxOnly" presStyleLbl="node1" presStyleIdx="1" presStyleCnt="5">
        <dgm:presLayoutVars>
          <dgm:bulletEnabled val="1"/>
        </dgm:presLayoutVars>
      </dgm:prSet>
      <dgm:spPr/>
      <dgm:t>
        <a:bodyPr/>
        <a:lstStyle/>
        <a:p>
          <a:endParaRPr lang="en-US"/>
        </a:p>
      </dgm:t>
    </dgm:pt>
    <dgm:pt modelId="{CF951D6B-E231-4D4E-9EE2-DBFC107DF8C5}" type="pres">
      <dgm:prSet presAssocID="{ADE39F67-0025-8F47-8B83-3E82184B2822}" presName="parSpace" presStyleCnt="0"/>
      <dgm:spPr/>
    </dgm:pt>
    <dgm:pt modelId="{179D29AB-EA6B-F64C-9F58-AF2797B63956}" type="pres">
      <dgm:prSet presAssocID="{1F44C429-78CA-F845-BA57-33EC9793C21C}" presName="parTxOnly" presStyleLbl="node1" presStyleIdx="2" presStyleCnt="5" custScaleX="127958" custLinFactNeighborX="-31509" custLinFactNeighborY="266">
        <dgm:presLayoutVars>
          <dgm:bulletEnabled val="1"/>
        </dgm:presLayoutVars>
      </dgm:prSet>
      <dgm:spPr/>
      <dgm:t>
        <a:bodyPr/>
        <a:lstStyle/>
        <a:p>
          <a:endParaRPr lang="en-US"/>
        </a:p>
      </dgm:t>
    </dgm:pt>
    <dgm:pt modelId="{F1CFC776-33E5-F646-AEC4-F8F4DA55B918}" type="pres">
      <dgm:prSet presAssocID="{4E226DC8-68BB-534C-B0A7-4CCD3B4A4633}" presName="parSpace" presStyleCnt="0"/>
      <dgm:spPr/>
    </dgm:pt>
    <dgm:pt modelId="{D5C4019B-38EB-364D-A04D-256352CC8CCA}" type="pres">
      <dgm:prSet presAssocID="{FF7BC1DC-6F78-C842-BB73-D65B31EB6124}" presName="parTxOnly" presStyleLbl="node1" presStyleIdx="3" presStyleCnt="5" custScaleX="107812" custLinFactNeighborX="-33029" custLinFactNeighborY="-516">
        <dgm:presLayoutVars>
          <dgm:bulletEnabled val="1"/>
        </dgm:presLayoutVars>
      </dgm:prSet>
      <dgm:spPr/>
      <dgm:t>
        <a:bodyPr/>
        <a:lstStyle/>
        <a:p>
          <a:endParaRPr lang="en-US"/>
        </a:p>
      </dgm:t>
    </dgm:pt>
    <dgm:pt modelId="{91B45E6C-5DA0-6A44-BD9F-8BB4A94DDB74}" type="pres">
      <dgm:prSet presAssocID="{F22A958B-0830-694A-BC41-B0EC1EFD874B}" presName="parSpace" presStyleCnt="0"/>
      <dgm:spPr/>
    </dgm:pt>
    <dgm:pt modelId="{F9CA1A43-ACE4-ED4E-9883-CECAFD32E74A}" type="pres">
      <dgm:prSet presAssocID="{B3ACC02A-F141-6B4C-BEE9-DFA557A0933E}" presName="parTxOnly" presStyleLbl="node1" presStyleIdx="4" presStyleCnt="5" custScaleX="111070" custLinFactNeighborX="-50897" custLinFactNeighborY="-1125">
        <dgm:presLayoutVars>
          <dgm:bulletEnabled val="1"/>
        </dgm:presLayoutVars>
      </dgm:prSet>
      <dgm:spPr/>
      <dgm:t>
        <a:bodyPr/>
        <a:lstStyle/>
        <a:p>
          <a:endParaRPr lang="en-US"/>
        </a:p>
      </dgm:t>
    </dgm:pt>
  </dgm:ptLst>
  <dgm:cxnLst>
    <dgm:cxn modelId="{0B1F89C3-58CE-5F4D-8B5A-10B9FF40ADC1}" srcId="{44B37626-D9D8-4848-8A01-407D534147CD}" destId="{BC3F5BD5-1946-7549-8F47-EBBF26C8DA42}" srcOrd="1" destOrd="0" parTransId="{6578333C-9FAF-C94F-A865-670E948D074D}" sibTransId="{ADE39F67-0025-8F47-8B83-3E82184B2822}"/>
    <dgm:cxn modelId="{9212E760-AA20-A54A-8472-7BE9078EC1B0}" srcId="{44B37626-D9D8-4848-8A01-407D534147CD}" destId="{FF7BC1DC-6F78-C842-BB73-D65B31EB6124}" srcOrd="3" destOrd="0" parTransId="{DA00E1C7-77F8-F24E-83E7-8770AE74B618}" sibTransId="{F22A958B-0830-694A-BC41-B0EC1EFD874B}"/>
    <dgm:cxn modelId="{E69AFA5F-E898-4B14-A4EE-BAE16E82A8F5}" type="presOf" srcId="{FF7BC1DC-6F78-C842-BB73-D65B31EB6124}" destId="{D5C4019B-38EB-364D-A04D-256352CC8CCA}" srcOrd="0" destOrd="0" presId="urn:microsoft.com/office/officeart/2005/8/layout/hChevron3"/>
    <dgm:cxn modelId="{8A203E49-62C1-B045-B902-FB4D9D314401}" srcId="{44B37626-D9D8-4848-8A01-407D534147CD}" destId="{1F165EB8-0A5E-954E-9E3A-009CBFB79D56}" srcOrd="0" destOrd="0" parTransId="{2E26A4E1-A832-EA43-BFA6-0D650120AD7C}" sibTransId="{A5026E94-F062-594A-8407-33D0E3E6ADF8}"/>
    <dgm:cxn modelId="{046FEBF0-BE98-4D54-8BFA-EAF62DFDD5FB}" type="presOf" srcId="{1F165EB8-0A5E-954E-9E3A-009CBFB79D56}" destId="{EBC5D0BE-04FD-DC44-8253-52F393A92CBC}" srcOrd="0" destOrd="0" presId="urn:microsoft.com/office/officeart/2005/8/layout/hChevron3"/>
    <dgm:cxn modelId="{272FBA7B-63FD-463B-9B05-BCE1086FB3CF}" type="presOf" srcId="{BC3F5BD5-1946-7549-8F47-EBBF26C8DA42}" destId="{524C39FA-77C2-5549-B29C-73CB718FA466}" srcOrd="0" destOrd="0" presId="urn:microsoft.com/office/officeart/2005/8/layout/hChevron3"/>
    <dgm:cxn modelId="{584B5A7F-CF60-494E-8CF9-D9B3A9DF785B}" type="presOf" srcId="{1F44C429-78CA-F845-BA57-33EC9793C21C}" destId="{179D29AB-EA6B-F64C-9F58-AF2797B63956}" srcOrd="0" destOrd="0" presId="urn:microsoft.com/office/officeart/2005/8/layout/hChevron3"/>
    <dgm:cxn modelId="{4F39BEF4-0678-457A-883A-7BA65C8C1F35}" type="presOf" srcId="{44B37626-D9D8-4848-8A01-407D534147CD}" destId="{7BD73489-F400-AD4A-A842-B57B8156B239}" srcOrd="0" destOrd="0" presId="urn:microsoft.com/office/officeart/2005/8/layout/hChevron3"/>
    <dgm:cxn modelId="{883AB320-9293-405E-87DC-417E9C7693FE}" type="presOf" srcId="{B3ACC02A-F141-6B4C-BEE9-DFA557A0933E}" destId="{F9CA1A43-ACE4-ED4E-9883-CECAFD32E74A}" srcOrd="0" destOrd="0" presId="urn:microsoft.com/office/officeart/2005/8/layout/hChevron3"/>
    <dgm:cxn modelId="{E2BCFEDA-A4D4-2145-B5DB-6FD9E1F26205}" srcId="{44B37626-D9D8-4848-8A01-407D534147CD}" destId="{B3ACC02A-F141-6B4C-BEE9-DFA557A0933E}" srcOrd="4" destOrd="0" parTransId="{AA1B991B-F024-CC4A-8BF4-A6059FA1732E}" sibTransId="{346DAC9A-8100-574B-8F1E-A67FD696D33F}"/>
    <dgm:cxn modelId="{57719362-1AB8-5145-B9DE-B79FAB5383D4}" srcId="{44B37626-D9D8-4848-8A01-407D534147CD}" destId="{1F44C429-78CA-F845-BA57-33EC9793C21C}" srcOrd="2" destOrd="0" parTransId="{AF4BD496-7028-E049-84FC-951D1E6BF5B1}" sibTransId="{4E226DC8-68BB-534C-B0A7-4CCD3B4A4633}"/>
    <dgm:cxn modelId="{E2C5A4C1-BE9D-417A-9CD7-6DFFB6B5D826}" type="presParOf" srcId="{7BD73489-F400-AD4A-A842-B57B8156B239}" destId="{EBC5D0BE-04FD-DC44-8253-52F393A92CBC}" srcOrd="0" destOrd="0" presId="urn:microsoft.com/office/officeart/2005/8/layout/hChevron3"/>
    <dgm:cxn modelId="{2E67816D-0F35-4483-A1C6-355E0E0D9F75}" type="presParOf" srcId="{7BD73489-F400-AD4A-A842-B57B8156B239}" destId="{85F50183-D140-0F47-B317-9FEE1077D09F}" srcOrd="1" destOrd="0" presId="urn:microsoft.com/office/officeart/2005/8/layout/hChevron3"/>
    <dgm:cxn modelId="{14D1B21D-A695-4453-A22E-0FD8B26BD7E9}" type="presParOf" srcId="{7BD73489-F400-AD4A-A842-B57B8156B239}" destId="{524C39FA-77C2-5549-B29C-73CB718FA466}" srcOrd="2" destOrd="0" presId="urn:microsoft.com/office/officeart/2005/8/layout/hChevron3"/>
    <dgm:cxn modelId="{BB208C72-476F-4F3B-80B9-7911EC0966E7}" type="presParOf" srcId="{7BD73489-F400-AD4A-A842-B57B8156B239}" destId="{CF951D6B-E231-4D4E-9EE2-DBFC107DF8C5}" srcOrd="3" destOrd="0" presId="urn:microsoft.com/office/officeart/2005/8/layout/hChevron3"/>
    <dgm:cxn modelId="{7E9A06EA-4B37-4AA8-8834-A24D8E85A0E7}" type="presParOf" srcId="{7BD73489-F400-AD4A-A842-B57B8156B239}" destId="{179D29AB-EA6B-F64C-9F58-AF2797B63956}" srcOrd="4" destOrd="0" presId="urn:microsoft.com/office/officeart/2005/8/layout/hChevron3"/>
    <dgm:cxn modelId="{155D6D8D-98D2-4498-9E9A-ABB7B0B4B17C}" type="presParOf" srcId="{7BD73489-F400-AD4A-A842-B57B8156B239}" destId="{F1CFC776-33E5-F646-AEC4-F8F4DA55B918}" srcOrd="5" destOrd="0" presId="urn:microsoft.com/office/officeart/2005/8/layout/hChevron3"/>
    <dgm:cxn modelId="{9486DAC8-71A7-41B1-A5BF-363427995851}" type="presParOf" srcId="{7BD73489-F400-AD4A-A842-B57B8156B239}" destId="{D5C4019B-38EB-364D-A04D-256352CC8CCA}" srcOrd="6" destOrd="0" presId="urn:microsoft.com/office/officeart/2005/8/layout/hChevron3"/>
    <dgm:cxn modelId="{3DF1D480-A08A-4DCA-AEC9-67C920876453}" type="presParOf" srcId="{7BD73489-F400-AD4A-A842-B57B8156B239}" destId="{91B45E6C-5DA0-6A44-BD9F-8BB4A94DDB74}" srcOrd="7" destOrd="0" presId="urn:microsoft.com/office/officeart/2005/8/layout/hChevron3"/>
    <dgm:cxn modelId="{88DB0689-E386-45F5-97C8-FB03A71A2DC6}" type="presParOf" srcId="{7BD73489-F400-AD4A-A842-B57B8156B239}" destId="{F9CA1A43-ACE4-ED4E-9883-CECAFD32E74A}"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5D0BE-04FD-DC44-8253-52F393A92CBC}">
      <dsp:nvSpPr>
        <dsp:cNvPr id="0" name=""/>
        <dsp:cNvSpPr/>
      </dsp:nvSpPr>
      <dsp:spPr>
        <a:xfrm>
          <a:off x="1887" y="1831037"/>
          <a:ext cx="1826066" cy="730426"/>
        </a:xfrm>
        <a:prstGeom prst="homePlat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nl-NL" sz="1800" kern="1200" dirty="0"/>
            <a:t>1. Ongebruikte Reserve</a:t>
          </a:r>
        </a:p>
      </dsp:txBody>
      <dsp:txXfrm>
        <a:off x="1887" y="1831037"/>
        <a:ext cx="1643460" cy="730426"/>
      </dsp:txXfrm>
    </dsp:sp>
    <dsp:sp modelId="{524C39FA-77C2-5549-B29C-73CB718FA466}">
      <dsp:nvSpPr>
        <dsp:cNvPr id="0" name=""/>
        <dsp:cNvSpPr/>
      </dsp:nvSpPr>
      <dsp:spPr>
        <a:xfrm>
          <a:off x="1462740" y="1831037"/>
          <a:ext cx="1826066" cy="730426"/>
        </a:xfrm>
        <a:prstGeom prst="chevron">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nl-NL" sz="1800" kern="1200" dirty="0"/>
            <a:t>2. Vrijwillige energie</a:t>
          </a:r>
        </a:p>
      </dsp:txBody>
      <dsp:txXfrm>
        <a:off x="1827953" y="1831037"/>
        <a:ext cx="1095640" cy="730426"/>
      </dsp:txXfrm>
    </dsp:sp>
    <dsp:sp modelId="{179D29AB-EA6B-F64C-9F58-AF2797B63956}">
      <dsp:nvSpPr>
        <dsp:cNvPr id="0" name=""/>
        <dsp:cNvSpPr/>
      </dsp:nvSpPr>
      <dsp:spPr>
        <a:xfrm>
          <a:off x="2808518" y="1832980"/>
          <a:ext cx="2336598" cy="730426"/>
        </a:xfrm>
        <a:prstGeom prst="chevr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nl-NL" sz="1800" kern="1200" dirty="0"/>
            <a:t>3. </a:t>
          </a:r>
          <a:r>
            <a:rPr lang="nl-NL" sz="1800" kern="1200" dirty="0" err="1"/>
            <a:t>Vrijwilligers-werk</a:t>
          </a:r>
          <a:endParaRPr lang="nl-NL" sz="1800" kern="1200" dirty="0"/>
        </a:p>
      </dsp:txBody>
      <dsp:txXfrm>
        <a:off x="3173731" y="1832980"/>
        <a:ext cx="1606172" cy="730426"/>
      </dsp:txXfrm>
    </dsp:sp>
    <dsp:sp modelId="{D5C4019B-38EB-364D-A04D-256352CC8CCA}">
      <dsp:nvSpPr>
        <dsp:cNvPr id="0" name=""/>
        <dsp:cNvSpPr/>
      </dsp:nvSpPr>
      <dsp:spPr>
        <a:xfrm>
          <a:off x="4774352" y="1827268"/>
          <a:ext cx="1968718" cy="730426"/>
        </a:xfrm>
        <a:prstGeom prst="chevron">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nl-NL" sz="1800" kern="1200" dirty="0"/>
            <a:t>4. Resultaten / Output</a:t>
          </a:r>
        </a:p>
      </dsp:txBody>
      <dsp:txXfrm>
        <a:off x="5139565" y="1827268"/>
        <a:ext cx="1238292" cy="730426"/>
      </dsp:txXfrm>
    </dsp:sp>
    <dsp:sp modelId="{F9CA1A43-ACE4-ED4E-9883-CECAFD32E74A}">
      <dsp:nvSpPr>
        <dsp:cNvPr id="0" name=""/>
        <dsp:cNvSpPr/>
      </dsp:nvSpPr>
      <dsp:spPr>
        <a:xfrm>
          <a:off x="6312601" y="1822819"/>
          <a:ext cx="2028212" cy="730426"/>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nl-NL" sz="1800" kern="1200" dirty="0"/>
            <a:t>5. Duurzame energie</a:t>
          </a:r>
        </a:p>
      </dsp:txBody>
      <dsp:txXfrm>
        <a:off x="6677814" y="1822819"/>
        <a:ext cx="1297786" cy="7304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60D38-5363-478B-8A92-E586F61521FB}" type="datetimeFigureOut">
              <a:rPr lang="de-DE" smtClean="0"/>
              <a:t>28.10.2019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8DBB7-8634-446A-BC45-0FE07B6C411A}" type="slidenum">
              <a:rPr lang="de-DE" smtClean="0"/>
              <a:t>‹nr.›</a:t>
            </a:fld>
            <a:endParaRPr lang="de-DE"/>
          </a:p>
        </p:txBody>
      </p:sp>
    </p:spTree>
    <p:extLst>
      <p:ext uri="{BB962C8B-B14F-4D97-AF65-F5344CB8AC3E}">
        <p14:creationId xmlns:p14="http://schemas.microsoft.com/office/powerpoint/2010/main" val="17049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a:t>
            </a:fld>
            <a:endParaRPr lang="de-DE"/>
          </a:p>
        </p:txBody>
      </p:sp>
    </p:spTree>
    <p:extLst>
      <p:ext uri="{BB962C8B-B14F-4D97-AF65-F5344CB8AC3E}">
        <p14:creationId xmlns:p14="http://schemas.microsoft.com/office/powerpoint/2010/main" val="101987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10</a:t>
            </a:fld>
            <a:endParaRPr lang="de-DE"/>
          </a:p>
        </p:txBody>
      </p:sp>
    </p:spTree>
    <p:extLst>
      <p:ext uri="{BB962C8B-B14F-4D97-AF65-F5344CB8AC3E}">
        <p14:creationId xmlns:p14="http://schemas.microsoft.com/office/powerpoint/2010/main" val="3610087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11</a:t>
            </a:fld>
            <a:endParaRPr lang="de-DE"/>
          </a:p>
        </p:txBody>
      </p:sp>
    </p:spTree>
    <p:extLst>
      <p:ext uri="{BB962C8B-B14F-4D97-AF65-F5344CB8AC3E}">
        <p14:creationId xmlns:p14="http://schemas.microsoft.com/office/powerpoint/2010/main" val="282491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12</a:t>
            </a:fld>
            <a:endParaRPr lang="de-DE"/>
          </a:p>
        </p:txBody>
      </p:sp>
    </p:spTree>
    <p:extLst>
      <p:ext uri="{BB962C8B-B14F-4D97-AF65-F5344CB8AC3E}">
        <p14:creationId xmlns:p14="http://schemas.microsoft.com/office/powerpoint/2010/main" val="1504441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13</a:t>
            </a:fld>
            <a:endParaRPr lang="de-DE"/>
          </a:p>
        </p:txBody>
      </p:sp>
    </p:spTree>
    <p:extLst>
      <p:ext uri="{BB962C8B-B14F-4D97-AF65-F5344CB8AC3E}">
        <p14:creationId xmlns:p14="http://schemas.microsoft.com/office/powerpoint/2010/main" val="149887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14</a:t>
            </a:fld>
            <a:endParaRPr lang="de-DE"/>
          </a:p>
        </p:txBody>
      </p:sp>
    </p:spTree>
    <p:extLst>
      <p:ext uri="{BB962C8B-B14F-4D97-AF65-F5344CB8AC3E}">
        <p14:creationId xmlns:p14="http://schemas.microsoft.com/office/powerpoint/2010/main" val="199892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15</a:t>
            </a:fld>
            <a:endParaRPr lang="de-DE"/>
          </a:p>
        </p:txBody>
      </p:sp>
    </p:spTree>
    <p:extLst>
      <p:ext uri="{BB962C8B-B14F-4D97-AF65-F5344CB8AC3E}">
        <p14:creationId xmlns:p14="http://schemas.microsoft.com/office/powerpoint/2010/main" val="279147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16</a:t>
            </a:fld>
            <a:endParaRPr lang="de-DE"/>
          </a:p>
        </p:txBody>
      </p:sp>
    </p:spTree>
    <p:extLst>
      <p:ext uri="{BB962C8B-B14F-4D97-AF65-F5344CB8AC3E}">
        <p14:creationId xmlns:p14="http://schemas.microsoft.com/office/powerpoint/2010/main" val="3893316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17</a:t>
            </a:fld>
            <a:endParaRPr lang="de-DE"/>
          </a:p>
        </p:txBody>
      </p:sp>
    </p:spTree>
    <p:extLst>
      <p:ext uri="{BB962C8B-B14F-4D97-AF65-F5344CB8AC3E}">
        <p14:creationId xmlns:p14="http://schemas.microsoft.com/office/powerpoint/2010/main" val="390285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18</a:t>
            </a:fld>
            <a:endParaRPr lang="de-DE"/>
          </a:p>
        </p:txBody>
      </p:sp>
    </p:spTree>
    <p:extLst>
      <p:ext uri="{BB962C8B-B14F-4D97-AF65-F5344CB8AC3E}">
        <p14:creationId xmlns:p14="http://schemas.microsoft.com/office/powerpoint/2010/main" val="37160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19</a:t>
            </a:fld>
            <a:endParaRPr lang="de-DE"/>
          </a:p>
        </p:txBody>
      </p:sp>
    </p:spTree>
    <p:extLst>
      <p:ext uri="{BB962C8B-B14F-4D97-AF65-F5344CB8AC3E}">
        <p14:creationId xmlns:p14="http://schemas.microsoft.com/office/powerpoint/2010/main" val="349622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a:t>
            </a:fld>
            <a:endParaRPr lang="de-DE"/>
          </a:p>
        </p:txBody>
      </p:sp>
    </p:spTree>
    <p:extLst>
      <p:ext uri="{BB962C8B-B14F-4D97-AF65-F5344CB8AC3E}">
        <p14:creationId xmlns:p14="http://schemas.microsoft.com/office/powerpoint/2010/main" val="3536372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20</a:t>
            </a:fld>
            <a:endParaRPr lang="de-DE"/>
          </a:p>
        </p:txBody>
      </p:sp>
    </p:spTree>
    <p:extLst>
      <p:ext uri="{BB962C8B-B14F-4D97-AF65-F5344CB8AC3E}">
        <p14:creationId xmlns:p14="http://schemas.microsoft.com/office/powerpoint/2010/main" val="2254595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21</a:t>
            </a:fld>
            <a:endParaRPr lang="de-DE"/>
          </a:p>
        </p:txBody>
      </p:sp>
    </p:spTree>
    <p:extLst>
      <p:ext uri="{BB962C8B-B14F-4D97-AF65-F5344CB8AC3E}">
        <p14:creationId xmlns:p14="http://schemas.microsoft.com/office/powerpoint/2010/main" val="3161460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22</a:t>
            </a:fld>
            <a:endParaRPr lang="de-DE"/>
          </a:p>
        </p:txBody>
      </p:sp>
    </p:spTree>
    <p:extLst>
      <p:ext uri="{BB962C8B-B14F-4D97-AF65-F5344CB8AC3E}">
        <p14:creationId xmlns:p14="http://schemas.microsoft.com/office/powerpoint/2010/main" val="72200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23</a:t>
            </a:fld>
            <a:endParaRPr lang="de-DE"/>
          </a:p>
        </p:txBody>
      </p:sp>
    </p:spTree>
    <p:extLst>
      <p:ext uri="{BB962C8B-B14F-4D97-AF65-F5344CB8AC3E}">
        <p14:creationId xmlns:p14="http://schemas.microsoft.com/office/powerpoint/2010/main" val="2616428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24</a:t>
            </a:fld>
            <a:endParaRPr lang="de-DE"/>
          </a:p>
        </p:txBody>
      </p:sp>
    </p:spTree>
    <p:extLst>
      <p:ext uri="{BB962C8B-B14F-4D97-AF65-F5344CB8AC3E}">
        <p14:creationId xmlns:p14="http://schemas.microsoft.com/office/powerpoint/2010/main" val="1522370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25</a:t>
            </a:fld>
            <a:endParaRPr lang="de-DE"/>
          </a:p>
        </p:txBody>
      </p:sp>
    </p:spTree>
    <p:extLst>
      <p:ext uri="{BB962C8B-B14F-4D97-AF65-F5344CB8AC3E}">
        <p14:creationId xmlns:p14="http://schemas.microsoft.com/office/powerpoint/2010/main" val="3750183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26</a:t>
            </a:fld>
            <a:endParaRPr lang="de-DE"/>
          </a:p>
        </p:txBody>
      </p:sp>
    </p:spTree>
    <p:extLst>
      <p:ext uri="{BB962C8B-B14F-4D97-AF65-F5344CB8AC3E}">
        <p14:creationId xmlns:p14="http://schemas.microsoft.com/office/powerpoint/2010/main" val="2976058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27</a:t>
            </a:fld>
            <a:endParaRPr lang="de-DE"/>
          </a:p>
        </p:txBody>
      </p:sp>
    </p:spTree>
    <p:extLst>
      <p:ext uri="{BB962C8B-B14F-4D97-AF65-F5344CB8AC3E}">
        <p14:creationId xmlns:p14="http://schemas.microsoft.com/office/powerpoint/2010/main" val="4183618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29</a:t>
            </a:fld>
            <a:endParaRPr lang="de-DE"/>
          </a:p>
        </p:txBody>
      </p:sp>
    </p:spTree>
    <p:extLst>
      <p:ext uri="{BB962C8B-B14F-4D97-AF65-F5344CB8AC3E}">
        <p14:creationId xmlns:p14="http://schemas.microsoft.com/office/powerpoint/2010/main" val="1425132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30</a:t>
            </a:fld>
            <a:endParaRPr lang="de-DE"/>
          </a:p>
        </p:txBody>
      </p:sp>
    </p:spTree>
    <p:extLst>
      <p:ext uri="{BB962C8B-B14F-4D97-AF65-F5344CB8AC3E}">
        <p14:creationId xmlns:p14="http://schemas.microsoft.com/office/powerpoint/2010/main" val="27881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a:t>
            </a:fld>
            <a:endParaRPr lang="de-DE"/>
          </a:p>
        </p:txBody>
      </p:sp>
    </p:spTree>
    <p:extLst>
      <p:ext uri="{BB962C8B-B14F-4D97-AF65-F5344CB8AC3E}">
        <p14:creationId xmlns:p14="http://schemas.microsoft.com/office/powerpoint/2010/main" val="4255067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31</a:t>
            </a:fld>
            <a:endParaRPr lang="de-DE"/>
          </a:p>
        </p:txBody>
      </p:sp>
    </p:spTree>
    <p:extLst>
      <p:ext uri="{BB962C8B-B14F-4D97-AF65-F5344CB8AC3E}">
        <p14:creationId xmlns:p14="http://schemas.microsoft.com/office/powerpoint/2010/main" val="79530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32</a:t>
            </a:fld>
            <a:endParaRPr lang="de-DE"/>
          </a:p>
        </p:txBody>
      </p:sp>
    </p:spTree>
    <p:extLst>
      <p:ext uri="{BB962C8B-B14F-4D97-AF65-F5344CB8AC3E}">
        <p14:creationId xmlns:p14="http://schemas.microsoft.com/office/powerpoint/2010/main" val="1986681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34</a:t>
            </a:fld>
            <a:endParaRPr lang="de-DE"/>
          </a:p>
        </p:txBody>
      </p:sp>
    </p:spTree>
    <p:extLst>
      <p:ext uri="{BB962C8B-B14F-4D97-AF65-F5344CB8AC3E}">
        <p14:creationId xmlns:p14="http://schemas.microsoft.com/office/powerpoint/2010/main" val="2414337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35</a:t>
            </a:fld>
            <a:endParaRPr lang="de-DE"/>
          </a:p>
        </p:txBody>
      </p:sp>
    </p:spTree>
    <p:extLst>
      <p:ext uri="{BB962C8B-B14F-4D97-AF65-F5344CB8AC3E}">
        <p14:creationId xmlns:p14="http://schemas.microsoft.com/office/powerpoint/2010/main" val="633710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36</a:t>
            </a:fld>
            <a:endParaRPr lang="de-DE"/>
          </a:p>
        </p:txBody>
      </p:sp>
    </p:spTree>
    <p:extLst>
      <p:ext uri="{BB962C8B-B14F-4D97-AF65-F5344CB8AC3E}">
        <p14:creationId xmlns:p14="http://schemas.microsoft.com/office/powerpoint/2010/main" val="2318304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37</a:t>
            </a:fld>
            <a:endParaRPr lang="de-DE"/>
          </a:p>
        </p:txBody>
      </p:sp>
    </p:spTree>
    <p:extLst>
      <p:ext uri="{BB962C8B-B14F-4D97-AF65-F5344CB8AC3E}">
        <p14:creationId xmlns:p14="http://schemas.microsoft.com/office/powerpoint/2010/main" val="150654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4</a:t>
            </a:fld>
            <a:endParaRPr lang="de-DE"/>
          </a:p>
        </p:txBody>
      </p:sp>
    </p:spTree>
    <p:extLst>
      <p:ext uri="{BB962C8B-B14F-4D97-AF65-F5344CB8AC3E}">
        <p14:creationId xmlns:p14="http://schemas.microsoft.com/office/powerpoint/2010/main" val="129269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5</a:t>
            </a:fld>
            <a:endParaRPr lang="de-DE"/>
          </a:p>
        </p:txBody>
      </p:sp>
    </p:spTree>
    <p:extLst>
      <p:ext uri="{BB962C8B-B14F-4D97-AF65-F5344CB8AC3E}">
        <p14:creationId xmlns:p14="http://schemas.microsoft.com/office/powerpoint/2010/main" val="120021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6</a:t>
            </a:fld>
            <a:endParaRPr lang="de-DE"/>
          </a:p>
        </p:txBody>
      </p:sp>
    </p:spTree>
    <p:extLst>
      <p:ext uri="{BB962C8B-B14F-4D97-AF65-F5344CB8AC3E}">
        <p14:creationId xmlns:p14="http://schemas.microsoft.com/office/powerpoint/2010/main" val="247886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E8DBB7-8634-446A-BC45-0FE07B6C411A}" type="slidenum">
              <a:rPr lang="de-DE" smtClean="0"/>
              <a:t>7</a:t>
            </a:fld>
            <a:endParaRPr lang="de-DE"/>
          </a:p>
        </p:txBody>
      </p:sp>
    </p:spTree>
    <p:extLst>
      <p:ext uri="{BB962C8B-B14F-4D97-AF65-F5344CB8AC3E}">
        <p14:creationId xmlns:p14="http://schemas.microsoft.com/office/powerpoint/2010/main" val="246559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8</a:t>
            </a:fld>
            <a:endParaRPr lang="de-DE"/>
          </a:p>
        </p:txBody>
      </p:sp>
    </p:spTree>
    <p:extLst>
      <p:ext uri="{BB962C8B-B14F-4D97-AF65-F5344CB8AC3E}">
        <p14:creationId xmlns:p14="http://schemas.microsoft.com/office/powerpoint/2010/main" val="64957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8DBB7-8634-446A-BC45-0FE07B6C411A}" type="slidenum">
              <a:rPr lang="de-DE" smtClean="0"/>
              <a:t>9</a:t>
            </a:fld>
            <a:endParaRPr lang="de-DE"/>
          </a:p>
        </p:txBody>
      </p:sp>
    </p:spTree>
    <p:extLst>
      <p:ext uri="{BB962C8B-B14F-4D97-AF65-F5344CB8AC3E}">
        <p14:creationId xmlns:p14="http://schemas.microsoft.com/office/powerpoint/2010/main" val="153938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AchtergrondTitel"/>
          <p:cNvPicPr>
            <a:picLocks noSelect="1"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1"/>
            <a:ext cx="9144000" cy="5148342"/>
          </a:xfrm>
          <a:prstGeom prst="rect">
            <a:avLst/>
          </a:prstGeom>
        </p:spPr>
      </p:pic>
      <p:sp>
        <p:nvSpPr>
          <p:cNvPr id="2" name="Title 1"/>
          <p:cNvSpPr>
            <a:spLocks noGrp="1"/>
          </p:cNvSpPr>
          <p:nvPr>
            <p:ph type="ctrTitle"/>
          </p:nvPr>
        </p:nvSpPr>
        <p:spPr>
          <a:xfrm>
            <a:off x="361949" y="1502803"/>
            <a:ext cx="8239125" cy="746522"/>
          </a:xfrm>
        </p:spPr>
        <p:txBody>
          <a:bodyPr anchor="b"/>
          <a:lstStyle>
            <a:lvl1pPr algn="l">
              <a:defRPr lang="en-US" sz="3600" kern="1200" baseline="0" dirty="0" smtClean="0">
                <a:solidFill>
                  <a:srgbClr val="2870AC"/>
                </a:solidFill>
                <a:latin typeface="Museo Sans 700" panose="02000000000000000000" pitchFamily="50" charset="0"/>
                <a:ea typeface="+mj-ea"/>
                <a:cs typeface="+mj-cs"/>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361948" y="2258852"/>
            <a:ext cx="8239125" cy="416605"/>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of presentation</a:t>
            </a:r>
          </a:p>
        </p:txBody>
      </p:sp>
      <p:sp>
        <p:nvSpPr>
          <p:cNvPr id="6" name="Ondertitel 2"/>
          <p:cNvSpPr txBox="1">
            <a:spLocks/>
          </p:cNvSpPr>
          <p:nvPr userDrawn="1"/>
        </p:nvSpPr>
        <p:spPr>
          <a:xfrm>
            <a:off x="355463" y="4914394"/>
            <a:ext cx="5400000" cy="246560"/>
          </a:xfrm>
          <a:prstGeom prst="rect">
            <a:avLst/>
          </a:prstGeom>
        </p:spPr>
        <p:txBody>
          <a:bodyPr vert="horz" wrap="square" lIns="0" tIns="0" rIns="0" bIns="0" rtlCol="0">
            <a:noAutofit/>
          </a:bodyPr>
          <a:lstStyle>
            <a:lvl1pPr marL="0" indent="0" algn="l" defTabSz="1043056" rtl="0" eaLnBrk="1" latinLnBrk="0" hangingPunct="1">
              <a:spcBef>
                <a:spcPct val="20000"/>
              </a:spcBef>
              <a:buFont typeface="Arial" pitchFamily="34" charset="0"/>
              <a:buNone/>
              <a:defRPr sz="1200" kern="1200" cap="none" baseline="0">
                <a:solidFill>
                  <a:srgbClr val="171C54"/>
                </a:solidFill>
                <a:latin typeface="Arial" pitchFamily="34" charset="0"/>
                <a:ea typeface="+mn-ea"/>
                <a:cs typeface="Arial" pitchFamily="34" charset="0"/>
              </a:defRPr>
            </a:lvl1pPr>
            <a:lvl2pPr marL="521528"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1043056"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564584"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4pPr>
            <a:lvl5pPr marL="2086112"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5pPr>
            <a:lvl6pPr marL="2607640"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6pPr>
            <a:lvl7pPr marL="3129168"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7pPr>
            <a:lvl8pPr marL="3650696"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8pPr>
            <a:lvl9pPr marL="4172224"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9pPr>
          </a:lstStyle>
          <a:p>
            <a:pPr rtl="0"/>
            <a:r>
              <a:rPr lang="nl-NL" sz="700" b="0" i="0" u="none" strike="noStrike" kern="1200" cap="none" baseline="0" noProof="1">
                <a:solidFill>
                  <a:srgbClr val="171C54"/>
                </a:solidFill>
                <a:latin typeface="Museo Sans 900"/>
                <a:ea typeface="+mn-ea"/>
                <a:cs typeface="Museo Sans 900"/>
              </a:rPr>
              <a:t>RSM - a force for positive change</a:t>
            </a:r>
          </a:p>
        </p:txBody>
      </p:sp>
      <p:sp>
        <p:nvSpPr>
          <p:cNvPr id="9" name="Tijdelijke aanduiding voor afbeelding 4">
            <a:extLst>
              <a:ext uri="{FF2B5EF4-FFF2-40B4-BE49-F238E27FC236}">
                <a16:creationId xmlns:a16="http://schemas.microsoft.com/office/drawing/2014/main" id="{C5AAD7EC-7460-481A-A458-1D826C8A65C8}"/>
              </a:ext>
            </a:extLst>
          </p:cNvPr>
          <p:cNvSpPr>
            <a:spLocks noGrp="1"/>
          </p:cNvSpPr>
          <p:nvPr>
            <p:ph type="pic" sz="quarter" idx="11" hasCustomPrompt="1"/>
          </p:nvPr>
        </p:nvSpPr>
        <p:spPr>
          <a:xfrm>
            <a:off x="0" y="2739600"/>
            <a:ext cx="9144000" cy="2084400"/>
          </a:xfr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l-NL" dirty="0"/>
              <a:t> </a:t>
            </a:r>
          </a:p>
        </p:txBody>
      </p:sp>
    </p:spTree>
    <p:extLst>
      <p:ext uri="{BB962C8B-B14F-4D97-AF65-F5344CB8AC3E}">
        <p14:creationId xmlns:p14="http://schemas.microsoft.com/office/powerpoint/2010/main" val="251526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67200" y="4767264"/>
            <a:ext cx="705462" cy="273844"/>
          </a:xfrm>
          <a:prstGeom prst="rect">
            <a:avLst/>
          </a:prstGeom>
        </p:spPr>
        <p:txBody>
          <a:bodyPr/>
          <a:lstStyle/>
          <a:p>
            <a:fld id="{ABD937D5-A509-4951-A2F0-A91673EED119}" type="datetime1">
              <a:rPr lang="de-DE" smtClean="0">
                <a:solidFill>
                  <a:srgbClr val="B8C3C3"/>
                </a:solidFill>
              </a:rPr>
              <a:pPr/>
              <a:t>28.10.2019</a:t>
            </a:fld>
            <a:endParaRPr lang="de-DE">
              <a:solidFill>
                <a:srgbClr val="B8C3C3"/>
              </a:solidFill>
            </a:endParaRPr>
          </a:p>
        </p:txBody>
      </p:sp>
      <p:sp>
        <p:nvSpPr>
          <p:cNvPr id="5" name="Footer Placeholder 4"/>
          <p:cNvSpPr>
            <a:spLocks noGrp="1"/>
          </p:cNvSpPr>
          <p:nvPr>
            <p:ph type="ftr" sz="quarter" idx="11"/>
          </p:nvPr>
        </p:nvSpPr>
        <p:spPr>
          <a:xfrm>
            <a:off x="1226527" y="4767264"/>
            <a:ext cx="3086100" cy="273844"/>
          </a:xfrm>
          <a:prstGeom prst="rect">
            <a:avLst/>
          </a:prstGeom>
        </p:spPr>
        <p:txBody>
          <a:bodyPr/>
          <a:lstStyle/>
          <a:p>
            <a:r>
              <a:rPr lang="en-US">
                <a:solidFill>
                  <a:srgbClr val="B8C3C3"/>
                </a:solidFill>
              </a:rPr>
              <a:t>Footer text (use for presentation title)</a:t>
            </a:r>
            <a:endParaRPr lang="de-DE">
              <a:solidFill>
                <a:srgbClr val="B8C3C3"/>
              </a:solidFill>
            </a:endParaRPr>
          </a:p>
        </p:txBody>
      </p:sp>
      <p:sp>
        <p:nvSpPr>
          <p:cNvPr id="6" name="Slide Number Placeholder 5"/>
          <p:cNvSpPr>
            <a:spLocks noGrp="1"/>
          </p:cNvSpPr>
          <p:nvPr>
            <p:ph type="sldNum" sz="quarter" idx="12"/>
          </p:nvPr>
        </p:nvSpPr>
        <p:spPr/>
        <p:txBody>
          <a:bodyPr/>
          <a:lstStyle/>
          <a:p>
            <a:fld id="{25A8E426-1013-4DA1-9982-506C918562F2}" type="slidenum">
              <a:rPr lang="de-DE" smtClean="0">
                <a:solidFill>
                  <a:srgbClr val="B8C3C3"/>
                </a:solidFill>
              </a:rPr>
              <a:pPr/>
              <a:t>‹nr.›</a:t>
            </a:fld>
            <a:endParaRPr lang="de-DE">
              <a:solidFill>
                <a:srgbClr val="B8C3C3"/>
              </a:solidFill>
            </a:endParaRPr>
          </a:p>
        </p:txBody>
      </p:sp>
    </p:spTree>
    <p:extLst>
      <p:ext uri="{BB962C8B-B14F-4D97-AF65-F5344CB8AC3E}">
        <p14:creationId xmlns:p14="http://schemas.microsoft.com/office/powerpoint/2010/main" val="387026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7200" y="785813"/>
            <a:ext cx="3886200" cy="3846911"/>
          </a:xfrm>
        </p:spPr>
        <p:txBody>
          <a:bodyPr/>
          <a:lstStyle>
            <a:lvl1pPr>
              <a:defRPr>
                <a:latin typeface="Museo Sans 300" panose="02000000000000000000" pitchFamily="50"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785813"/>
            <a:ext cx="3886200" cy="3846911"/>
          </a:xfrm>
        </p:spPr>
        <p:txBody>
          <a:bodyPr/>
          <a:lstStyle>
            <a:lvl1pPr>
              <a:defRPr>
                <a:latin typeface="Museo Sans 300" panose="02000000000000000000" pitchFamily="50"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67200" y="4767264"/>
            <a:ext cx="705462" cy="273844"/>
          </a:xfrm>
          <a:prstGeom prst="rect">
            <a:avLst/>
          </a:prstGeom>
        </p:spPr>
        <p:txBody>
          <a:bodyPr/>
          <a:lstStyle/>
          <a:p>
            <a:fld id="{2A27A487-5E04-483E-AB03-D11FA24AB203}" type="datetime1">
              <a:rPr lang="de-DE" smtClean="0">
                <a:solidFill>
                  <a:srgbClr val="B8C3C3"/>
                </a:solidFill>
              </a:rPr>
              <a:pPr/>
              <a:t>28.10.2019</a:t>
            </a:fld>
            <a:endParaRPr lang="de-DE">
              <a:solidFill>
                <a:srgbClr val="B8C3C3"/>
              </a:solidFill>
            </a:endParaRPr>
          </a:p>
        </p:txBody>
      </p:sp>
      <p:sp>
        <p:nvSpPr>
          <p:cNvPr id="6" name="Footer Placeholder 5"/>
          <p:cNvSpPr>
            <a:spLocks noGrp="1"/>
          </p:cNvSpPr>
          <p:nvPr>
            <p:ph type="ftr" sz="quarter" idx="11"/>
          </p:nvPr>
        </p:nvSpPr>
        <p:spPr>
          <a:xfrm>
            <a:off x="1226527" y="4767264"/>
            <a:ext cx="3086100" cy="273844"/>
          </a:xfrm>
          <a:prstGeom prst="rect">
            <a:avLst/>
          </a:prstGeom>
        </p:spPr>
        <p:txBody>
          <a:bodyPr/>
          <a:lstStyle/>
          <a:p>
            <a:r>
              <a:rPr lang="en-US">
                <a:solidFill>
                  <a:srgbClr val="B8C3C3"/>
                </a:solidFill>
              </a:rPr>
              <a:t>Footer text (use for presentation title)</a:t>
            </a:r>
            <a:endParaRPr lang="de-DE">
              <a:solidFill>
                <a:srgbClr val="B8C3C3"/>
              </a:solidFill>
            </a:endParaRPr>
          </a:p>
        </p:txBody>
      </p:sp>
      <p:sp>
        <p:nvSpPr>
          <p:cNvPr id="7" name="Slide Number Placeholder 6"/>
          <p:cNvSpPr>
            <a:spLocks noGrp="1"/>
          </p:cNvSpPr>
          <p:nvPr>
            <p:ph type="sldNum" sz="quarter" idx="12"/>
          </p:nvPr>
        </p:nvSpPr>
        <p:spPr/>
        <p:txBody>
          <a:bodyPr/>
          <a:lstStyle/>
          <a:p>
            <a:fld id="{25A8E426-1013-4DA1-9982-506C918562F2}" type="slidenum">
              <a:rPr lang="de-DE" smtClean="0">
                <a:solidFill>
                  <a:srgbClr val="B8C3C3"/>
                </a:solidFill>
              </a:rPr>
              <a:pPr/>
              <a:t>‹nr.›</a:t>
            </a:fld>
            <a:endParaRPr lang="de-DE">
              <a:solidFill>
                <a:srgbClr val="B8C3C3"/>
              </a:solidFill>
            </a:endParaRPr>
          </a:p>
        </p:txBody>
      </p:sp>
    </p:spTree>
    <p:extLst>
      <p:ext uri="{BB962C8B-B14F-4D97-AF65-F5344CB8AC3E}">
        <p14:creationId xmlns:p14="http://schemas.microsoft.com/office/powerpoint/2010/main" val="248915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67200" y="4767264"/>
            <a:ext cx="705462" cy="273844"/>
          </a:xfrm>
          <a:prstGeom prst="rect">
            <a:avLst/>
          </a:prstGeom>
        </p:spPr>
        <p:txBody>
          <a:bodyPr/>
          <a:lstStyle/>
          <a:p>
            <a:fld id="{A4579759-9915-46DF-A699-E4261D8EE45C}" type="datetime1">
              <a:rPr lang="de-DE" smtClean="0">
                <a:solidFill>
                  <a:srgbClr val="B8C3C3"/>
                </a:solidFill>
              </a:rPr>
              <a:pPr/>
              <a:t>28.10.2019</a:t>
            </a:fld>
            <a:endParaRPr lang="de-DE">
              <a:solidFill>
                <a:srgbClr val="B8C3C3"/>
              </a:solidFill>
            </a:endParaRPr>
          </a:p>
        </p:txBody>
      </p:sp>
      <p:sp>
        <p:nvSpPr>
          <p:cNvPr id="4" name="Footer Placeholder 3"/>
          <p:cNvSpPr>
            <a:spLocks noGrp="1"/>
          </p:cNvSpPr>
          <p:nvPr>
            <p:ph type="ftr" sz="quarter" idx="11"/>
          </p:nvPr>
        </p:nvSpPr>
        <p:spPr>
          <a:xfrm>
            <a:off x="1226527" y="4767264"/>
            <a:ext cx="3086100" cy="273844"/>
          </a:xfrm>
          <a:prstGeom prst="rect">
            <a:avLst/>
          </a:prstGeom>
        </p:spPr>
        <p:txBody>
          <a:bodyPr/>
          <a:lstStyle/>
          <a:p>
            <a:r>
              <a:rPr lang="en-US">
                <a:solidFill>
                  <a:srgbClr val="B8C3C3"/>
                </a:solidFill>
              </a:rPr>
              <a:t>Footer text (use for presentation title)</a:t>
            </a:r>
            <a:endParaRPr lang="de-DE">
              <a:solidFill>
                <a:srgbClr val="B8C3C3"/>
              </a:solidFill>
            </a:endParaRPr>
          </a:p>
        </p:txBody>
      </p:sp>
      <p:sp>
        <p:nvSpPr>
          <p:cNvPr id="5" name="Slide Number Placeholder 4"/>
          <p:cNvSpPr>
            <a:spLocks noGrp="1"/>
          </p:cNvSpPr>
          <p:nvPr>
            <p:ph type="sldNum" sz="quarter" idx="12"/>
          </p:nvPr>
        </p:nvSpPr>
        <p:spPr/>
        <p:txBody>
          <a:bodyPr/>
          <a:lstStyle/>
          <a:p>
            <a:fld id="{25A8E426-1013-4DA1-9982-506C918562F2}" type="slidenum">
              <a:rPr lang="de-DE" smtClean="0">
                <a:solidFill>
                  <a:srgbClr val="B8C3C3"/>
                </a:solidFill>
              </a:rPr>
              <a:pPr/>
              <a:t>‹nr.›</a:t>
            </a:fld>
            <a:endParaRPr lang="de-DE">
              <a:solidFill>
                <a:srgbClr val="B8C3C3"/>
              </a:solidFill>
            </a:endParaRPr>
          </a:p>
        </p:txBody>
      </p:sp>
    </p:spTree>
    <p:extLst>
      <p:ext uri="{BB962C8B-B14F-4D97-AF65-F5344CB8AC3E}">
        <p14:creationId xmlns:p14="http://schemas.microsoft.com/office/powerpoint/2010/main" val="3992250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met tagline">
    <p:spTree>
      <p:nvGrpSpPr>
        <p:cNvPr id="1" name=""/>
        <p:cNvGrpSpPr/>
        <p:nvPr/>
      </p:nvGrpSpPr>
      <p:grpSpPr>
        <a:xfrm>
          <a:off x="0" y="0"/>
          <a:ext cx="0" cy="0"/>
          <a:chOff x="0" y="0"/>
          <a:chExt cx="0" cy="0"/>
        </a:xfrm>
      </p:grpSpPr>
      <p:pic>
        <p:nvPicPr>
          <p:cNvPr id="8" name="Tijdelijke aanduiding voor afbeelding 6" descr="RSM-RESEARCH-img-large1.png"/>
          <p:cNvPicPr>
            <a:picLocks noChangeAspect="1"/>
          </p:cNvPicPr>
          <p:nvPr userDrawn="1"/>
        </p:nvPicPr>
        <p:blipFill>
          <a:blip r:embed="rId2" cstate="print"/>
          <a:srcRect l="12669" r="12669"/>
          <a:stretch>
            <a:fillRect/>
          </a:stretch>
        </p:blipFill>
        <p:spPr bwMode="auto">
          <a:xfrm>
            <a:off x="5283320" y="1741858"/>
            <a:ext cx="2086451" cy="1667345"/>
          </a:xfrm>
          <a:prstGeom prst="rect">
            <a:avLst/>
          </a:prstGeom>
          <a:noFill/>
          <a:ln w="9525">
            <a:noFill/>
            <a:miter lim="800000"/>
            <a:headEnd/>
            <a:tailEnd/>
          </a:ln>
        </p:spPr>
      </p:pic>
      <p:pic>
        <p:nvPicPr>
          <p:cNvPr id="9" name="Tijdelijke aanduiding voor afbeelding 9" descr="RSM-RESEARCH-img-small2.png"/>
          <p:cNvPicPr>
            <a:picLocks noChangeAspect="1"/>
          </p:cNvPicPr>
          <p:nvPr userDrawn="1"/>
        </p:nvPicPr>
        <p:blipFill>
          <a:blip r:embed="rId3" cstate="print"/>
          <a:srcRect l="73788" t="25417" r="10046" b="50220"/>
          <a:stretch>
            <a:fillRect/>
          </a:stretch>
        </p:blipFill>
        <p:spPr bwMode="auto">
          <a:xfrm>
            <a:off x="8334941" y="3106834"/>
            <a:ext cx="382810" cy="302369"/>
          </a:xfrm>
          <a:prstGeom prst="rect">
            <a:avLst/>
          </a:prstGeom>
          <a:noFill/>
          <a:ln w="9525">
            <a:noFill/>
            <a:miter lim="800000"/>
            <a:headEnd/>
            <a:tailEnd/>
          </a:ln>
        </p:spPr>
      </p:pic>
      <p:pic>
        <p:nvPicPr>
          <p:cNvPr id="10" name="Tijdelijke aanduiding voor afbeelding 8" descr="RSM-RESEARCH-img-small1.png"/>
          <p:cNvPicPr>
            <a:picLocks noChangeAspect="1"/>
          </p:cNvPicPr>
          <p:nvPr userDrawn="1"/>
        </p:nvPicPr>
        <p:blipFill>
          <a:blip r:embed="rId4" cstate="print"/>
          <a:srcRect l="48163" t="958" r="-368" b="47363"/>
          <a:stretch>
            <a:fillRect/>
          </a:stretch>
        </p:blipFill>
        <p:spPr bwMode="auto">
          <a:xfrm>
            <a:off x="7451221" y="3104675"/>
            <a:ext cx="389597" cy="306688"/>
          </a:xfrm>
          <a:prstGeom prst="rect">
            <a:avLst/>
          </a:prstGeom>
          <a:noFill/>
          <a:ln w="9525">
            <a:noFill/>
            <a:miter lim="800000"/>
            <a:headEnd/>
            <a:tailEnd/>
          </a:ln>
        </p:spPr>
      </p:pic>
      <p:pic>
        <p:nvPicPr>
          <p:cNvPr id="11" name="Tijdelijke aanduiding voor afbeelding 8" descr="RSM-RESEARCH-img-small1.png"/>
          <p:cNvPicPr>
            <a:picLocks noChangeAspect="1"/>
          </p:cNvPicPr>
          <p:nvPr userDrawn="1"/>
        </p:nvPicPr>
        <p:blipFill>
          <a:blip r:embed="rId5" cstate="print"/>
          <a:srcRect l="15158" t="958" r="33176" b="47363"/>
          <a:stretch>
            <a:fillRect/>
          </a:stretch>
        </p:blipFill>
        <p:spPr bwMode="auto">
          <a:xfrm>
            <a:off x="5287395" y="3470756"/>
            <a:ext cx="385525" cy="306688"/>
          </a:xfrm>
          <a:prstGeom prst="rect">
            <a:avLst/>
          </a:prstGeom>
          <a:noFill/>
          <a:ln w="9525">
            <a:noFill/>
            <a:miter lim="800000"/>
            <a:headEnd/>
            <a:tailEnd/>
          </a:ln>
        </p:spPr>
      </p:pic>
      <p:sp>
        <p:nvSpPr>
          <p:cNvPr id="12" name="Rechthoek 39"/>
          <p:cNvSpPr/>
          <p:nvPr userDrawn="1"/>
        </p:nvSpPr>
        <p:spPr>
          <a:xfrm>
            <a:off x="0" y="1030212"/>
            <a:ext cx="9144000" cy="342325"/>
          </a:xfrm>
          <a:prstGeom prst="rect">
            <a:avLst/>
          </a:prstGeom>
          <a:solidFill>
            <a:srgbClr val="89A92F"/>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68466">
              <a:defRPr/>
            </a:pPr>
            <a:endParaRPr lang="nl-NL" sz="865">
              <a:solidFill>
                <a:srgbClr val="FFFFFF"/>
              </a:solidFill>
            </a:endParaRPr>
          </a:p>
        </p:txBody>
      </p:sp>
      <p:pic>
        <p:nvPicPr>
          <p:cNvPr id="13" name="Afbeelding 21" descr="Masters-main-Rotterdam-shst.png"/>
          <p:cNvPicPr>
            <a:picLocks noChangeAspect="1"/>
          </p:cNvPicPr>
          <p:nvPr userDrawn="1"/>
        </p:nvPicPr>
        <p:blipFill>
          <a:blip r:embed="rId6" cstate="print"/>
          <a:srcRect l="26167" t="2167" r="32295" b="35742"/>
          <a:stretch>
            <a:fillRect/>
          </a:stretch>
        </p:blipFill>
        <p:spPr bwMode="auto">
          <a:xfrm>
            <a:off x="7444433" y="2382230"/>
            <a:ext cx="830779" cy="657651"/>
          </a:xfrm>
          <a:prstGeom prst="rect">
            <a:avLst/>
          </a:prstGeom>
          <a:noFill/>
          <a:ln w="9525">
            <a:noFill/>
            <a:miter lim="800000"/>
            <a:headEnd/>
            <a:tailEnd/>
          </a:ln>
        </p:spPr>
      </p:pic>
      <p:pic>
        <p:nvPicPr>
          <p:cNvPr id="14" name="Afbeelding 40" descr="RSM-tagline.png"/>
          <p:cNvPicPr>
            <a:picLocks noChangeAspect="1"/>
          </p:cNvPicPr>
          <p:nvPr userDrawn="1"/>
        </p:nvPicPr>
        <p:blipFill>
          <a:blip r:embed="rId7" cstate="print"/>
          <a:srcRect/>
          <a:stretch>
            <a:fillRect/>
          </a:stretch>
        </p:blipFill>
        <p:spPr bwMode="auto">
          <a:xfrm>
            <a:off x="434396" y="4593838"/>
            <a:ext cx="1844819" cy="207338"/>
          </a:xfrm>
          <a:prstGeom prst="rect">
            <a:avLst/>
          </a:prstGeom>
          <a:noFill/>
          <a:ln w="9525">
            <a:noFill/>
            <a:miter lim="800000"/>
            <a:headEnd/>
            <a:tailEnd/>
          </a:ln>
        </p:spPr>
      </p:pic>
      <p:pic>
        <p:nvPicPr>
          <p:cNvPr id="15" name="Afbeelding 41" descr="RSM-logo.png"/>
          <p:cNvPicPr>
            <a:picLocks noChangeAspect="1"/>
          </p:cNvPicPr>
          <p:nvPr userDrawn="1"/>
        </p:nvPicPr>
        <p:blipFill>
          <a:blip r:embed="rId8" cstate="print"/>
          <a:srcRect/>
          <a:stretch>
            <a:fillRect/>
          </a:stretch>
        </p:blipFill>
        <p:spPr bwMode="auto">
          <a:xfrm>
            <a:off x="7406424" y="4444813"/>
            <a:ext cx="1292323" cy="406037"/>
          </a:xfrm>
          <a:prstGeom prst="rect">
            <a:avLst/>
          </a:prstGeom>
          <a:noFill/>
          <a:ln w="9525">
            <a:noFill/>
            <a:miter lim="800000"/>
            <a:headEnd/>
            <a:tailEnd/>
          </a:ln>
        </p:spPr>
      </p:pic>
      <p:pic>
        <p:nvPicPr>
          <p:cNvPr id="16" name="Afbeelding 30" descr="Masters-main-campus-151009-.png"/>
          <p:cNvPicPr>
            <a:picLocks noChangeAspect="1"/>
          </p:cNvPicPr>
          <p:nvPr userDrawn="1"/>
        </p:nvPicPr>
        <p:blipFill>
          <a:blip r:embed="rId9" cstate="print"/>
          <a:srcRect l="3261" t="360" r="1477" b="36134"/>
          <a:stretch>
            <a:fillRect/>
          </a:stretch>
        </p:blipFill>
        <p:spPr bwMode="auto">
          <a:xfrm>
            <a:off x="6556639" y="3466436"/>
            <a:ext cx="818562" cy="653332"/>
          </a:xfrm>
          <a:prstGeom prst="rect">
            <a:avLst/>
          </a:prstGeom>
          <a:noFill/>
          <a:ln w="9525">
            <a:noFill/>
            <a:miter lim="800000"/>
            <a:headEnd/>
            <a:tailEnd/>
          </a:ln>
        </p:spPr>
      </p:pic>
      <p:sp>
        <p:nvSpPr>
          <p:cNvPr id="17" name="Rechthoek 15"/>
          <p:cNvSpPr/>
          <p:nvPr userDrawn="1"/>
        </p:nvSpPr>
        <p:spPr>
          <a:xfrm>
            <a:off x="5040333" y="3268817"/>
            <a:ext cx="175115" cy="139305"/>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18" name="Rechthoek 16"/>
          <p:cNvSpPr/>
          <p:nvPr userDrawn="1"/>
        </p:nvSpPr>
        <p:spPr>
          <a:xfrm>
            <a:off x="5744866" y="3469676"/>
            <a:ext cx="176473" cy="139305"/>
          </a:xfrm>
          <a:prstGeom prst="rect">
            <a:avLst/>
          </a:prstGeom>
          <a:solidFill>
            <a:srgbClr val="002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19" name="Rechthoek 17"/>
          <p:cNvSpPr/>
          <p:nvPr userDrawn="1"/>
        </p:nvSpPr>
        <p:spPr>
          <a:xfrm>
            <a:off x="7441717" y="3463197"/>
            <a:ext cx="175116" cy="139305"/>
          </a:xfrm>
          <a:prstGeom prst="rect">
            <a:avLst/>
          </a:prstGeom>
          <a:solidFill>
            <a:srgbClr val="E2DA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20" name="Rechthoek 18"/>
          <p:cNvSpPr/>
          <p:nvPr userDrawn="1"/>
        </p:nvSpPr>
        <p:spPr>
          <a:xfrm>
            <a:off x="6555283" y="4166202"/>
            <a:ext cx="176473" cy="139306"/>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21" name="Rechthoek 19"/>
          <p:cNvSpPr/>
          <p:nvPr userDrawn="1"/>
        </p:nvSpPr>
        <p:spPr>
          <a:xfrm>
            <a:off x="7441718" y="2016149"/>
            <a:ext cx="385525" cy="306688"/>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pic>
        <p:nvPicPr>
          <p:cNvPr id="22" name="Afbeelding 43" descr="RSM-FullName.png"/>
          <p:cNvPicPr>
            <a:picLocks noChangeAspect="1"/>
          </p:cNvPicPr>
          <p:nvPr userDrawn="1"/>
        </p:nvPicPr>
        <p:blipFill>
          <a:blip r:embed="rId10" cstate="print"/>
          <a:srcRect/>
          <a:stretch>
            <a:fillRect/>
          </a:stretch>
        </p:blipFill>
        <p:spPr bwMode="auto">
          <a:xfrm>
            <a:off x="456114" y="551823"/>
            <a:ext cx="4079234" cy="367162"/>
          </a:xfrm>
          <a:prstGeom prst="rect">
            <a:avLst/>
          </a:prstGeom>
          <a:noFill/>
          <a:ln w="9525">
            <a:noFill/>
            <a:miter lim="800000"/>
            <a:headEnd/>
            <a:tailEnd/>
          </a:ln>
        </p:spPr>
      </p:pic>
      <p:sp>
        <p:nvSpPr>
          <p:cNvPr id="47" name="Tijdelijke aanduiding voor afbeelding 2"/>
          <p:cNvSpPr>
            <a:spLocks noGrp="1"/>
          </p:cNvSpPr>
          <p:nvPr>
            <p:ph type="pic" idx="12"/>
          </p:nvPr>
        </p:nvSpPr>
        <p:spPr>
          <a:xfrm>
            <a:off x="7443095" y="3099818"/>
            <a:ext cx="398770" cy="311544"/>
          </a:xfrm>
          <a:noFill/>
        </p:spPr>
        <p:txBody>
          <a:bodyPr rtlCol="0">
            <a:noAutofit/>
          </a:bodyPr>
          <a:lstStyle>
            <a:lvl1pPr marL="0" indent="0">
              <a:buNone/>
              <a:defRPr sz="513" baseline="0">
                <a:solidFill>
                  <a:schemeClr val="bg1"/>
                </a:solidFill>
              </a:defRPr>
            </a:lvl1pPr>
            <a:lvl2pPr marL="334469" indent="0">
              <a:buNone/>
              <a:defRPr sz="2052"/>
            </a:lvl2pPr>
            <a:lvl3pPr marL="668938" indent="0">
              <a:buNone/>
              <a:defRPr sz="1732"/>
            </a:lvl3pPr>
            <a:lvl4pPr marL="1003407" indent="0">
              <a:buNone/>
              <a:defRPr sz="1475"/>
            </a:lvl4pPr>
            <a:lvl5pPr marL="1337876" indent="0">
              <a:buNone/>
              <a:defRPr sz="1475"/>
            </a:lvl5pPr>
            <a:lvl6pPr marL="1672345" indent="0">
              <a:buNone/>
              <a:defRPr sz="1475"/>
            </a:lvl6pPr>
            <a:lvl7pPr marL="2006814" indent="0">
              <a:buNone/>
              <a:defRPr sz="1475"/>
            </a:lvl7pPr>
            <a:lvl8pPr marL="2341283" indent="0">
              <a:buNone/>
              <a:defRPr sz="1475"/>
            </a:lvl8pPr>
            <a:lvl9pPr marL="2675752" indent="0">
              <a:buNone/>
              <a:defRPr sz="1475"/>
            </a:lvl9pPr>
          </a:lstStyle>
          <a:p>
            <a:pPr lvl="0"/>
            <a:r>
              <a:rPr lang="en-US" noProof="0"/>
              <a:t>Click icon to add picture</a:t>
            </a:r>
            <a:endParaRPr lang="nl-NL" noProof="0" dirty="0"/>
          </a:p>
        </p:txBody>
      </p:sp>
      <p:sp>
        <p:nvSpPr>
          <p:cNvPr id="45" name="Tijdelijke aanduiding voor afbeelding 2"/>
          <p:cNvSpPr>
            <a:spLocks noGrp="1"/>
          </p:cNvSpPr>
          <p:nvPr>
            <p:ph type="pic" idx="10"/>
          </p:nvPr>
        </p:nvSpPr>
        <p:spPr>
          <a:xfrm>
            <a:off x="5283751" y="1742392"/>
            <a:ext cx="2086038" cy="1666678"/>
          </a:xfrm>
          <a:noFill/>
        </p:spPr>
        <p:txBody>
          <a:bodyPr rtlCol="0">
            <a:noAutofit/>
          </a:bodyPr>
          <a:lstStyle>
            <a:lvl1pPr marL="0" indent="0">
              <a:buNone/>
              <a:defRPr sz="1795" baseline="0">
                <a:solidFill>
                  <a:schemeClr val="bg1"/>
                </a:solidFill>
              </a:defRPr>
            </a:lvl1pPr>
            <a:lvl2pPr marL="334469" indent="0">
              <a:buNone/>
              <a:defRPr sz="2052"/>
            </a:lvl2pPr>
            <a:lvl3pPr marL="668938" indent="0">
              <a:buNone/>
              <a:defRPr sz="1732"/>
            </a:lvl3pPr>
            <a:lvl4pPr marL="1003407" indent="0">
              <a:buNone/>
              <a:defRPr sz="1475"/>
            </a:lvl4pPr>
            <a:lvl5pPr marL="1337876" indent="0">
              <a:buNone/>
              <a:defRPr sz="1475"/>
            </a:lvl5pPr>
            <a:lvl6pPr marL="1672345" indent="0">
              <a:buNone/>
              <a:defRPr sz="1475"/>
            </a:lvl6pPr>
            <a:lvl7pPr marL="2006814" indent="0">
              <a:buNone/>
              <a:defRPr sz="1475"/>
            </a:lvl7pPr>
            <a:lvl8pPr marL="2341283" indent="0">
              <a:buNone/>
              <a:defRPr sz="1475"/>
            </a:lvl8pPr>
            <a:lvl9pPr marL="2675752" indent="0">
              <a:buNone/>
              <a:defRPr sz="1475"/>
            </a:lvl9pPr>
          </a:lstStyle>
          <a:p>
            <a:pPr lvl="0"/>
            <a:r>
              <a:rPr lang="en-US" noProof="0"/>
              <a:t>Click icon to add picture</a:t>
            </a:r>
            <a:endParaRPr lang="nl-NL" noProof="0" dirty="0"/>
          </a:p>
        </p:txBody>
      </p:sp>
      <p:sp>
        <p:nvSpPr>
          <p:cNvPr id="46" name="Tijdelijke aanduiding voor afbeelding 2"/>
          <p:cNvSpPr>
            <a:spLocks noGrp="1"/>
          </p:cNvSpPr>
          <p:nvPr>
            <p:ph type="pic" idx="11"/>
          </p:nvPr>
        </p:nvSpPr>
        <p:spPr>
          <a:xfrm>
            <a:off x="7439017" y="2379528"/>
            <a:ext cx="834850" cy="662511"/>
          </a:xfrm>
          <a:noFill/>
        </p:spPr>
        <p:txBody>
          <a:bodyPr rtlCol="0">
            <a:noAutofit/>
          </a:bodyPr>
          <a:lstStyle>
            <a:lvl1pPr marL="0" indent="0">
              <a:buNone/>
              <a:defRPr sz="898">
                <a:solidFill>
                  <a:schemeClr val="bg1"/>
                </a:solidFill>
              </a:defRPr>
            </a:lvl1pPr>
            <a:lvl2pPr marL="334469" indent="0">
              <a:buNone/>
              <a:defRPr sz="2052"/>
            </a:lvl2pPr>
            <a:lvl3pPr marL="668938" indent="0">
              <a:buNone/>
              <a:defRPr sz="1732"/>
            </a:lvl3pPr>
            <a:lvl4pPr marL="1003407" indent="0">
              <a:buNone/>
              <a:defRPr sz="1475"/>
            </a:lvl4pPr>
            <a:lvl5pPr marL="1337876" indent="0">
              <a:buNone/>
              <a:defRPr sz="1475"/>
            </a:lvl5pPr>
            <a:lvl6pPr marL="1672345" indent="0">
              <a:buNone/>
              <a:defRPr sz="1475"/>
            </a:lvl6pPr>
            <a:lvl7pPr marL="2006814" indent="0">
              <a:buNone/>
              <a:defRPr sz="1475"/>
            </a:lvl7pPr>
            <a:lvl8pPr marL="2341283" indent="0">
              <a:buNone/>
              <a:defRPr sz="1475"/>
            </a:lvl8pPr>
            <a:lvl9pPr marL="2675752" indent="0">
              <a:buNone/>
              <a:defRPr sz="1475"/>
            </a:lvl9pPr>
          </a:lstStyle>
          <a:p>
            <a:pPr lvl="0"/>
            <a:r>
              <a:rPr lang="en-US" noProof="0"/>
              <a:t>Click icon to add picture</a:t>
            </a:r>
            <a:endParaRPr lang="nl-NL" noProof="0" dirty="0"/>
          </a:p>
        </p:txBody>
      </p:sp>
      <p:sp>
        <p:nvSpPr>
          <p:cNvPr id="2" name="Titel 1"/>
          <p:cNvSpPr>
            <a:spLocks noGrp="1"/>
          </p:cNvSpPr>
          <p:nvPr>
            <p:ph type="ctrTitle"/>
          </p:nvPr>
        </p:nvSpPr>
        <p:spPr>
          <a:xfrm>
            <a:off x="418078" y="1717020"/>
            <a:ext cx="3909575" cy="1684624"/>
          </a:xfrm>
        </p:spPr>
        <p:txBody>
          <a:bodyPr/>
          <a:lstStyle>
            <a:lvl1pPr algn="l">
              <a:defRPr sz="1795" cap="all" baseline="0">
                <a:solidFill>
                  <a:srgbClr val="89A92F"/>
                </a:solidFill>
                <a:latin typeface="Arial" pitchFamily="34" charset="0"/>
                <a:cs typeface="Arial" pitchFamily="34" charset="0"/>
              </a:defRPr>
            </a:lvl1pPr>
          </a:lstStyle>
          <a:p>
            <a:r>
              <a:rPr lang="en-US"/>
              <a:t>Click to edit Master title style</a:t>
            </a:r>
            <a:endParaRPr lang="nl-NL" dirty="0"/>
          </a:p>
        </p:txBody>
      </p:sp>
      <p:sp>
        <p:nvSpPr>
          <p:cNvPr id="3" name="Ondertitel 2"/>
          <p:cNvSpPr>
            <a:spLocks noGrp="1"/>
          </p:cNvSpPr>
          <p:nvPr>
            <p:ph type="subTitle" idx="1"/>
          </p:nvPr>
        </p:nvSpPr>
        <p:spPr>
          <a:xfrm>
            <a:off x="418075" y="3446464"/>
            <a:ext cx="3909576" cy="1069095"/>
          </a:xfrm>
        </p:spPr>
        <p:txBody>
          <a:bodyPr>
            <a:noAutofit/>
          </a:bodyPr>
          <a:lstStyle>
            <a:lvl1pPr marL="0" indent="0" algn="l">
              <a:buNone/>
              <a:defRPr sz="1026" cap="all" baseline="0">
                <a:solidFill>
                  <a:srgbClr val="C5B5A2"/>
                </a:solidFill>
                <a:latin typeface="Arial" pitchFamily="34" charset="0"/>
                <a:cs typeface="Arial" pitchFamily="34" charset="0"/>
              </a:defRPr>
            </a:lvl1pPr>
            <a:lvl2pPr marL="334469" indent="0" algn="ctr">
              <a:buNone/>
              <a:defRPr>
                <a:solidFill>
                  <a:schemeClr val="tx1">
                    <a:tint val="75000"/>
                  </a:schemeClr>
                </a:solidFill>
              </a:defRPr>
            </a:lvl2pPr>
            <a:lvl3pPr marL="668938" indent="0" algn="ctr">
              <a:buNone/>
              <a:defRPr>
                <a:solidFill>
                  <a:schemeClr val="tx1">
                    <a:tint val="75000"/>
                  </a:schemeClr>
                </a:solidFill>
              </a:defRPr>
            </a:lvl3pPr>
            <a:lvl4pPr marL="1003407" indent="0" algn="ctr">
              <a:buNone/>
              <a:defRPr>
                <a:solidFill>
                  <a:schemeClr val="tx1">
                    <a:tint val="75000"/>
                  </a:schemeClr>
                </a:solidFill>
              </a:defRPr>
            </a:lvl4pPr>
            <a:lvl5pPr marL="1337876" indent="0" algn="ctr">
              <a:buNone/>
              <a:defRPr>
                <a:solidFill>
                  <a:schemeClr val="tx1">
                    <a:tint val="75000"/>
                  </a:schemeClr>
                </a:solidFill>
              </a:defRPr>
            </a:lvl5pPr>
            <a:lvl6pPr marL="1672345" indent="0" algn="ctr">
              <a:buNone/>
              <a:defRPr>
                <a:solidFill>
                  <a:schemeClr val="tx1">
                    <a:tint val="75000"/>
                  </a:schemeClr>
                </a:solidFill>
              </a:defRPr>
            </a:lvl6pPr>
            <a:lvl7pPr marL="2006814" indent="0" algn="ctr">
              <a:buNone/>
              <a:defRPr>
                <a:solidFill>
                  <a:schemeClr val="tx1">
                    <a:tint val="75000"/>
                  </a:schemeClr>
                </a:solidFill>
              </a:defRPr>
            </a:lvl7pPr>
            <a:lvl8pPr marL="2341283" indent="0" algn="ctr">
              <a:buNone/>
              <a:defRPr>
                <a:solidFill>
                  <a:schemeClr val="tx1">
                    <a:tint val="75000"/>
                  </a:schemeClr>
                </a:solidFill>
              </a:defRPr>
            </a:lvl8pPr>
            <a:lvl9pPr marL="2675752" indent="0" algn="ctr">
              <a:buNone/>
              <a:defRPr>
                <a:solidFill>
                  <a:schemeClr val="tx1">
                    <a:tint val="75000"/>
                  </a:schemeClr>
                </a:solidFill>
              </a:defRPr>
            </a:lvl9pPr>
          </a:lstStyle>
          <a:p>
            <a:r>
              <a:rPr lang="en-US"/>
              <a:t>Click to edit Master subtitle style</a:t>
            </a:r>
            <a:endParaRPr lang="nl-NL" dirty="0"/>
          </a:p>
        </p:txBody>
      </p:sp>
      <p:sp>
        <p:nvSpPr>
          <p:cNvPr id="33" name="Tijdelijke aanduiding voor tekst 32"/>
          <p:cNvSpPr>
            <a:spLocks noGrp="1"/>
          </p:cNvSpPr>
          <p:nvPr>
            <p:ph type="body" sz="quarter" idx="13"/>
          </p:nvPr>
        </p:nvSpPr>
        <p:spPr>
          <a:xfrm>
            <a:off x="418075" y="1113363"/>
            <a:ext cx="8552198" cy="388760"/>
          </a:xfrm>
        </p:spPr>
        <p:txBody>
          <a:bodyPr/>
          <a:lstStyle>
            <a:lvl1pPr>
              <a:buFontTx/>
              <a:buNone/>
              <a:defRPr sz="1283" cap="all" baseline="0">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151870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pic>
        <p:nvPicPr>
          <p:cNvPr id="5" name="Afbeelding 19" descr="RSM-logo.png"/>
          <p:cNvPicPr>
            <a:picLocks noChangeAspect="1"/>
          </p:cNvPicPr>
          <p:nvPr userDrawn="1"/>
        </p:nvPicPr>
        <p:blipFill>
          <a:blip r:embed="rId2" cstate="print"/>
          <a:srcRect/>
          <a:stretch>
            <a:fillRect/>
          </a:stretch>
        </p:blipFill>
        <p:spPr bwMode="auto">
          <a:xfrm>
            <a:off x="7777017" y="4597078"/>
            <a:ext cx="1015397" cy="319646"/>
          </a:xfrm>
          <a:prstGeom prst="rect">
            <a:avLst/>
          </a:prstGeom>
          <a:noFill/>
          <a:ln w="9525">
            <a:noFill/>
            <a:miter lim="800000"/>
            <a:headEnd/>
            <a:tailEnd/>
          </a:ln>
        </p:spPr>
      </p:pic>
      <p:sp>
        <p:nvSpPr>
          <p:cNvPr id="6" name="Rechthoek 21"/>
          <p:cNvSpPr/>
          <p:nvPr userDrawn="1"/>
        </p:nvSpPr>
        <p:spPr>
          <a:xfrm>
            <a:off x="563356" y="926543"/>
            <a:ext cx="109956" cy="87471"/>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7" name="Rechthoek 22"/>
          <p:cNvSpPr/>
          <p:nvPr userDrawn="1"/>
        </p:nvSpPr>
        <p:spPr>
          <a:xfrm>
            <a:off x="950239" y="732164"/>
            <a:ext cx="211767" cy="168462"/>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8" name="Rechthoek 23"/>
          <p:cNvSpPr/>
          <p:nvPr userDrawn="1"/>
        </p:nvSpPr>
        <p:spPr>
          <a:xfrm>
            <a:off x="707250" y="927623"/>
            <a:ext cx="211767" cy="168462"/>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9" name="Rechthoek 24"/>
          <p:cNvSpPr/>
          <p:nvPr userDrawn="1"/>
        </p:nvSpPr>
        <p:spPr>
          <a:xfrm>
            <a:off x="705891" y="1126323"/>
            <a:ext cx="109956" cy="87470"/>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10" name="Rechthoek 25"/>
          <p:cNvSpPr/>
          <p:nvPr userDrawn="1"/>
        </p:nvSpPr>
        <p:spPr>
          <a:xfrm>
            <a:off x="952953" y="926543"/>
            <a:ext cx="109956" cy="87471"/>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pic>
        <p:nvPicPr>
          <p:cNvPr id="11" name="Tijdelijke aanduiding voor afbeelding 6" descr="RSM-RESEARCH-img-large1.png"/>
          <p:cNvPicPr>
            <a:picLocks noChangeAspect="1"/>
          </p:cNvPicPr>
          <p:nvPr userDrawn="1"/>
        </p:nvPicPr>
        <p:blipFill>
          <a:blip r:embed="rId3" cstate="print"/>
          <a:srcRect l="12669" r="12669"/>
          <a:stretch>
            <a:fillRect/>
          </a:stretch>
        </p:blipFill>
        <p:spPr bwMode="auto">
          <a:xfrm>
            <a:off x="223986" y="345565"/>
            <a:ext cx="693673" cy="553982"/>
          </a:xfrm>
          <a:prstGeom prst="rect">
            <a:avLst/>
          </a:prstGeom>
          <a:noFill/>
          <a:ln w="9525">
            <a:noFill/>
            <a:miter lim="800000"/>
            <a:headEnd/>
            <a:tailEnd/>
          </a:ln>
        </p:spPr>
      </p:pic>
      <p:sp>
        <p:nvSpPr>
          <p:cNvPr id="12" name="Rechthoek 28"/>
          <p:cNvSpPr/>
          <p:nvPr userDrawn="1"/>
        </p:nvSpPr>
        <p:spPr>
          <a:xfrm>
            <a:off x="0" y="685728"/>
            <a:ext cx="184618" cy="12959"/>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13" name="Rechthoek 29"/>
          <p:cNvSpPr/>
          <p:nvPr userDrawn="1"/>
        </p:nvSpPr>
        <p:spPr>
          <a:xfrm>
            <a:off x="948881" y="685728"/>
            <a:ext cx="8195120" cy="12959"/>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2" name="Titel 1"/>
          <p:cNvSpPr>
            <a:spLocks noGrp="1"/>
          </p:cNvSpPr>
          <p:nvPr>
            <p:ph type="title"/>
          </p:nvPr>
        </p:nvSpPr>
        <p:spPr>
          <a:xfrm>
            <a:off x="1578730" y="3305179"/>
            <a:ext cx="7147194" cy="1021556"/>
          </a:xfrm>
        </p:spPr>
        <p:txBody>
          <a:bodyPr anchor="t"/>
          <a:lstStyle>
            <a:lvl1pPr algn="l">
              <a:defRPr sz="1860" b="0" cap="all">
                <a:solidFill>
                  <a:schemeClr val="accent1"/>
                </a:solidFill>
                <a:latin typeface="Arial" pitchFamily="34" charset="0"/>
                <a:cs typeface="Arial" pitchFamily="34" charset="0"/>
              </a:defRPr>
            </a:lvl1pPr>
          </a:lstStyle>
          <a:p>
            <a:r>
              <a:rPr lang="en-US"/>
              <a:t>Click to edit Master title style</a:t>
            </a:r>
            <a:endParaRPr lang="nl-NL" dirty="0"/>
          </a:p>
        </p:txBody>
      </p:sp>
      <p:sp>
        <p:nvSpPr>
          <p:cNvPr id="3" name="Tijdelijke aanduiding voor tekst 2"/>
          <p:cNvSpPr>
            <a:spLocks noGrp="1"/>
          </p:cNvSpPr>
          <p:nvPr>
            <p:ph type="body" idx="1"/>
          </p:nvPr>
        </p:nvSpPr>
        <p:spPr>
          <a:xfrm>
            <a:off x="1578731" y="2182988"/>
            <a:ext cx="7147194" cy="1125140"/>
          </a:xfrm>
        </p:spPr>
        <p:txBody>
          <a:bodyPr anchor="b">
            <a:noAutofit/>
          </a:bodyPr>
          <a:lstStyle>
            <a:lvl1pPr marL="0" indent="0">
              <a:buNone/>
              <a:defRPr sz="1026" cap="all" baseline="0">
                <a:solidFill>
                  <a:srgbClr val="C5B5A2"/>
                </a:solidFill>
              </a:defRPr>
            </a:lvl1pPr>
            <a:lvl2pPr marL="334233" indent="0">
              <a:buNone/>
              <a:defRPr sz="1347">
                <a:solidFill>
                  <a:schemeClr val="tx1">
                    <a:tint val="75000"/>
                  </a:schemeClr>
                </a:solidFill>
              </a:defRPr>
            </a:lvl2pPr>
            <a:lvl3pPr marL="668466" indent="0">
              <a:buNone/>
              <a:defRPr sz="1154">
                <a:solidFill>
                  <a:schemeClr val="tx1">
                    <a:tint val="75000"/>
                  </a:schemeClr>
                </a:solidFill>
              </a:defRPr>
            </a:lvl3pPr>
            <a:lvl4pPr marL="1002699" indent="0">
              <a:buNone/>
              <a:defRPr sz="1026">
                <a:solidFill>
                  <a:schemeClr val="tx1">
                    <a:tint val="75000"/>
                  </a:schemeClr>
                </a:solidFill>
              </a:defRPr>
            </a:lvl4pPr>
            <a:lvl5pPr marL="1336933" indent="0">
              <a:buNone/>
              <a:defRPr sz="1026">
                <a:solidFill>
                  <a:schemeClr val="tx1">
                    <a:tint val="75000"/>
                  </a:schemeClr>
                </a:solidFill>
              </a:defRPr>
            </a:lvl5pPr>
            <a:lvl6pPr marL="1671164" indent="0">
              <a:buNone/>
              <a:defRPr sz="1026">
                <a:solidFill>
                  <a:schemeClr val="tx1">
                    <a:tint val="75000"/>
                  </a:schemeClr>
                </a:solidFill>
              </a:defRPr>
            </a:lvl6pPr>
            <a:lvl7pPr marL="2005397" indent="0">
              <a:buNone/>
              <a:defRPr sz="1026">
                <a:solidFill>
                  <a:schemeClr val="tx1">
                    <a:tint val="75000"/>
                  </a:schemeClr>
                </a:solidFill>
              </a:defRPr>
            </a:lvl7pPr>
            <a:lvl8pPr marL="2339631" indent="0">
              <a:buNone/>
              <a:defRPr sz="1026">
                <a:solidFill>
                  <a:schemeClr val="tx1">
                    <a:tint val="75000"/>
                  </a:schemeClr>
                </a:solidFill>
              </a:defRPr>
            </a:lvl8pPr>
            <a:lvl9pPr marL="2673863" indent="0">
              <a:buNone/>
              <a:defRPr sz="1026">
                <a:solidFill>
                  <a:schemeClr val="tx1">
                    <a:tint val="75000"/>
                  </a:schemeClr>
                </a:solidFill>
              </a:defRPr>
            </a:lvl9pPr>
          </a:lstStyle>
          <a:p>
            <a:pPr lvl="0"/>
            <a:r>
              <a:rPr lang="en-US"/>
              <a:t>Click to edit Master text styles</a:t>
            </a:r>
          </a:p>
        </p:txBody>
      </p:sp>
      <p:sp>
        <p:nvSpPr>
          <p:cNvPr id="28" name="Tijdelijke aanduiding voor afbeelding 2"/>
          <p:cNvSpPr>
            <a:spLocks noGrp="1"/>
          </p:cNvSpPr>
          <p:nvPr>
            <p:ph type="pic" idx="14"/>
          </p:nvPr>
        </p:nvSpPr>
        <p:spPr>
          <a:xfrm>
            <a:off x="218526" y="342847"/>
            <a:ext cx="705920" cy="557777"/>
          </a:xfrm>
          <a:noFill/>
        </p:spPr>
        <p:txBody>
          <a:bodyPr rtlCol="0">
            <a:noAutofit/>
          </a:bodyPr>
          <a:lstStyle>
            <a:lvl1pPr marL="0" indent="0">
              <a:buNone/>
              <a:defRPr sz="641">
                <a:solidFill>
                  <a:schemeClr val="bg1"/>
                </a:solidFill>
              </a:defRPr>
            </a:lvl1pPr>
            <a:lvl2pPr marL="334469" indent="0">
              <a:buNone/>
              <a:defRPr sz="2052"/>
            </a:lvl2pPr>
            <a:lvl3pPr marL="668938" indent="0">
              <a:buNone/>
              <a:defRPr sz="1732"/>
            </a:lvl3pPr>
            <a:lvl4pPr marL="1003407" indent="0">
              <a:buNone/>
              <a:defRPr sz="1475"/>
            </a:lvl4pPr>
            <a:lvl5pPr marL="1337876" indent="0">
              <a:buNone/>
              <a:defRPr sz="1475"/>
            </a:lvl5pPr>
            <a:lvl6pPr marL="1672345" indent="0">
              <a:buNone/>
              <a:defRPr sz="1475"/>
            </a:lvl6pPr>
            <a:lvl7pPr marL="2006814" indent="0">
              <a:buNone/>
              <a:defRPr sz="1475"/>
            </a:lvl7pPr>
            <a:lvl8pPr marL="2341283" indent="0">
              <a:buNone/>
              <a:defRPr sz="1475"/>
            </a:lvl8pPr>
            <a:lvl9pPr marL="2675752" indent="0">
              <a:buNone/>
              <a:defRPr sz="1475"/>
            </a:lvl9pPr>
          </a:lstStyle>
          <a:p>
            <a:pPr lvl="0"/>
            <a:r>
              <a:rPr lang="en-US" noProof="0"/>
              <a:t>Click icon to add picture</a:t>
            </a:r>
            <a:endParaRPr lang="nl-NL" noProof="0" dirty="0"/>
          </a:p>
        </p:txBody>
      </p:sp>
      <p:sp>
        <p:nvSpPr>
          <p:cNvPr id="14" name="Tijdelijke aanduiding voor datum 3"/>
          <p:cNvSpPr>
            <a:spLocks noGrp="1"/>
          </p:cNvSpPr>
          <p:nvPr>
            <p:ph type="dt" sz="half" idx="15"/>
          </p:nvPr>
        </p:nvSpPr>
        <p:spPr>
          <a:xfrm>
            <a:off x="367200" y="4767264"/>
            <a:ext cx="705462" cy="273844"/>
          </a:xfrm>
          <a:prstGeom prst="rect">
            <a:avLst/>
          </a:prstGeom>
        </p:spPr>
        <p:txBody>
          <a:bodyPr/>
          <a:lstStyle>
            <a:lvl1pPr>
              <a:defRPr sz="641">
                <a:solidFill>
                  <a:srgbClr val="00275D"/>
                </a:solidFill>
                <a:latin typeface="Arial" pitchFamily="34" charset="0"/>
                <a:cs typeface="Arial" pitchFamily="34" charset="0"/>
              </a:defRPr>
            </a:lvl1pPr>
          </a:lstStyle>
          <a:p>
            <a:pPr>
              <a:defRPr/>
            </a:pPr>
            <a:fld id="{9647E4B3-B4E5-47E8-9F61-4ACAED169782}" type="datetime1">
              <a:rPr lang="nl-NL"/>
              <a:pPr>
                <a:defRPr/>
              </a:pPr>
              <a:t>28-10-2019</a:t>
            </a:fld>
            <a:endParaRPr lang="nl-NL" dirty="0"/>
          </a:p>
        </p:txBody>
      </p:sp>
      <p:sp>
        <p:nvSpPr>
          <p:cNvPr id="15" name="Tijdelijke aanduiding voor voettekst 4"/>
          <p:cNvSpPr>
            <a:spLocks noGrp="1"/>
          </p:cNvSpPr>
          <p:nvPr>
            <p:ph type="ftr" sz="quarter" idx="16"/>
          </p:nvPr>
        </p:nvSpPr>
        <p:spPr>
          <a:xfrm>
            <a:off x="1226527" y="4767264"/>
            <a:ext cx="3086100" cy="273844"/>
          </a:xfrm>
          <a:prstGeom prst="rect">
            <a:avLst/>
          </a:prstGeom>
        </p:spPr>
        <p:txBody>
          <a:bodyPr/>
          <a:lstStyle>
            <a:lvl1pPr algn="l">
              <a:defRPr sz="641">
                <a:solidFill>
                  <a:srgbClr val="00275D"/>
                </a:solidFill>
                <a:latin typeface="Arial" pitchFamily="34" charset="0"/>
                <a:cs typeface="Arial" pitchFamily="34" charset="0"/>
              </a:defRPr>
            </a:lvl1pPr>
          </a:lstStyle>
          <a:p>
            <a:pPr>
              <a:defRPr/>
            </a:pPr>
            <a:endParaRPr lang="nl-NL"/>
          </a:p>
        </p:txBody>
      </p:sp>
      <p:sp>
        <p:nvSpPr>
          <p:cNvPr id="16" name="Tijdelijke aanduiding voor dianummer 5"/>
          <p:cNvSpPr>
            <a:spLocks noGrp="1"/>
          </p:cNvSpPr>
          <p:nvPr>
            <p:ph type="sldNum" sz="quarter" idx="17"/>
          </p:nvPr>
        </p:nvSpPr>
        <p:spPr/>
        <p:txBody>
          <a:bodyPr/>
          <a:lstStyle>
            <a:lvl1pPr algn="l">
              <a:defRPr sz="641">
                <a:solidFill>
                  <a:srgbClr val="00275D"/>
                </a:solidFill>
                <a:latin typeface="Arial" pitchFamily="34" charset="0"/>
                <a:cs typeface="Arial" pitchFamily="34" charset="0"/>
              </a:defRPr>
            </a:lvl1pPr>
          </a:lstStyle>
          <a:p>
            <a:pPr>
              <a:defRPr/>
            </a:pPr>
            <a:fld id="{A076BA21-A5B7-4A4F-94AB-1BC1742B6672}" type="slidenum">
              <a:rPr lang="nl-NL"/>
              <a:pPr>
                <a:defRPr/>
              </a:pPr>
              <a:t>‹nr.›</a:t>
            </a:fld>
            <a:endParaRPr lang="nl-NL" dirty="0"/>
          </a:p>
        </p:txBody>
      </p:sp>
    </p:spTree>
    <p:extLst>
      <p:ext uri="{BB962C8B-B14F-4D97-AF65-F5344CB8AC3E}">
        <p14:creationId xmlns:p14="http://schemas.microsoft.com/office/powerpoint/2010/main" val="7575660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houd van twee">
    <p:spTree>
      <p:nvGrpSpPr>
        <p:cNvPr id="1" name=""/>
        <p:cNvGrpSpPr/>
        <p:nvPr/>
      </p:nvGrpSpPr>
      <p:grpSpPr>
        <a:xfrm>
          <a:off x="0" y="0"/>
          <a:ext cx="0" cy="0"/>
          <a:chOff x="0" y="0"/>
          <a:chExt cx="0" cy="0"/>
        </a:xfrm>
      </p:grpSpPr>
      <p:pic>
        <p:nvPicPr>
          <p:cNvPr id="6" name="Afbeelding 18" descr="RSM-logo.png">
            <a:extLst>
              <a:ext uri="{FF2B5EF4-FFF2-40B4-BE49-F238E27FC236}">
                <a16:creationId xmlns:a16="http://schemas.microsoft.com/office/drawing/2014/main" id="{C7C1AABB-E701-4EB6-8FD2-AC15533B720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7163" y="4597004"/>
            <a:ext cx="1016000" cy="3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21">
            <a:extLst>
              <a:ext uri="{FF2B5EF4-FFF2-40B4-BE49-F238E27FC236}">
                <a16:creationId xmlns:a16="http://schemas.microsoft.com/office/drawing/2014/main" id="{586ECB6F-8988-40A1-A43B-A74B7A3C865B}"/>
              </a:ext>
            </a:extLst>
          </p:cNvPr>
          <p:cNvSpPr/>
          <p:nvPr userDrawn="1"/>
        </p:nvSpPr>
        <p:spPr>
          <a:xfrm>
            <a:off x="563564" y="926307"/>
            <a:ext cx="109537" cy="88106"/>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endParaRPr lang="nl-NL" sz="1013">
              <a:solidFill>
                <a:srgbClr val="FFFFFF"/>
              </a:solidFill>
            </a:endParaRPr>
          </a:p>
        </p:txBody>
      </p:sp>
      <p:sp>
        <p:nvSpPr>
          <p:cNvPr id="8" name="Rechthoek 22">
            <a:extLst>
              <a:ext uri="{FF2B5EF4-FFF2-40B4-BE49-F238E27FC236}">
                <a16:creationId xmlns:a16="http://schemas.microsoft.com/office/drawing/2014/main" id="{85D73899-891B-4ED9-9BD8-D3A0AC083A86}"/>
              </a:ext>
            </a:extLst>
          </p:cNvPr>
          <p:cNvSpPr/>
          <p:nvPr userDrawn="1"/>
        </p:nvSpPr>
        <p:spPr>
          <a:xfrm>
            <a:off x="950914" y="732235"/>
            <a:ext cx="211137" cy="167878"/>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r>
              <a:rPr lang="en-US" sz="1013" dirty="0">
                <a:solidFill>
                  <a:srgbClr val="FFFFFF"/>
                </a:solidFill>
              </a:rPr>
              <a:t>       </a:t>
            </a:r>
            <a:endParaRPr lang="nl-NL" sz="1013" dirty="0">
              <a:solidFill>
                <a:srgbClr val="FFFFFF"/>
              </a:solidFill>
            </a:endParaRPr>
          </a:p>
        </p:txBody>
      </p:sp>
      <p:sp>
        <p:nvSpPr>
          <p:cNvPr id="9" name="Rechthoek 23">
            <a:extLst>
              <a:ext uri="{FF2B5EF4-FFF2-40B4-BE49-F238E27FC236}">
                <a16:creationId xmlns:a16="http://schemas.microsoft.com/office/drawing/2014/main" id="{03A565CA-CFA9-4C2B-B1C7-6A5F15A4AF06}"/>
              </a:ext>
            </a:extLst>
          </p:cNvPr>
          <p:cNvSpPr/>
          <p:nvPr userDrawn="1"/>
        </p:nvSpPr>
        <p:spPr>
          <a:xfrm>
            <a:off x="708025" y="927498"/>
            <a:ext cx="211138" cy="169069"/>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r>
              <a:rPr lang="en-US" sz="1013" dirty="0">
                <a:solidFill>
                  <a:srgbClr val="FFFFFF"/>
                </a:solidFill>
              </a:rPr>
              <a:t>       </a:t>
            </a:r>
            <a:endParaRPr lang="nl-NL" sz="1013" dirty="0">
              <a:solidFill>
                <a:srgbClr val="FFFFFF"/>
              </a:solidFill>
            </a:endParaRPr>
          </a:p>
        </p:txBody>
      </p:sp>
      <p:sp>
        <p:nvSpPr>
          <p:cNvPr id="10" name="Rechthoek 24">
            <a:extLst>
              <a:ext uri="{FF2B5EF4-FFF2-40B4-BE49-F238E27FC236}">
                <a16:creationId xmlns:a16="http://schemas.microsoft.com/office/drawing/2014/main" id="{327BF08A-9FD3-4EAC-8044-2894DF76D580}"/>
              </a:ext>
            </a:extLst>
          </p:cNvPr>
          <p:cNvSpPr/>
          <p:nvPr userDrawn="1"/>
        </p:nvSpPr>
        <p:spPr>
          <a:xfrm>
            <a:off x="706439" y="1126331"/>
            <a:ext cx="109537" cy="86916"/>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endParaRPr lang="nl-NL" sz="1013">
              <a:solidFill>
                <a:srgbClr val="FFFFFF"/>
              </a:solidFill>
            </a:endParaRPr>
          </a:p>
        </p:txBody>
      </p:sp>
      <p:sp>
        <p:nvSpPr>
          <p:cNvPr id="11" name="Rechthoek 25">
            <a:extLst>
              <a:ext uri="{FF2B5EF4-FFF2-40B4-BE49-F238E27FC236}">
                <a16:creationId xmlns:a16="http://schemas.microsoft.com/office/drawing/2014/main" id="{9E3E9C09-49B9-458F-98CE-7B6E1DD08716}"/>
              </a:ext>
            </a:extLst>
          </p:cNvPr>
          <p:cNvSpPr/>
          <p:nvPr userDrawn="1"/>
        </p:nvSpPr>
        <p:spPr>
          <a:xfrm>
            <a:off x="952501" y="926307"/>
            <a:ext cx="111125" cy="88106"/>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endParaRPr lang="nl-NL" sz="1013">
              <a:solidFill>
                <a:srgbClr val="FFFFFF"/>
              </a:solidFill>
            </a:endParaRPr>
          </a:p>
        </p:txBody>
      </p:sp>
      <p:pic>
        <p:nvPicPr>
          <p:cNvPr id="12" name="Tijdelijke aanduiding voor afbeelding 6" descr="RSM-RESEARCH-img-large1.png">
            <a:extLst>
              <a:ext uri="{FF2B5EF4-FFF2-40B4-BE49-F238E27FC236}">
                <a16:creationId xmlns:a16="http://schemas.microsoft.com/office/drawing/2014/main" id="{05650CEC-612C-47F6-A571-386A6B8ED6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2669" r="12669"/>
          <a:stretch>
            <a:fillRect/>
          </a:stretch>
        </p:blipFill>
        <p:spPr bwMode="auto">
          <a:xfrm>
            <a:off x="223839" y="345282"/>
            <a:ext cx="693737"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30">
            <a:extLst>
              <a:ext uri="{FF2B5EF4-FFF2-40B4-BE49-F238E27FC236}">
                <a16:creationId xmlns:a16="http://schemas.microsoft.com/office/drawing/2014/main" id="{C49E58FA-0DCD-466F-9027-14278989F5AB}"/>
              </a:ext>
            </a:extLst>
          </p:cNvPr>
          <p:cNvSpPr/>
          <p:nvPr userDrawn="1"/>
        </p:nvSpPr>
        <p:spPr>
          <a:xfrm>
            <a:off x="0" y="685801"/>
            <a:ext cx="184150" cy="13097"/>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endParaRPr lang="nl-NL" sz="1013">
              <a:solidFill>
                <a:srgbClr val="FFFFFF"/>
              </a:solidFill>
            </a:endParaRPr>
          </a:p>
        </p:txBody>
      </p:sp>
      <p:sp>
        <p:nvSpPr>
          <p:cNvPr id="14" name="Rechthoek 31">
            <a:extLst>
              <a:ext uri="{FF2B5EF4-FFF2-40B4-BE49-F238E27FC236}">
                <a16:creationId xmlns:a16="http://schemas.microsoft.com/office/drawing/2014/main" id="{27E92B3D-E3CF-4B6C-B1C3-46B00B686C30}"/>
              </a:ext>
            </a:extLst>
          </p:cNvPr>
          <p:cNvSpPr/>
          <p:nvPr userDrawn="1"/>
        </p:nvSpPr>
        <p:spPr>
          <a:xfrm>
            <a:off x="949326" y="685801"/>
            <a:ext cx="8194675" cy="13097"/>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anchor="ctr"/>
          <a:lstStyle/>
          <a:p>
            <a:pPr algn="ctr" defTabSz="685074">
              <a:defRPr/>
            </a:pPr>
            <a:endParaRPr lang="nl-NL" sz="1013">
              <a:solidFill>
                <a:srgbClr val="FFFFFF"/>
              </a:solidFill>
            </a:endParaRPr>
          </a:p>
        </p:txBody>
      </p:sp>
      <p:sp>
        <p:nvSpPr>
          <p:cNvPr id="3" name="Tijdelijke aanduiding voor inhoud 2"/>
          <p:cNvSpPr>
            <a:spLocks noGrp="1"/>
          </p:cNvSpPr>
          <p:nvPr>
            <p:ph sz="half" idx="1"/>
          </p:nvPr>
        </p:nvSpPr>
        <p:spPr>
          <a:xfrm>
            <a:off x="1583061" y="1016288"/>
            <a:ext cx="3386223" cy="3402082"/>
          </a:xfrm>
        </p:spPr>
        <p:txBody>
          <a:bodyPr>
            <a:noAutofit/>
          </a:bodyPr>
          <a:lstStyle>
            <a:lvl1pPr>
              <a:defRPr sz="1200">
                <a:solidFill>
                  <a:srgbClr val="00275D"/>
                </a:solidFill>
                <a:latin typeface="Arial" pitchFamily="34" charset="0"/>
                <a:cs typeface="Arial" pitchFamily="34" charset="0"/>
              </a:defRPr>
            </a:lvl1pPr>
            <a:lvl2pPr>
              <a:defRPr sz="1200">
                <a:solidFill>
                  <a:srgbClr val="00275D"/>
                </a:solidFill>
                <a:latin typeface="Arial" pitchFamily="34" charset="0"/>
                <a:cs typeface="Arial" pitchFamily="34" charset="0"/>
              </a:defRPr>
            </a:lvl2pPr>
            <a:lvl3pPr>
              <a:defRPr sz="1200">
                <a:solidFill>
                  <a:srgbClr val="00275D"/>
                </a:solidFill>
                <a:latin typeface="Arial" pitchFamily="34" charset="0"/>
                <a:cs typeface="Arial" pitchFamily="34" charset="0"/>
              </a:defRPr>
            </a:lvl3pPr>
            <a:lvl4pPr>
              <a:defRPr sz="1200">
                <a:solidFill>
                  <a:srgbClr val="00275D"/>
                </a:solidFill>
                <a:latin typeface="Arial" pitchFamily="34" charset="0"/>
                <a:cs typeface="Arial" pitchFamily="34" charset="0"/>
              </a:defRPr>
            </a:lvl4pPr>
            <a:lvl5pPr>
              <a:defRPr sz="1200">
                <a:solidFill>
                  <a:srgbClr val="00275D"/>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5099687" y="1016288"/>
            <a:ext cx="3386223" cy="3402082"/>
          </a:xfrm>
        </p:spPr>
        <p:txBody>
          <a:bodyPr>
            <a:noAutofit/>
          </a:bodyPr>
          <a:lstStyle>
            <a:lvl1pPr>
              <a:defRPr sz="1200">
                <a:solidFill>
                  <a:srgbClr val="00275D"/>
                </a:solidFill>
                <a:latin typeface="Arial" pitchFamily="34" charset="0"/>
                <a:cs typeface="Arial" pitchFamily="34" charset="0"/>
              </a:defRPr>
            </a:lvl1pPr>
            <a:lvl2pPr>
              <a:defRPr sz="1200">
                <a:solidFill>
                  <a:srgbClr val="00275D"/>
                </a:solidFill>
                <a:latin typeface="Arial" pitchFamily="34" charset="0"/>
                <a:cs typeface="Arial" pitchFamily="34" charset="0"/>
              </a:defRPr>
            </a:lvl2pPr>
            <a:lvl3pPr>
              <a:defRPr sz="1200">
                <a:solidFill>
                  <a:srgbClr val="00275D"/>
                </a:solidFill>
                <a:latin typeface="Arial" pitchFamily="34" charset="0"/>
                <a:cs typeface="Arial" pitchFamily="34" charset="0"/>
              </a:defRPr>
            </a:lvl3pPr>
            <a:lvl4pPr>
              <a:defRPr sz="1200">
                <a:solidFill>
                  <a:srgbClr val="00275D"/>
                </a:solidFill>
                <a:latin typeface="Arial" pitchFamily="34" charset="0"/>
                <a:cs typeface="Arial" pitchFamily="34" charset="0"/>
              </a:defRPr>
            </a:lvl4pPr>
            <a:lvl5pPr>
              <a:defRPr sz="1200">
                <a:solidFill>
                  <a:srgbClr val="00275D"/>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0" name="Titel 1"/>
          <p:cNvSpPr>
            <a:spLocks noGrp="1"/>
          </p:cNvSpPr>
          <p:nvPr>
            <p:ph type="title"/>
          </p:nvPr>
        </p:nvSpPr>
        <p:spPr>
          <a:xfrm>
            <a:off x="1578731" y="190585"/>
            <a:ext cx="7308356" cy="437357"/>
          </a:xfrm>
        </p:spPr>
        <p:txBody>
          <a:bodyPr/>
          <a:lstStyle>
            <a:lvl1pPr algn="l">
              <a:defRPr sz="1350" cap="all" baseline="0">
                <a:solidFill>
                  <a:srgbClr val="00275D"/>
                </a:solidFill>
                <a:latin typeface="Arial" pitchFamily="34" charset="0"/>
                <a:cs typeface="Arial" pitchFamily="34" charset="0"/>
              </a:defRPr>
            </a:lvl1pPr>
          </a:lstStyle>
          <a:p>
            <a:r>
              <a:rPr lang="en-US"/>
              <a:t>Click to edit Master title style</a:t>
            </a:r>
            <a:endParaRPr lang="nl-NL" dirty="0"/>
          </a:p>
        </p:txBody>
      </p:sp>
      <p:sp>
        <p:nvSpPr>
          <p:cNvPr id="30" name="Tijdelijke aanduiding voor afbeelding 2"/>
          <p:cNvSpPr>
            <a:spLocks noGrp="1"/>
          </p:cNvSpPr>
          <p:nvPr>
            <p:ph type="pic" idx="14"/>
          </p:nvPr>
        </p:nvSpPr>
        <p:spPr>
          <a:xfrm>
            <a:off x="218526" y="342847"/>
            <a:ext cx="705920" cy="557777"/>
          </a:xfrm>
          <a:noFill/>
        </p:spPr>
        <p:txBody>
          <a:bodyPr rtlCol="0">
            <a:noAutofit/>
          </a:bodyPr>
          <a:lstStyle>
            <a:lvl1pPr marL="0" indent="0">
              <a:buNone/>
              <a:defRPr sz="675">
                <a:solidFill>
                  <a:schemeClr val="bg1"/>
                </a:solidFill>
              </a:defRPr>
            </a:lvl1pPr>
            <a:lvl2pPr marL="342779" indent="0">
              <a:buNone/>
              <a:defRPr sz="2100"/>
            </a:lvl2pPr>
            <a:lvl3pPr marL="685558" indent="0">
              <a:buNone/>
              <a:defRPr sz="1800"/>
            </a:lvl3pPr>
            <a:lvl4pPr marL="1028337" indent="0">
              <a:buNone/>
              <a:defRPr sz="1500"/>
            </a:lvl4pPr>
            <a:lvl5pPr marL="1371116" indent="0">
              <a:buNone/>
              <a:defRPr sz="1500"/>
            </a:lvl5pPr>
            <a:lvl6pPr marL="1713894" indent="0">
              <a:buNone/>
              <a:defRPr sz="1500"/>
            </a:lvl6pPr>
            <a:lvl7pPr marL="2056674" indent="0">
              <a:buNone/>
              <a:defRPr sz="1500"/>
            </a:lvl7pPr>
            <a:lvl8pPr marL="2399453" indent="0">
              <a:buNone/>
              <a:defRPr sz="1500"/>
            </a:lvl8pPr>
            <a:lvl9pPr marL="2742231" indent="0">
              <a:buNone/>
              <a:defRPr sz="1500"/>
            </a:lvl9pPr>
          </a:lstStyle>
          <a:p>
            <a:pPr lvl="0"/>
            <a:r>
              <a:rPr lang="en-US" noProof="0"/>
              <a:t>Click icon to add picture</a:t>
            </a:r>
            <a:endParaRPr lang="nl-NL" noProof="0" dirty="0"/>
          </a:p>
        </p:txBody>
      </p:sp>
      <p:sp>
        <p:nvSpPr>
          <p:cNvPr id="15" name="Tijdelijke aanduiding voor datum 3">
            <a:extLst>
              <a:ext uri="{FF2B5EF4-FFF2-40B4-BE49-F238E27FC236}">
                <a16:creationId xmlns:a16="http://schemas.microsoft.com/office/drawing/2014/main" id="{7D8DF18B-5D5D-4027-A056-E41BF1ACE705}"/>
              </a:ext>
            </a:extLst>
          </p:cNvPr>
          <p:cNvSpPr>
            <a:spLocks noGrp="1"/>
          </p:cNvSpPr>
          <p:nvPr>
            <p:ph type="dt" sz="half" idx="15"/>
          </p:nvPr>
        </p:nvSpPr>
        <p:spPr>
          <a:xfrm>
            <a:off x="0" y="0"/>
            <a:ext cx="0" cy="0"/>
          </a:xfrm>
          <a:prstGeom prst="rect">
            <a:avLst/>
          </a:prstGeom>
        </p:spPr>
        <p:txBody>
          <a:bodyPr/>
          <a:lstStyle>
            <a:lvl1pPr eaLnBrk="1" hangingPunct="1">
              <a:defRPr sz="675">
                <a:solidFill>
                  <a:srgbClr val="00275D"/>
                </a:solidFill>
                <a:latin typeface="Arial" pitchFamily="34" charset="0"/>
                <a:cs typeface="Arial" pitchFamily="34" charset="0"/>
              </a:defRPr>
            </a:lvl1pPr>
          </a:lstStyle>
          <a:p>
            <a:pPr>
              <a:defRPr/>
            </a:pPr>
            <a:fld id="{678A4929-81FD-4B23-A357-2FCA4F699080}" type="datetime1">
              <a:rPr lang="nl-NL"/>
              <a:pPr>
                <a:defRPr/>
              </a:pPr>
              <a:t>28-10-2019</a:t>
            </a:fld>
            <a:endParaRPr lang="nl-NL" dirty="0"/>
          </a:p>
        </p:txBody>
      </p:sp>
      <p:sp>
        <p:nvSpPr>
          <p:cNvPr id="16" name="Tijdelijke aanduiding voor voettekst 4">
            <a:extLst>
              <a:ext uri="{FF2B5EF4-FFF2-40B4-BE49-F238E27FC236}">
                <a16:creationId xmlns:a16="http://schemas.microsoft.com/office/drawing/2014/main" id="{E60FEDE0-D659-4F31-BFF0-4D7C7B1F280B}"/>
              </a:ext>
            </a:extLst>
          </p:cNvPr>
          <p:cNvSpPr>
            <a:spLocks noGrp="1"/>
          </p:cNvSpPr>
          <p:nvPr>
            <p:ph type="ftr" sz="quarter" idx="16"/>
          </p:nvPr>
        </p:nvSpPr>
        <p:spPr>
          <a:xfrm>
            <a:off x="0" y="0"/>
            <a:ext cx="0" cy="0"/>
          </a:xfrm>
          <a:prstGeom prst="rect">
            <a:avLst/>
          </a:prstGeom>
        </p:spPr>
        <p:txBody>
          <a:bodyPr/>
          <a:lstStyle>
            <a:lvl1pPr algn="l" eaLnBrk="1" hangingPunct="1">
              <a:defRPr sz="675">
                <a:solidFill>
                  <a:srgbClr val="00275D"/>
                </a:solidFill>
                <a:latin typeface="Arial" pitchFamily="34" charset="0"/>
                <a:cs typeface="Arial" pitchFamily="34" charset="0"/>
              </a:defRPr>
            </a:lvl1pPr>
          </a:lstStyle>
          <a:p>
            <a:pPr>
              <a:defRPr/>
            </a:pPr>
            <a:endParaRPr lang="nl-NL"/>
          </a:p>
        </p:txBody>
      </p:sp>
      <p:sp>
        <p:nvSpPr>
          <p:cNvPr id="17" name="Tijdelijke aanduiding voor dianummer 5">
            <a:extLst>
              <a:ext uri="{FF2B5EF4-FFF2-40B4-BE49-F238E27FC236}">
                <a16:creationId xmlns:a16="http://schemas.microsoft.com/office/drawing/2014/main" id="{A167BDF3-B96B-411A-9AA5-62AD59480836}"/>
              </a:ext>
            </a:extLst>
          </p:cNvPr>
          <p:cNvSpPr>
            <a:spLocks noGrp="1"/>
          </p:cNvSpPr>
          <p:nvPr>
            <p:ph type="sldNum" sz="quarter" idx="17"/>
          </p:nvPr>
        </p:nvSpPr>
        <p:spPr>
          <a:xfrm>
            <a:off x="0" y="0"/>
            <a:ext cx="0" cy="0"/>
          </a:xfrm>
        </p:spPr>
        <p:txBody>
          <a:bodyPr/>
          <a:lstStyle>
            <a:lvl1pPr eaLnBrk="1" hangingPunct="1">
              <a:defRPr/>
            </a:lvl1pPr>
          </a:lstStyle>
          <a:p>
            <a:pPr>
              <a:defRPr/>
            </a:pPr>
            <a:fld id="{EF3E565F-924C-4BAC-9913-0C1FABB5789C}" type="slidenum">
              <a:rPr lang="nl-NL" altLang="en-US">
                <a:solidFill>
                  <a:srgbClr val="B8C3C3"/>
                </a:solidFill>
              </a:rPr>
              <a:pPr>
                <a:defRPr/>
              </a:pPr>
              <a:t>‹nr.›</a:t>
            </a:fld>
            <a:endParaRPr lang="nl-NL" altLang="en-US">
              <a:solidFill>
                <a:srgbClr val="B8C3C3"/>
              </a:solidFill>
            </a:endParaRPr>
          </a:p>
        </p:txBody>
      </p:sp>
    </p:spTree>
    <p:extLst>
      <p:ext uri="{BB962C8B-B14F-4D97-AF65-F5344CB8AC3E}">
        <p14:creationId xmlns:p14="http://schemas.microsoft.com/office/powerpoint/2010/main" val="311937529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4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nl-NL"/>
          </a:p>
        </p:txBody>
      </p:sp>
    </p:spTree>
    <p:extLst>
      <p:ext uri="{BB962C8B-B14F-4D97-AF65-F5344CB8AC3E}">
        <p14:creationId xmlns:p14="http://schemas.microsoft.com/office/powerpoint/2010/main" val="132772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pic>
        <p:nvPicPr>
          <p:cNvPr id="5" name="Tijdelijke aanduiding voor afbeelding 6" descr="RSM-RESEARCH-img-large1.png"/>
          <p:cNvPicPr>
            <a:picLocks noChangeAspect="1"/>
          </p:cNvPicPr>
          <p:nvPr userDrawn="1"/>
        </p:nvPicPr>
        <p:blipFill>
          <a:blip r:embed="rId2" cstate="print"/>
          <a:srcRect l="12669" r="12669"/>
          <a:stretch>
            <a:fillRect/>
          </a:stretch>
        </p:blipFill>
        <p:spPr bwMode="auto">
          <a:xfrm>
            <a:off x="223986" y="345565"/>
            <a:ext cx="693673" cy="553982"/>
          </a:xfrm>
          <a:prstGeom prst="rect">
            <a:avLst/>
          </a:prstGeom>
          <a:noFill/>
          <a:ln w="9525">
            <a:noFill/>
            <a:miter lim="800000"/>
            <a:headEnd/>
            <a:tailEnd/>
          </a:ln>
        </p:spPr>
      </p:pic>
      <p:sp>
        <p:nvSpPr>
          <p:cNvPr id="6" name="Rechthoek 9"/>
          <p:cNvSpPr/>
          <p:nvPr userDrawn="1"/>
        </p:nvSpPr>
        <p:spPr>
          <a:xfrm>
            <a:off x="0" y="685728"/>
            <a:ext cx="184618" cy="12959"/>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7" name="Rechthoek 10"/>
          <p:cNvSpPr/>
          <p:nvPr userDrawn="1"/>
        </p:nvSpPr>
        <p:spPr>
          <a:xfrm>
            <a:off x="948881" y="685728"/>
            <a:ext cx="8195120" cy="12959"/>
          </a:xfrm>
          <a:prstGeom prst="rect">
            <a:avLst/>
          </a:prstGeom>
          <a:solidFill>
            <a:srgbClr val="89A9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8" name="Rechthoek 7"/>
          <p:cNvSpPr/>
          <p:nvPr userDrawn="1"/>
        </p:nvSpPr>
        <p:spPr>
          <a:xfrm>
            <a:off x="563356" y="926543"/>
            <a:ext cx="109956" cy="87471"/>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9" name="Rechthoek 8"/>
          <p:cNvSpPr/>
          <p:nvPr userDrawn="1"/>
        </p:nvSpPr>
        <p:spPr>
          <a:xfrm>
            <a:off x="950239" y="732164"/>
            <a:ext cx="211767" cy="168462"/>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10" name="Rechthoek 9"/>
          <p:cNvSpPr/>
          <p:nvPr userDrawn="1"/>
        </p:nvSpPr>
        <p:spPr>
          <a:xfrm>
            <a:off x="707250" y="927623"/>
            <a:ext cx="211767" cy="168462"/>
          </a:xfrm>
          <a:prstGeom prst="rect">
            <a:avLst/>
          </a:prstGeom>
          <a:solidFill>
            <a:srgbClr val="C5B5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r>
              <a:rPr lang="en-US" sz="865" dirty="0">
                <a:solidFill>
                  <a:srgbClr val="FFFFFF"/>
                </a:solidFill>
              </a:rPr>
              <a:t>       </a:t>
            </a:r>
            <a:endParaRPr lang="nl-NL" sz="865" dirty="0">
              <a:solidFill>
                <a:srgbClr val="FFFFFF"/>
              </a:solidFill>
            </a:endParaRPr>
          </a:p>
        </p:txBody>
      </p:sp>
      <p:sp>
        <p:nvSpPr>
          <p:cNvPr id="11" name="Rechthoek 10"/>
          <p:cNvSpPr/>
          <p:nvPr userDrawn="1"/>
        </p:nvSpPr>
        <p:spPr>
          <a:xfrm>
            <a:off x="705891" y="1126323"/>
            <a:ext cx="109956" cy="87470"/>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sp>
        <p:nvSpPr>
          <p:cNvPr id="12" name="Rechthoek 11"/>
          <p:cNvSpPr/>
          <p:nvPr userDrawn="1"/>
        </p:nvSpPr>
        <p:spPr>
          <a:xfrm>
            <a:off x="952953" y="926543"/>
            <a:ext cx="109956" cy="87471"/>
          </a:xfrm>
          <a:prstGeom prst="rect">
            <a:avLst/>
          </a:prstGeom>
          <a:solidFill>
            <a:srgbClr val="7776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68466">
              <a:defRPr/>
            </a:pPr>
            <a:endParaRPr lang="nl-NL" sz="865">
              <a:solidFill>
                <a:srgbClr val="FFFFFF"/>
              </a:solidFill>
            </a:endParaRPr>
          </a:p>
        </p:txBody>
      </p:sp>
      <p:pic>
        <p:nvPicPr>
          <p:cNvPr id="13" name="Afbeelding 17" descr="RSM-logo.png"/>
          <p:cNvPicPr>
            <a:picLocks noChangeAspect="1"/>
          </p:cNvPicPr>
          <p:nvPr userDrawn="1"/>
        </p:nvPicPr>
        <p:blipFill>
          <a:blip r:embed="rId3" cstate="print"/>
          <a:srcRect/>
          <a:stretch>
            <a:fillRect/>
          </a:stretch>
        </p:blipFill>
        <p:spPr bwMode="auto">
          <a:xfrm>
            <a:off x="7777017" y="4597078"/>
            <a:ext cx="1015397" cy="319646"/>
          </a:xfrm>
          <a:prstGeom prst="rect">
            <a:avLst/>
          </a:prstGeom>
          <a:noFill/>
          <a:ln w="9525">
            <a:noFill/>
            <a:miter lim="800000"/>
            <a:headEnd/>
            <a:tailEnd/>
          </a:ln>
        </p:spPr>
      </p:pic>
      <p:sp>
        <p:nvSpPr>
          <p:cNvPr id="19" name="Tijdelijke aanduiding voor afbeelding 2"/>
          <p:cNvSpPr>
            <a:spLocks noGrp="1"/>
          </p:cNvSpPr>
          <p:nvPr>
            <p:ph type="pic" idx="13"/>
          </p:nvPr>
        </p:nvSpPr>
        <p:spPr>
          <a:xfrm>
            <a:off x="218526" y="342847"/>
            <a:ext cx="705920" cy="557777"/>
          </a:xfrm>
          <a:noFill/>
        </p:spPr>
        <p:txBody>
          <a:bodyPr rtlCol="0">
            <a:noAutofit/>
          </a:bodyPr>
          <a:lstStyle>
            <a:lvl1pPr marL="0" indent="0">
              <a:buNone/>
              <a:defRPr sz="641">
                <a:solidFill>
                  <a:schemeClr val="bg1"/>
                </a:solidFill>
              </a:defRPr>
            </a:lvl1pPr>
            <a:lvl2pPr marL="334469" indent="0">
              <a:buNone/>
              <a:defRPr sz="2052"/>
            </a:lvl2pPr>
            <a:lvl3pPr marL="668938" indent="0">
              <a:buNone/>
              <a:defRPr sz="1732"/>
            </a:lvl3pPr>
            <a:lvl4pPr marL="1003407" indent="0">
              <a:buNone/>
              <a:defRPr sz="1475"/>
            </a:lvl4pPr>
            <a:lvl5pPr marL="1337876" indent="0">
              <a:buNone/>
              <a:defRPr sz="1475"/>
            </a:lvl5pPr>
            <a:lvl6pPr marL="1672345" indent="0">
              <a:buNone/>
              <a:defRPr sz="1475"/>
            </a:lvl6pPr>
            <a:lvl7pPr marL="2006814" indent="0">
              <a:buNone/>
              <a:defRPr sz="1475"/>
            </a:lvl7pPr>
            <a:lvl8pPr marL="2341283" indent="0">
              <a:buNone/>
              <a:defRPr sz="1475"/>
            </a:lvl8pPr>
            <a:lvl9pPr marL="2675752" indent="0">
              <a:buNone/>
              <a:defRPr sz="1475"/>
            </a:lvl9pPr>
          </a:lstStyle>
          <a:p>
            <a:pPr lvl="0"/>
            <a:r>
              <a:rPr lang="en-US" noProof="0"/>
              <a:t>Click icon to add picture</a:t>
            </a:r>
            <a:endParaRPr lang="nl-NL" noProof="0" dirty="0"/>
          </a:p>
        </p:txBody>
      </p:sp>
      <p:sp>
        <p:nvSpPr>
          <p:cNvPr id="2" name="Titel 1"/>
          <p:cNvSpPr>
            <a:spLocks noGrp="1"/>
          </p:cNvSpPr>
          <p:nvPr>
            <p:ph type="title"/>
          </p:nvPr>
        </p:nvSpPr>
        <p:spPr>
          <a:xfrm>
            <a:off x="1578732" y="190584"/>
            <a:ext cx="7186183" cy="437357"/>
          </a:xfrm>
        </p:spPr>
        <p:txBody>
          <a:bodyPr/>
          <a:lstStyle>
            <a:lvl1pPr algn="l">
              <a:defRPr sz="1283" cap="all" baseline="0">
                <a:solidFill>
                  <a:srgbClr val="00275D"/>
                </a:solidFill>
                <a:latin typeface="Arial" pitchFamily="34" charset="0"/>
                <a:cs typeface="Arial" pitchFamily="34" charset="0"/>
              </a:defRPr>
            </a:lvl1pPr>
          </a:lstStyle>
          <a:p>
            <a:r>
              <a:rPr lang="en-US"/>
              <a:t>Click to edit Master title style</a:t>
            </a:r>
            <a:endParaRPr lang="nl-NL" dirty="0"/>
          </a:p>
        </p:txBody>
      </p:sp>
      <p:sp>
        <p:nvSpPr>
          <p:cNvPr id="3" name="Tijdelijke aanduiding voor inhoud 2"/>
          <p:cNvSpPr>
            <a:spLocks noGrp="1"/>
          </p:cNvSpPr>
          <p:nvPr>
            <p:ph idx="1"/>
          </p:nvPr>
        </p:nvSpPr>
        <p:spPr>
          <a:xfrm>
            <a:off x="1578732" y="1016703"/>
            <a:ext cx="7208281" cy="3401666"/>
          </a:xfrm>
        </p:spPr>
        <p:txBody>
          <a:bodyPr>
            <a:noAutofit/>
          </a:bodyPr>
          <a:lstStyle>
            <a:lvl1pPr>
              <a:defRPr sz="1154">
                <a:solidFill>
                  <a:srgbClr val="00275D"/>
                </a:solidFill>
                <a:latin typeface="Arial" pitchFamily="34" charset="0"/>
                <a:cs typeface="Arial" pitchFamily="34" charset="0"/>
              </a:defRPr>
            </a:lvl1pPr>
            <a:lvl2pPr>
              <a:defRPr sz="1154">
                <a:solidFill>
                  <a:srgbClr val="00275D"/>
                </a:solidFill>
                <a:latin typeface="Arial" pitchFamily="34" charset="0"/>
                <a:cs typeface="Arial" pitchFamily="34" charset="0"/>
              </a:defRPr>
            </a:lvl2pPr>
            <a:lvl3pPr>
              <a:defRPr sz="1154">
                <a:solidFill>
                  <a:srgbClr val="00275D"/>
                </a:solidFill>
                <a:latin typeface="Arial" pitchFamily="34" charset="0"/>
                <a:cs typeface="Arial" pitchFamily="34" charset="0"/>
              </a:defRPr>
            </a:lvl3pPr>
            <a:lvl4pPr>
              <a:defRPr sz="1154">
                <a:solidFill>
                  <a:srgbClr val="00275D"/>
                </a:solidFill>
                <a:latin typeface="Arial" pitchFamily="34" charset="0"/>
                <a:cs typeface="Arial" pitchFamily="34" charset="0"/>
              </a:defRPr>
            </a:lvl4pPr>
            <a:lvl5pPr>
              <a:defRPr sz="1154">
                <a:solidFill>
                  <a:srgbClr val="00275D"/>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4" name="Tijdelijke aanduiding voor datum 3"/>
          <p:cNvSpPr>
            <a:spLocks noGrp="1"/>
          </p:cNvSpPr>
          <p:nvPr>
            <p:ph type="dt" sz="half" idx="14"/>
          </p:nvPr>
        </p:nvSpPr>
        <p:spPr>
          <a:xfrm>
            <a:off x="367200" y="4767264"/>
            <a:ext cx="705462" cy="273844"/>
          </a:xfrm>
          <a:prstGeom prst="rect">
            <a:avLst/>
          </a:prstGeom>
        </p:spPr>
        <p:txBody>
          <a:bodyPr/>
          <a:lstStyle>
            <a:lvl1pPr>
              <a:defRPr sz="641">
                <a:solidFill>
                  <a:srgbClr val="00275D"/>
                </a:solidFill>
                <a:latin typeface="Arial" pitchFamily="34" charset="0"/>
                <a:cs typeface="Arial" pitchFamily="34" charset="0"/>
              </a:defRPr>
            </a:lvl1pPr>
          </a:lstStyle>
          <a:p>
            <a:pPr>
              <a:defRPr/>
            </a:pPr>
            <a:fld id="{AB9F7544-6A58-41AC-BCAB-843788F6B13F}" type="datetime1">
              <a:rPr lang="nl-NL"/>
              <a:pPr>
                <a:defRPr/>
              </a:pPr>
              <a:t>28-10-2019</a:t>
            </a:fld>
            <a:endParaRPr lang="nl-NL" dirty="0"/>
          </a:p>
        </p:txBody>
      </p:sp>
      <p:sp>
        <p:nvSpPr>
          <p:cNvPr id="15" name="Tijdelijke aanduiding voor voettekst 4"/>
          <p:cNvSpPr>
            <a:spLocks noGrp="1"/>
          </p:cNvSpPr>
          <p:nvPr>
            <p:ph type="ftr" sz="quarter" idx="15"/>
          </p:nvPr>
        </p:nvSpPr>
        <p:spPr>
          <a:xfrm>
            <a:off x="1226527" y="4767264"/>
            <a:ext cx="3086100" cy="273844"/>
          </a:xfrm>
          <a:prstGeom prst="rect">
            <a:avLst/>
          </a:prstGeom>
        </p:spPr>
        <p:txBody>
          <a:bodyPr/>
          <a:lstStyle>
            <a:lvl1pPr algn="l">
              <a:defRPr sz="641">
                <a:solidFill>
                  <a:srgbClr val="00275D"/>
                </a:solidFill>
                <a:latin typeface="Arial" pitchFamily="34" charset="0"/>
                <a:cs typeface="Arial" pitchFamily="34" charset="0"/>
              </a:defRPr>
            </a:lvl1pPr>
          </a:lstStyle>
          <a:p>
            <a:pPr>
              <a:defRPr/>
            </a:pPr>
            <a:endParaRPr lang="nl-NL"/>
          </a:p>
        </p:txBody>
      </p:sp>
      <p:sp>
        <p:nvSpPr>
          <p:cNvPr id="16" name="Tijdelijke aanduiding voor dianummer 5"/>
          <p:cNvSpPr>
            <a:spLocks noGrp="1"/>
          </p:cNvSpPr>
          <p:nvPr>
            <p:ph type="sldNum" sz="quarter" idx="16"/>
          </p:nvPr>
        </p:nvSpPr>
        <p:spPr/>
        <p:txBody>
          <a:bodyPr/>
          <a:lstStyle>
            <a:lvl1pPr algn="l">
              <a:defRPr sz="641">
                <a:solidFill>
                  <a:srgbClr val="00275D"/>
                </a:solidFill>
                <a:latin typeface="Arial" pitchFamily="34" charset="0"/>
                <a:cs typeface="Arial" pitchFamily="34" charset="0"/>
              </a:defRPr>
            </a:lvl1pPr>
          </a:lstStyle>
          <a:p>
            <a:pPr>
              <a:defRPr/>
            </a:pPr>
            <a:fld id="{ADD75469-EC78-4D8C-ADB0-5FB465C65DD9}" type="slidenum">
              <a:rPr lang="nl-NL"/>
              <a:pPr>
                <a:defRPr/>
              </a:pPr>
              <a:t>‹nr.›</a:t>
            </a:fld>
            <a:endParaRPr lang="nl-NL" dirty="0"/>
          </a:p>
        </p:txBody>
      </p:sp>
    </p:spTree>
    <p:extLst>
      <p:ext uri="{BB962C8B-B14F-4D97-AF65-F5344CB8AC3E}">
        <p14:creationId xmlns:p14="http://schemas.microsoft.com/office/powerpoint/2010/main" val="24534441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10" name="Picture 9"/>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2421"/>
            <a:ext cx="9144000" cy="5148342"/>
          </a:xfrm>
          <a:custGeom>
            <a:avLst/>
            <a:gdLst>
              <a:gd name="connsiteX0" fmla="*/ 0 w 9144000"/>
              <a:gd name="connsiteY0" fmla="*/ 0 h 5148342"/>
              <a:gd name="connsiteX1" fmla="*/ 9144000 w 9144000"/>
              <a:gd name="connsiteY1" fmla="*/ 0 h 5148342"/>
              <a:gd name="connsiteX2" fmla="*/ 9144000 w 9144000"/>
              <a:gd name="connsiteY2" fmla="*/ 5148342 h 5148342"/>
              <a:gd name="connsiteX3" fmla="*/ 0 w 9144000"/>
              <a:gd name="connsiteY3" fmla="*/ 5148342 h 5148342"/>
              <a:gd name="connsiteX4" fmla="*/ 0 w 9144000"/>
              <a:gd name="connsiteY4" fmla="*/ 2567820 h 5148342"/>
              <a:gd name="connsiteX5" fmla="*/ 7404100 w 9144000"/>
              <a:gd name="connsiteY5" fmla="*/ 2567820 h 5148342"/>
              <a:gd name="connsiteX6" fmla="*/ 7404100 w 9144000"/>
              <a:gd name="connsiteY6" fmla="*/ 2421 h 5148342"/>
              <a:gd name="connsiteX7" fmla="*/ 0 w 9144000"/>
              <a:gd name="connsiteY7" fmla="*/ 2421 h 514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8342">
                <a:moveTo>
                  <a:pt x="0" y="0"/>
                </a:moveTo>
                <a:lnTo>
                  <a:pt x="9144000" y="0"/>
                </a:lnTo>
                <a:lnTo>
                  <a:pt x="9144000" y="5148342"/>
                </a:lnTo>
                <a:lnTo>
                  <a:pt x="0" y="5148342"/>
                </a:lnTo>
                <a:lnTo>
                  <a:pt x="0" y="2567820"/>
                </a:lnTo>
                <a:lnTo>
                  <a:pt x="7404100" y="2567820"/>
                </a:lnTo>
                <a:lnTo>
                  <a:pt x="7404100" y="2421"/>
                </a:lnTo>
                <a:lnTo>
                  <a:pt x="0" y="2421"/>
                </a:lnTo>
                <a:close/>
              </a:path>
            </a:pathLst>
          </a:custGeom>
        </p:spPr>
      </p:pic>
      <p:sp>
        <p:nvSpPr>
          <p:cNvPr id="2" name="Title 1"/>
          <p:cNvSpPr>
            <a:spLocks noGrp="1"/>
          </p:cNvSpPr>
          <p:nvPr>
            <p:ph type="ctrTitle"/>
          </p:nvPr>
        </p:nvSpPr>
        <p:spPr>
          <a:xfrm>
            <a:off x="361949" y="1610752"/>
            <a:ext cx="8239125" cy="1062597"/>
          </a:xfrm>
        </p:spPr>
        <p:txBody>
          <a:bodyPr anchor="b"/>
          <a:lstStyle>
            <a:lvl1pPr algn="l">
              <a:defRPr lang="en-US" sz="3600" kern="1200" baseline="0" dirty="0" smtClean="0">
                <a:solidFill>
                  <a:srgbClr val="2870AC"/>
                </a:solidFill>
                <a:latin typeface="Museo Sans 700" panose="02000000000000000000" pitchFamily="50" charset="0"/>
                <a:ea typeface="+mj-ea"/>
                <a:cs typeface="+mj-cs"/>
              </a:defRPr>
            </a:lvl1pPr>
          </a:lstStyle>
          <a:p>
            <a:r>
              <a:rPr lang="en-US" smtClean="0"/>
              <a:t>Click to edit Master title style</a:t>
            </a:r>
            <a:endParaRPr lang="en-US" dirty="0"/>
          </a:p>
        </p:txBody>
      </p:sp>
      <p:sp>
        <p:nvSpPr>
          <p:cNvPr id="3" name="Tijdelijke aanduiding voor datum 2">
            <a:extLst>
              <a:ext uri="{FF2B5EF4-FFF2-40B4-BE49-F238E27FC236}">
                <a16:creationId xmlns:a16="http://schemas.microsoft.com/office/drawing/2014/main" id="{598316CC-2284-41E9-8793-DBA4A1EFBF3C}"/>
              </a:ext>
            </a:extLst>
          </p:cNvPr>
          <p:cNvSpPr>
            <a:spLocks noGrp="1"/>
          </p:cNvSpPr>
          <p:nvPr>
            <p:ph type="dt" sz="half" idx="10"/>
          </p:nvPr>
        </p:nvSpPr>
        <p:spPr>
          <a:xfrm>
            <a:off x="361949" y="4767263"/>
            <a:ext cx="705462" cy="273844"/>
          </a:xfrm>
        </p:spPr>
        <p:txBody>
          <a:bodyPr/>
          <a:lstStyle/>
          <a:p>
            <a:fld id="{3EAA612B-0309-4CB3-9B61-E11374A84A0F}" type="datetime1">
              <a:rPr lang="de-DE" smtClean="0"/>
              <a:pPr/>
              <a:t>28.10.2019</a:t>
            </a:fld>
            <a:endParaRPr lang="de-DE" dirty="0"/>
          </a:p>
        </p:txBody>
      </p:sp>
      <p:sp>
        <p:nvSpPr>
          <p:cNvPr id="4" name="Tijdelijke aanduiding voor voettekst 3">
            <a:extLst>
              <a:ext uri="{FF2B5EF4-FFF2-40B4-BE49-F238E27FC236}">
                <a16:creationId xmlns:a16="http://schemas.microsoft.com/office/drawing/2014/main" id="{AD3AAEFF-DDBB-4C99-99B4-35E490FDC129}"/>
              </a:ext>
            </a:extLst>
          </p:cNvPr>
          <p:cNvSpPr>
            <a:spLocks noGrp="1"/>
          </p:cNvSpPr>
          <p:nvPr>
            <p:ph type="ftr" sz="quarter" idx="11"/>
          </p:nvPr>
        </p:nvSpPr>
        <p:spPr/>
        <p:txBody>
          <a:bodyPr/>
          <a:lstStyle/>
          <a:p>
            <a:r>
              <a:rPr lang="en-US"/>
              <a:t>Footer text (use for presentation title)</a:t>
            </a:r>
            <a:endParaRPr lang="de-DE" dirty="0"/>
          </a:p>
        </p:txBody>
      </p:sp>
      <p:sp>
        <p:nvSpPr>
          <p:cNvPr id="5" name="Tijdelijke aanduiding voor dianummer 4">
            <a:extLst>
              <a:ext uri="{FF2B5EF4-FFF2-40B4-BE49-F238E27FC236}">
                <a16:creationId xmlns:a16="http://schemas.microsoft.com/office/drawing/2014/main" id="{F1824321-E824-4341-8DF2-5F8550D4AD6A}"/>
              </a:ext>
            </a:extLst>
          </p:cNvPr>
          <p:cNvSpPr>
            <a:spLocks noGrp="1"/>
          </p:cNvSpPr>
          <p:nvPr>
            <p:ph type="sldNum" sz="quarter" idx="12"/>
          </p:nvPr>
        </p:nvSpPr>
        <p:spPr/>
        <p:txBody>
          <a:bodyPr/>
          <a:lstStyle/>
          <a:p>
            <a:fld id="{25A8E426-1013-4DA1-9982-506C918562F2}" type="slidenum">
              <a:rPr lang="de-DE" smtClean="0"/>
              <a:pPr/>
              <a:t>‹nr.›</a:t>
            </a:fld>
            <a:endParaRPr lang="de-DE"/>
          </a:p>
        </p:txBody>
      </p:sp>
    </p:spTree>
    <p:extLst>
      <p:ext uri="{BB962C8B-B14F-4D97-AF65-F5344CB8AC3E}">
        <p14:creationId xmlns:p14="http://schemas.microsoft.com/office/powerpoint/2010/main" val="240212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vl6pPr>
            <a:lvl7pPr>
              <a:defRPr/>
            </a:lvl7pPr>
            <a:lvl8pPr>
              <a:defRPr/>
            </a:lvl8pPr>
            <a:lvl9pPr marL="1262063" indent="0">
              <a:buNone/>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‹nr.›</a:t>
            </a:fld>
            <a:endParaRPr lang="de-DE"/>
          </a:p>
        </p:txBody>
      </p:sp>
    </p:spTree>
    <p:extLst>
      <p:ext uri="{BB962C8B-B14F-4D97-AF65-F5344CB8AC3E}">
        <p14:creationId xmlns:p14="http://schemas.microsoft.com/office/powerpoint/2010/main" val="235288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7200" y="1369219"/>
            <a:ext cx="3945427"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9456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27A487-5E04-483E-AB03-D11FA24AB203}" type="datetime1">
              <a:rPr lang="de-DE" smtClean="0"/>
              <a:t>28.10.2019</a:t>
            </a:fld>
            <a:endParaRPr lang="de-DE"/>
          </a:p>
        </p:txBody>
      </p:sp>
      <p:sp>
        <p:nvSpPr>
          <p:cNvPr id="6" name="Footer Placeholder 5"/>
          <p:cNvSpPr>
            <a:spLocks noGrp="1"/>
          </p:cNvSpPr>
          <p:nvPr>
            <p:ph type="ftr" sz="quarter" idx="11"/>
          </p:nvPr>
        </p:nvSpPr>
        <p:spPr/>
        <p:txBody>
          <a:bodyPr/>
          <a:lstStyle/>
          <a:p>
            <a:r>
              <a:rPr lang="en-US"/>
              <a:t>Footer text (use for presentation title)</a:t>
            </a:r>
            <a:endParaRPr lang="de-DE"/>
          </a:p>
        </p:txBody>
      </p:sp>
      <p:sp>
        <p:nvSpPr>
          <p:cNvPr id="7" name="Slide Number Placeholder 6"/>
          <p:cNvSpPr>
            <a:spLocks noGrp="1"/>
          </p:cNvSpPr>
          <p:nvPr>
            <p:ph type="sldNum" sz="quarter" idx="12"/>
          </p:nvPr>
        </p:nvSpPr>
        <p:spPr/>
        <p:txBody>
          <a:bodyPr/>
          <a:lstStyle/>
          <a:p>
            <a:fld id="{25A8E426-1013-4DA1-9982-506C918562F2}" type="slidenum">
              <a:rPr lang="de-DE" smtClean="0"/>
              <a:t>‹nr.›</a:t>
            </a:fld>
            <a:endParaRPr lang="de-DE"/>
          </a:p>
        </p:txBody>
      </p:sp>
    </p:spTree>
    <p:extLst>
      <p:ext uri="{BB962C8B-B14F-4D97-AF65-F5344CB8AC3E}">
        <p14:creationId xmlns:p14="http://schemas.microsoft.com/office/powerpoint/2010/main" val="377706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579759-9915-46DF-A699-E4261D8EE45C}" type="datetime1">
              <a:rPr lang="de-DE" smtClean="0"/>
              <a:t>28.10.2019</a:t>
            </a:fld>
            <a:endParaRPr lang="de-DE"/>
          </a:p>
        </p:txBody>
      </p:sp>
      <p:sp>
        <p:nvSpPr>
          <p:cNvPr id="4" name="Footer Placeholder 3"/>
          <p:cNvSpPr>
            <a:spLocks noGrp="1"/>
          </p:cNvSpPr>
          <p:nvPr>
            <p:ph type="ftr" sz="quarter" idx="11"/>
          </p:nvPr>
        </p:nvSpPr>
        <p:spPr/>
        <p:txBody>
          <a:bodyPr/>
          <a:lstStyle/>
          <a:p>
            <a:r>
              <a:rPr lang="en-US"/>
              <a:t>Footer text (use for presentation title)</a:t>
            </a:r>
            <a:endParaRPr lang="de-DE"/>
          </a:p>
        </p:txBody>
      </p:sp>
      <p:sp>
        <p:nvSpPr>
          <p:cNvPr id="5" name="Slide Number Placeholder 4"/>
          <p:cNvSpPr>
            <a:spLocks noGrp="1"/>
          </p:cNvSpPr>
          <p:nvPr>
            <p:ph type="sldNum" sz="quarter" idx="12"/>
          </p:nvPr>
        </p:nvSpPr>
        <p:spPr/>
        <p:txBody>
          <a:bodyPr/>
          <a:lstStyle/>
          <a:p>
            <a:fld id="{25A8E426-1013-4DA1-9982-506C918562F2}" type="slidenum">
              <a:rPr lang="de-DE" smtClean="0"/>
              <a:t>‹nr.›</a:t>
            </a:fld>
            <a:endParaRPr lang="de-DE"/>
          </a:p>
        </p:txBody>
      </p:sp>
    </p:spTree>
    <p:extLst>
      <p:ext uri="{BB962C8B-B14F-4D97-AF65-F5344CB8AC3E}">
        <p14:creationId xmlns:p14="http://schemas.microsoft.com/office/powerpoint/2010/main" val="202459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3" name="LogoEnBlauweBalk">
            <a:extLst>
              <a:ext uri="{FF2B5EF4-FFF2-40B4-BE49-F238E27FC236}">
                <a16:creationId xmlns:a16="http://schemas.microsoft.com/office/drawing/2014/main" id="{6E2C6CC9-3DC5-4390-85A9-23F6435BBB00}"/>
              </a:ext>
            </a:extLst>
          </p:cNvPr>
          <p:cNvPicPr>
            <a:picLocks/>
          </p:cNvPicPr>
          <p:nvPr userDrawn="1"/>
        </p:nvPicPr>
        <p:blipFill rotWithShape="1">
          <a:blip r:embed="rId2"/>
          <a:srcRect l="77555" b="85626"/>
          <a:stretch/>
        </p:blipFill>
        <p:spPr>
          <a:xfrm>
            <a:off x="7088220" y="0"/>
            <a:ext cx="2049567" cy="739302"/>
          </a:xfrm>
          <a:prstGeom prst="rect">
            <a:avLst/>
          </a:prstGeom>
        </p:spPr>
      </p:pic>
    </p:spTree>
    <p:extLst>
      <p:ext uri="{BB962C8B-B14F-4D97-AF65-F5344CB8AC3E}">
        <p14:creationId xmlns:p14="http://schemas.microsoft.com/office/powerpoint/2010/main" val="1471862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7200" y="1714501"/>
            <a:ext cx="3945427" cy="2918222"/>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714501"/>
            <a:ext cx="3945600" cy="2918222"/>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27A487-5E04-483E-AB03-D11FA24AB203}" type="datetime1">
              <a:rPr lang="de-DE" smtClean="0"/>
              <a:t>28.10.2019</a:t>
            </a:fld>
            <a:endParaRPr lang="de-DE"/>
          </a:p>
        </p:txBody>
      </p:sp>
      <p:sp>
        <p:nvSpPr>
          <p:cNvPr id="6" name="Footer Placeholder 5"/>
          <p:cNvSpPr>
            <a:spLocks noGrp="1"/>
          </p:cNvSpPr>
          <p:nvPr>
            <p:ph type="ftr" sz="quarter" idx="11"/>
          </p:nvPr>
        </p:nvSpPr>
        <p:spPr/>
        <p:txBody>
          <a:bodyPr/>
          <a:lstStyle/>
          <a:p>
            <a:r>
              <a:rPr lang="en-US"/>
              <a:t>Footer text (use for presentation title)</a:t>
            </a:r>
            <a:endParaRPr lang="de-DE"/>
          </a:p>
        </p:txBody>
      </p:sp>
      <p:sp>
        <p:nvSpPr>
          <p:cNvPr id="7" name="Slide Number Placeholder 6"/>
          <p:cNvSpPr>
            <a:spLocks noGrp="1"/>
          </p:cNvSpPr>
          <p:nvPr>
            <p:ph type="sldNum" sz="quarter" idx="12"/>
          </p:nvPr>
        </p:nvSpPr>
        <p:spPr/>
        <p:txBody>
          <a:bodyPr/>
          <a:lstStyle/>
          <a:p>
            <a:fld id="{25A8E426-1013-4DA1-9982-506C918562F2}" type="slidenum">
              <a:rPr lang="de-DE" smtClean="0"/>
              <a:t>‹nr.›</a:t>
            </a:fld>
            <a:endParaRPr lang="de-DE"/>
          </a:p>
        </p:txBody>
      </p:sp>
      <p:sp>
        <p:nvSpPr>
          <p:cNvPr id="8" name="Tijdelijke aanduiding voor tekst 2">
            <a:extLst>
              <a:ext uri="{FF2B5EF4-FFF2-40B4-BE49-F238E27FC236}">
                <a16:creationId xmlns:a16="http://schemas.microsoft.com/office/drawing/2014/main" id="{0C01CD17-1901-4259-B52F-D3D133857A88}"/>
              </a:ext>
            </a:extLst>
          </p:cNvPr>
          <p:cNvSpPr>
            <a:spLocks noGrp="1"/>
          </p:cNvSpPr>
          <p:nvPr>
            <p:ph type="body" idx="13"/>
          </p:nvPr>
        </p:nvSpPr>
        <p:spPr>
          <a:xfrm>
            <a:off x="367200" y="990000"/>
            <a:ext cx="3945427" cy="617934"/>
          </a:xfrm>
        </p:spPr>
        <p:txBody>
          <a:bodyPr anchor="b">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9" name="Tijdelijke aanduiding voor tekst 4">
            <a:extLst>
              <a:ext uri="{FF2B5EF4-FFF2-40B4-BE49-F238E27FC236}">
                <a16:creationId xmlns:a16="http://schemas.microsoft.com/office/drawing/2014/main" id="{BC72CDDA-B3DF-4642-BB01-7035C5D9E421}"/>
              </a:ext>
            </a:extLst>
          </p:cNvPr>
          <p:cNvSpPr>
            <a:spLocks noGrp="1"/>
          </p:cNvSpPr>
          <p:nvPr>
            <p:ph type="body" sz="quarter" idx="3"/>
          </p:nvPr>
        </p:nvSpPr>
        <p:spPr>
          <a:xfrm>
            <a:off x="4629149" y="990000"/>
            <a:ext cx="3945600" cy="617934"/>
          </a:xfrm>
        </p:spPr>
        <p:txBody>
          <a:bodyPr anchor="b">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Tree>
    <p:extLst>
      <p:ext uri="{BB962C8B-B14F-4D97-AF65-F5344CB8AC3E}">
        <p14:creationId xmlns:p14="http://schemas.microsoft.com/office/powerpoint/2010/main" val="19361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2A27A487-5E04-483E-AB03-D11FA24AB203}" type="datetime1">
              <a:rPr lang="de-DE" smtClean="0"/>
              <a:t>28.10.2019</a:t>
            </a:fld>
            <a:endParaRPr lang="de-DE"/>
          </a:p>
        </p:txBody>
      </p:sp>
      <p:sp>
        <p:nvSpPr>
          <p:cNvPr id="6" name="Footer Placeholder 5"/>
          <p:cNvSpPr>
            <a:spLocks noGrp="1"/>
          </p:cNvSpPr>
          <p:nvPr>
            <p:ph type="ftr" sz="quarter" idx="11"/>
          </p:nvPr>
        </p:nvSpPr>
        <p:spPr/>
        <p:txBody>
          <a:bodyPr/>
          <a:lstStyle/>
          <a:p>
            <a:r>
              <a:rPr lang="en-US"/>
              <a:t>Footer text (use for presentation title)</a:t>
            </a:r>
            <a:endParaRPr lang="de-DE"/>
          </a:p>
        </p:txBody>
      </p:sp>
      <p:sp>
        <p:nvSpPr>
          <p:cNvPr id="7" name="Slide Number Placeholder 6"/>
          <p:cNvSpPr>
            <a:spLocks noGrp="1"/>
          </p:cNvSpPr>
          <p:nvPr>
            <p:ph type="sldNum" sz="quarter" idx="12"/>
          </p:nvPr>
        </p:nvSpPr>
        <p:spPr/>
        <p:txBody>
          <a:bodyPr/>
          <a:lstStyle/>
          <a:p>
            <a:fld id="{25A8E426-1013-4DA1-9982-506C918562F2}" type="slidenum">
              <a:rPr lang="de-DE" smtClean="0"/>
              <a:t>‹nr.›</a:t>
            </a:fld>
            <a:endParaRPr lang="de-DE"/>
          </a:p>
        </p:txBody>
      </p:sp>
      <p:sp>
        <p:nvSpPr>
          <p:cNvPr id="8" name="Tijdelijke aanduiding voor tekst 2">
            <a:extLst>
              <a:ext uri="{FF2B5EF4-FFF2-40B4-BE49-F238E27FC236}">
                <a16:creationId xmlns:a16="http://schemas.microsoft.com/office/drawing/2014/main" id="{0C01CD17-1901-4259-B52F-D3D133857A88}"/>
              </a:ext>
            </a:extLst>
          </p:cNvPr>
          <p:cNvSpPr>
            <a:spLocks noGrp="1"/>
          </p:cNvSpPr>
          <p:nvPr>
            <p:ph type="body" idx="13"/>
          </p:nvPr>
        </p:nvSpPr>
        <p:spPr>
          <a:xfrm>
            <a:off x="367200" y="990000"/>
            <a:ext cx="708480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Tijdelijke aanduiding voor afbeelding 10">
            <a:extLst>
              <a:ext uri="{FF2B5EF4-FFF2-40B4-BE49-F238E27FC236}">
                <a16:creationId xmlns:a16="http://schemas.microsoft.com/office/drawing/2014/main" id="{D39BD85D-2377-4940-BBA7-C4150F118F70}"/>
              </a:ext>
            </a:extLst>
          </p:cNvPr>
          <p:cNvSpPr>
            <a:spLocks noGrp="1"/>
          </p:cNvSpPr>
          <p:nvPr>
            <p:ph type="pic" sz="quarter" idx="14"/>
          </p:nvPr>
        </p:nvSpPr>
        <p:spPr>
          <a:xfrm>
            <a:off x="0" y="1714500"/>
            <a:ext cx="9144000" cy="2917825"/>
          </a:xfrm>
        </p:spPr>
        <p:txBody>
          <a:bodyPr/>
          <a:lstStyle/>
          <a:p>
            <a:r>
              <a:rPr lang="en-US" smtClean="0"/>
              <a:t>Click icon to add picture</a:t>
            </a:r>
            <a:endParaRPr lang="nl-NL" dirty="0"/>
          </a:p>
        </p:txBody>
      </p:sp>
    </p:spTree>
    <p:extLst>
      <p:ext uri="{BB962C8B-B14F-4D97-AF65-F5344CB8AC3E}">
        <p14:creationId xmlns:p14="http://schemas.microsoft.com/office/powerpoint/2010/main" val="165008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1951" y="1502803"/>
            <a:ext cx="8239125" cy="746522"/>
          </a:xfrm>
        </p:spPr>
        <p:txBody>
          <a:bodyPr anchor="b"/>
          <a:lstStyle>
            <a:lvl1pPr algn="l">
              <a:defRPr lang="en-US" sz="2625" kern="1200" baseline="0" dirty="0" smtClean="0">
                <a:solidFill>
                  <a:srgbClr val="2870AC"/>
                </a:solidFill>
                <a:latin typeface="Museo Sans 700" panose="02000000000000000000" pitchFamily="50" charset="0"/>
                <a:ea typeface="+mj-ea"/>
                <a:cs typeface="+mj-cs"/>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61950" y="2173125"/>
            <a:ext cx="8239125" cy="198600"/>
          </a:xfrm>
        </p:spPr>
        <p:txBody>
          <a:bodyPr>
            <a:noAutofit/>
          </a:bodyPr>
          <a:lstStyle>
            <a:lvl1pPr marL="0" indent="0" algn="l">
              <a:buNone/>
              <a:defRPr sz="525">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Name of presentation</a:t>
            </a:r>
          </a:p>
        </p:txBody>
      </p:sp>
      <p:sp>
        <p:nvSpPr>
          <p:cNvPr id="6" name="Ondertitel 2"/>
          <p:cNvSpPr txBox="1">
            <a:spLocks/>
          </p:cNvSpPr>
          <p:nvPr userDrawn="1"/>
        </p:nvSpPr>
        <p:spPr>
          <a:xfrm>
            <a:off x="355463" y="4914394"/>
            <a:ext cx="5400000" cy="246560"/>
          </a:xfrm>
          <a:prstGeom prst="rect">
            <a:avLst/>
          </a:prstGeom>
        </p:spPr>
        <p:txBody>
          <a:bodyPr vert="horz" wrap="square" lIns="0" tIns="0" rIns="0" bIns="0" rtlCol="0">
            <a:noAutofit/>
          </a:bodyPr>
          <a:lstStyle>
            <a:lvl1pPr marL="0" indent="0" algn="l" defTabSz="1043056" rtl="0" eaLnBrk="1" latinLnBrk="0" hangingPunct="1">
              <a:spcBef>
                <a:spcPct val="20000"/>
              </a:spcBef>
              <a:buFont typeface="Arial" pitchFamily="34" charset="0"/>
              <a:buNone/>
              <a:defRPr sz="1200" kern="1200" cap="none" baseline="0">
                <a:solidFill>
                  <a:srgbClr val="171C54"/>
                </a:solidFill>
                <a:latin typeface="Arial" pitchFamily="34" charset="0"/>
                <a:ea typeface="+mn-ea"/>
                <a:cs typeface="Arial" pitchFamily="34" charset="0"/>
              </a:defRPr>
            </a:lvl1pPr>
            <a:lvl2pPr marL="521528"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1043056"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564584"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4pPr>
            <a:lvl5pPr marL="2086112" indent="0" algn="ctr" defTabSz="1043056"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5pPr>
            <a:lvl6pPr marL="2607640"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6pPr>
            <a:lvl7pPr marL="3129168"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7pPr>
            <a:lvl8pPr marL="3650696"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8pPr>
            <a:lvl9pPr marL="4172224" indent="0" algn="ctr" defTabSz="1043056"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9pPr>
          </a:lstStyle>
          <a:p>
            <a:r>
              <a:rPr lang="nl-NL" sz="525" dirty="0">
                <a:latin typeface="Museo Sans 900"/>
                <a:cs typeface="Museo Sans 900"/>
              </a:rPr>
              <a:t>RSM - a force </a:t>
            </a:r>
            <a:r>
              <a:rPr lang="nl-NL" sz="525" dirty="0" err="1">
                <a:latin typeface="Museo Sans 900"/>
                <a:cs typeface="Museo Sans 900"/>
              </a:rPr>
              <a:t>for</a:t>
            </a:r>
            <a:r>
              <a:rPr lang="nl-NL" sz="525" dirty="0">
                <a:latin typeface="Museo Sans 900"/>
                <a:cs typeface="Museo Sans 900"/>
              </a:rPr>
              <a:t> </a:t>
            </a:r>
            <a:r>
              <a:rPr lang="nl-NL" sz="525" dirty="0" err="1">
                <a:latin typeface="Museo Sans 900"/>
                <a:cs typeface="Museo Sans 900"/>
              </a:rPr>
              <a:t>positive</a:t>
            </a:r>
            <a:r>
              <a:rPr lang="nl-NL" sz="525" dirty="0">
                <a:latin typeface="Museo Sans 900"/>
                <a:cs typeface="Museo Sans 900"/>
              </a:rPr>
              <a:t> change</a:t>
            </a:r>
          </a:p>
        </p:txBody>
      </p:sp>
      <p:sp>
        <p:nvSpPr>
          <p:cNvPr id="9" name="Tijdelijke aanduiding voor afbeelding 4">
            <a:extLst>
              <a:ext uri="{FF2B5EF4-FFF2-40B4-BE49-F238E27FC236}">
                <a16:creationId xmlns:a16="http://schemas.microsoft.com/office/drawing/2014/main" id="{C5AAD7EC-7460-481A-A458-1D826C8A65C8}"/>
              </a:ext>
            </a:extLst>
          </p:cNvPr>
          <p:cNvSpPr>
            <a:spLocks noGrp="1"/>
          </p:cNvSpPr>
          <p:nvPr>
            <p:ph type="pic" sz="quarter" idx="11" hasCustomPrompt="1"/>
          </p:nvPr>
        </p:nvSpPr>
        <p:spPr>
          <a:xfrm>
            <a:off x="0" y="2711450"/>
            <a:ext cx="9144000" cy="2125676"/>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l-NL" dirty="0"/>
              <a:t> </a:t>
            </a:r>
          </a:p>
        </p:txBody>
      </p:sp>
      <p:pic>
        <p:nvPicPr>
          <p:cNvPr id="7" name="AchtergrondTitel2"/>
          <p:cNvPicPr>
            <a:picLocks noSelect="1"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49628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LogoEnBlauweBalk"/>
          <p:cNvPicPr>
            <a:picLocks/>
          </p:cNvPicPr>
          <p:nvPr userDrawn="1"/>
        </p:nvPicPr>
        <p:blipFill>
          <a:blip r:embed="rId10"/>
          <a:stretch>
            <a:fillRect/>
          </a:stretch>
        </p:blipFill>
        <p:spPr>
          <a:xfrm>
            <a:off x="0" y="0"/>
            <a:ext cx="9131576" cy="5143500"/>
          </a:xfrm>
          <a:prstGeom prst="rect">
            <a:avLst/>
          </a:prstGeom>
        </p:spPr>
      </p:pic>
      <p:sp>
        <p:nvSpPr>
          <p:cNvPr id="4" name="Date Placeholder 3"/>
          <p:cNvSpPr>
            <a:spLocks noGrp="1"/>
          </p:cNvSpPr>
          <p:nvPr>
            <p:ph type="dt" sz="half" idx="2"/>
          </p:nvPr>
        </p:nvSpPr>
        <p:spPr>
          <a:xfrm>
            <a:off x="367200" y="4767263"/>
            <a:ext cx="705462" cy="273844"/>
          </a:xfrm>
          <a:prstGeom prst="rect">
            <a:avLst/>
          </a:prstGeom>
        </p:spPr>
        <p:txBody>
          <a:bodyPr vert="horz" lIns="0" tIns="45720" rIns="91440" bIns="45720" rtlCol="0" anchor="ctr"/>
          <a:lstStyle>
            <a:lvl1pPr algn="l">
              <a:defRPr sz="900">
                <a:solidFill>
                  <a:schemeClr val="accent4">
                    <a:lumMod val="75000"/>
                  </a:schemeClr>
                </a:solidFill>
              </a:defRPr>
            </a:lvl1pPr>
          </a:lstStyle>
          <a:p>
            <a:fld id="{3EAA612B-0309-4CB3-9B61-E11374A84A0F}" type="datetime1">
              <a:rPr lang="de-DE" smtClean="0"/>
              <a:pPr/>
              <a:t>28.10.2019</a:t>
            </a:fld>
            <a:endParaRPr lang="de-DE" dirty="0"/>
          </a:p>
        </p:txBody>
      </p:sp>
      <p:sp>
        <p:nvSpPr>
          <p:cNvPr id="5" name="Footer Placeholder 4"/>
          <p:cNvSpPr>
            <a:spLocks noGrp="1"/>
          </p:cNvSpPr>
          <p:nvPr>
            <p:ph type="ftr" sz="quarter" idx="3"/>
          </p:nvPr>
        </p:nvSpPr>
        <p:spPr>
          <a:xfrm>
            <a:off x="1226527" y="4767263"/>
            <a:ext cx="3086100" cy="273844"/>
          </a:xfrm>
          <a:prstGeom prst="rect">
            <a:avLst/>
          </a:prstGeom>
        </p:spPr>
        <p:txBody>
          <a:bodyPr vert="horz" lIns="91440" tIns="45720" rIns="91440" bIns="45720" rtlCol="0" anchor="ctr"/>
          <a:lstStyle>
            <a:lvl1pPr algn="l">
              <a:defRPr sz="900">
                <a:solidFill>
                  <a:schemeClr val="accent4">
                    <a:lumMod val="75000"/>
                  </a:schemeClr>
                </a:solidFill>
              </a:defRPr>
            </a:lvl1pPr>
          </a:lstStyle>
          <a:p>
            <a:r>
              <a:rPr lang="en-US"/>
              <a:t>Footer text (use for presentation title)</a:t>
            </a:r>
            <a:endParaRPr lang="de-DE" dirty="0"/>
          </a:p>
        </p:txBody>
      </p:sp>
      <p:sp>
        <p:nvSpPr>
          <p:cNvPr id="6" name="Slide Number Placeholder 5"/>
          <p:cNvSpPr>
            <a:spLocks noGrp="1"/>
          </p:cNvSpPr>
          <p:nvPr>
            <p:ph type="sldNum" sz="quarter" idx="4"/>
          </p:nvPr>
        </p:nvSpPr>
        <p:spPr>
          <a:xfrm>
            <a:off x="8168054" y="4767263"/>
            <a:ext cx="624254" cy="273844"/>
          </a:xfrm>
          <a:prstGeom prst="rect">
            <a:avLst/>
          </a:prstGeom>
        </p:spPr>
        <p:txBody>
          <a:bodyPr vert="horz" lIns="91440" tIns="45720" rIns="0" bIns="45720" rtlCol="0" anchor="ctr"/>
          <a:lstStyle>
            <a:lvl1pPr algn="r">
              <a:defRPr sz="900">
                <a:solidFill>
                  <a:schemeClr val="accent4">
                    <a:lumMod val="75000"/>
                  </a:schemeClr>
                </a:solidFill>
              </a:defRPr>
            </a:lvl1pPr>
          </a:lstStyle>
          <a:p>
            <a:fld id="{25A8E426-1013-4DA1-9982-506C918562F2}" type="slidenum">
              <a:rPr lang="de-DE" smtClean="0"/>
              <a:pPr/>
              <a:t>‹nr.›</a:t>
            </a:fld>
            <a:endParaRPr lang="de-DE"/>
          </a:p>
        </p:txBody>
      </p:sp>
      <p:sp>
        <p:nvSpPr>
          <p:cNvPr id="3" name="Text Placeholder 2"/>
          <p:cNvSpPr>
            <a:spLocks noGrp="1"/>
          </p:cNvSpPr>
          <p:nvPr>
            <p:ph type="body" idx="1"/>
          </p:nvPr>
        </p:nvSpPr>
        <p:spPr>
          <a:xfrm>
            <a:off x="367200" y="990600"/>
            <a:ext cx="8425108" cy="367427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367200" y="273844"/>
            <a:ext cx="7084800" cy="359202"/>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92655478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4" r:id="rId4"/>
    <p:sldLayoutId id="2147483666" r:id="rId5"/>
    <p:sldLayoutId id="2147483667" r:id="rId6"/>
    <p:sldLayoutId id="2147483670" r:id="rId7"/>
    <p:sldLayoutId id="2147483671" r:id="rId8"/>
  </p:sldLayoutIdLst>
  <p:hf hdr="0"/>
  <p:txStyles>
    <p:titleStyle>
      <a:lvl1pPr algn="l" defTabSz="685800" rtl="0" eaLnBrk="1" latinLnBrk="0" hangingPunct="1">
        <a:lnSpc>
          <a:spcPct val="90000"/>
        </a:lnSpc>
        <a:spcBef>
          <a:spcPct val="0"/>
        </a:spcBef>
        <a:buNone/>
        <a:defRPr sz="2800" kern="1200">
          <a:solidFill>
            <a:srgbClr val="2870AC"/>
          </a:solidFill>
          <a:latin typeface="Museo Sans 700" panose="02000000000000000000" pitchFamily="50" charset="0"/>
          <a:ea typeface="+mj-ea"/>
          <a:cs typeface="+mj-cs"/>
        </a:defRPr>
      </a:lvl1pPr>
    </p:titleStyle>
    <p:bodyStyle>
      <a:lvl1pPr marL="0" indent="0" algn="l" defTabSz="685800" rtl="0" eaLnBrk="1" latinLnBrk="0" hangingPunct="1">
        <a:lnSpc>
          <a:spcPct val="140000"/>
        </a:lnSpc>
        <a:spcBef>
          <a:spcPts val="0"/>
        </a:spcBef>
        <a:buFont typeface="Arial" panose="020B0604020202020204" pitchFamily="34" charset="0"/>
        <a:buNone/>
        <a:defRPr sz="2400" kern="1200">
          <a:solidFill>
            <a:schemeClr val="tx1"/>
          </a:solidFill>
          <a:latin typeface="Museo Sans 500" panose="02000000000000000000" pitchFamily="50" charset="0"/>
          <a:ea typeface="+mn-ea"/>
          <a:cs typeface="+mn-cs"/>
        </a:defRPr>
      </a:lvl1pPr>
      <a:lvl2pPr marL="177800" indent="-171450" algn="l" defTabSz="685800" rtl="0" eaLnBrk="1" latinLnBrk="0" hangingPunct="1">
        <a:lnSpc>
          <a:spcPct val="140000"/>
        </a:lnSpc>
        <a:spcBef>
          <a:spcPts val="0"/>
        </a:spcBef>
        <a:buFont typeface="Arial" panose="020B0604020202020204" pitchFamily="34" charset="0"/>
        <a:buChar char="•"/>
        <a:defRPr sz="2200" kern="1200">
          <a:solidFill>
            <a:schemeClr val="tx1"/>
          </a:solidFill>
          <a:latin typeface="+mn-lt"/>
          <a:ea typeface="+mn-ea"/>
          <a:cs typeface="+mn-cs"/>
        </a:defRPr>
      </a:lvl2pPr>
      <a:lvl3pPr marL="361950" indent="-171450" algn="l" defTabSz="685800" rtl="0" eaLnBrk="1" latinLnBrk="0" hangingPunct="1">
        <a:lnSpc>
          <a:spcPct val="140000"/>
        </a:lnSpc>
        <a:spcBef>
          <a:spcPts val="0"/>
        </a:spcBef>
        <a:buFont typeface="Arial" panose="020B0604020202020204" pitchFamily="34" charset="0"/>
        <a:buChar char="•"/>
        <a:defRPr sz="2000" kern="1200">
          <a:solidFill>
            <a:schemeClr val="tx1"/>
          </a:solidFill>
          <a:latin typeface="+mn-lt"/>
          <a:ea typeface="+mn-ea"/>
          <a:cs typeface="+mn-cs"/>
        </a:defRPr>
      </a:lvl3pPr>
      <a:lvl4pPr marL="539750" indent="-171450" algn="l" defTabSz="685800" rtl="0" eaLnBrk="1" latinLnBrk="0" hangingPunct="1">
        <a:lnSpc>
          <a:spcPct val="140000"/>
        </a:lnSpc>
        <a:spcBef>
          <a:spcPts val="0"/>
        </a:spcBef>
        <a:buFont typeface="Arial" panose="020B0604020202020204" pitchFamily="34" charset="0"/>
        <a:buChar char="•"/>
        <a:defRPr sz="1800" kern="1200">
          <a:solidFill>
            <a:schemeClr val="tx1"/>
          </a:solidFill>
          <a:latin typeface="+mn-lt"/>
          <a:ea typeface="+mn-ea"/>
          <a:cs typeface="+mn-cs"/>
        </a:defRPr>
      </a:lvl4pPr>
      <a:lvl5pPr marL="717550" indent="-171450" algn="l" defTabSz="685800" rtl="0" eaLnBrk="1" latinLnBrk="0" hangingPunct="1">
        <a:lnSpc>
          <a:spcPct val="140000"/>
        </a:lnSpc>
        <a:spcBef>
          <a:spcPts val="0"/>
        </a:spcBef>
        <a:buFont typeface="Arial" panose="020B0604020202020204" pitchFamily="34" charset="0"/>
        <a:buChar char="•"/>
        <a:defRPr sz="1800" kern="1200">
          <a:solidFill>
            <a:schemeClr val="tx1"/>
          </a:solidFill>
          <a:latin typeface="+mn-lt"/>
          <a:ea typeface="+mn-ea"/>
          <a:cs typeface="+mn-cs"/>
        </a:defRPr>
      </a:lvl5pPr>
      <a:lvl6pPr marL="895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1076325"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1258888"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1433513"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LogoEnBlauweBalk"/>
          <p:cNvPicPr>
            <a:picLocks noSelect="1"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Date Placeholder 3"/>
          <p:cNvSpPr>
            <a:spLocks noGrp="1"/>
          </p:cNvSpPr>
          <p:nvPr>
            <p:ph type="dt" sz="half" idx="2"/>
          </p:nvPr>
        </p:nvSpPr>
        <p:spPr>
          <a:xfrm>
            <a:off x="367200" y="4767264"/>
            <a:ext cx="705462" cy="273844"/>
          </a:xfrm>
          <a:prstGeom prst="rect">
            <a:avLst/>
          </a:prstGeom>
        </p:spPr>
        <p:txBody>
          <a:bodyPr vert="horz" lIns="0" tIns="45720" rIns="91440" bIns="45720" rtlCol="0" anchor="ctr"/>
          <a:lstStyle>
            <a:lvl1pPr algn="l">
              <a:defRPr sz="675">
                <a:solidFill>
                  <a:schemeClr val="accent4"/>
                </a:solidFill>
              </a:defRPr>
            </a:lvl1pPr>
          </a:lstStyle>
          <a:p>
            <a:fld id="{3EAA612B-0309-4CB3-9B61-E11374A84A0F}" type="datetime1">
              <a:rPr lang="de-DE" smtClean="0">
                <a:solidFill>
                  <a:srgbClr val="B8C3C3"/>
                </a:solidFill>
              </a:rPr>
              <a:pPr/>
              <a:t>28.10.2019</a:t>
            </a:fld>
            <a:endParaRPr lang="de-DE" dirty="0">
              <a:solidFill>
                <a:srgbClr val="B8C3C3"/>
              </a:solidFill>
            </a:endParaRPr>
          </a:p>
        </p:txBody>
      </p:sp>
      <p:sp>
        <p:nvSpPr>
          <p:cNvPr id="5" name="Footer Placeholder 4"/>
          <p:cNvSpPr>
            <a:spLocks noGrp="1"/>
          </p:cNvSpPr>
          <p:nvPr>
            <p:ph type="ftr" sz="quarter" idx="3"/>
          </p:nvPr>
        </p:nvSpPr>
        <p:spPr>
          <a:xfrm>
            <a:off x="1226527" y="4767264"/>
            <a:ext cx="3086100" cy="273844"/>
          </a:xfrm>
          <a:prstGeom prst="rect">
            <a:avLst/>
          </a:prstGeom>
        </p:spPr>
        <p:txBody>
          <a:bodyPr vert="horz" lIns="91440" tIns="45720" rIns="91440" bIns="45720" rtlCol="0" anchor="ctr"/>
          <a:lstStyle>
            <a:lvl1pPr algn="l">
              <a:defRPr sz="675">
                <a:solidFill>
                  <a:schemeClr val="accent4"/>
                </a:solidFill>
              </a:defRPr>
            </a:lvl1pPr>
          </a:lstStyle>
          <a:p>
            <a:r>
              <a:rPr lang="en-US" dirty="0">
                <a:solidFill>
                  <a:srgbClr val="B8C3C3"/>
                </a:solidFill>
              </a:rPr>
              <a:t>Footer text (use for presentation title)</a:t>
            </a:r>
            <a:endParaRPr lang="de-DE" dirty="0">
              <a:solidFill>
                <a:srgbClr val="B8C3C3"/>
              </a:solidFill>
            </a:endParaRPr>
          </a:p>
        </p:txBody>
      </p:sp>
      <p:sp>
        <p:nvSpPr>
          <p:cNvPr id="6" name="Slide Number Placeholder 5"/>
          <p:cNvSpPr>
            <a:spLocks noGrp="1"/>
          </p:cNvSpPr>
          <p:nvPr>
            <p:ph type="sldNum" sz="quarter" idx="4"/>
          </p:nvPr>
        </p:nvSpPr>
        <p:spPr>
          <a:xfrm>
            <a:off x="8168054" y="4767264"/>
            <a:ext cx="624254" cy="273844"/>
          </a:xfrm>
          <a:prstGeom prst="rect">
            <a:avLst/>
          </a:prstGeom>
        </p:spPr>
        <p:txBody>
          <a:bodyPr vert="horz" lIns="91440" tIns="45720" rIns="0" bIns="45720" rtlCol="0" anchor="ctr"/>
          <a:lstStyle>
            <a:lvl1pPr algn="r">
              <a:defRPr sz="675">
                <a:solidFill>
                  <a:schemeClr val="accent4"/>
                </a:solidFill>
              </a:defRPr>
            </a:lvl1pPr>
          </a:lstStyle>
          <a:p>
            <a:fld id="{25A8E426-1013-4DA1-9982-506C918562F2}" type="slidenum">
              <a:rPr lang="de-DE" smtClean="0">
                <a:solidFill>
                  <a:srgbClr val="B8C3C3"/>
                </a:solidFill>
              </a:rPr>
              <a:pPr/>
              <a:t>‹nr.›</a:t>
            </a:fld>
            <a:endParaRPr lang="de-DE">
              <a:solidFill>
                <a:srgbClr val="B8C3C3"/>
              </a:solidFill>
            </a:endParaRPr>
          </a:p>
        </p:txBody>
      </p:sp>
      <p:sp>
        <p:nvSpPr>
          <p:cNvPr id="3" name="Text Placeholder 2"/>
          <p:cNvSpPr>
            <a:spLocks noGrp="1"/>
          </p:cNvSpPr>
          <p:nvPr>
            <p:ph type="body" idx="1"/>
          </p:nvPr>
        </p:nvSpPr>
        <p:spPr>
          <a:xfrm>
            <a:off x="367200" y="778669"/>
            <a:ext cx="8425108" cy="3886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67200" y="155173"/>
            <a:ext cx="7084800" cy="359202"/>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5588701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p:txStyles>
    <p:titleStyle>
      <a:lvl1pPr algn="l" defTabSz="514350" rtl="0" eaLnBrk="1" latinLnBrk="0" hangingPunct="1">
        <a:lnSpc>
          <a:spcPct val="90000"/>
        </a:lnSpc>
        <a:spcBef>
          <a:spcPct val="0"/>
        </a:spcBef>
        <a:buNone/>
        <a:defRPr sz="1350" kern="1200">
          <a:solidFill>
            <a:srgbClr val="2870AC"/>
          </a:solidFill>
          <a:latin typeface="Museo Sans 700" panose="02000000000000000000" pitchFamily="50" charset="0"/>
          <a:ea typeface="+mj-ea"/>
          <a:cs typeface="+mj-cs"/>
        </a:defRPr>
      </a:lvl1pPr>
    </p:titleStyle>
    <p:bodyStyle>
      <a:lvl1pPr marL="0" indent="0" algn="l" defTabSz="514350" rtl="0" eaLnBrk="1" latinLnBrk="0" hangingPunct="1">
        <a:lnSpc>
          <a:spcPct val="140000"/>
        </a:lnSpc>
        <a:spcBef>
          <a:spcPts val="0"/>
        </a:spcBef>
        <a:buFont typeface="Arial" panose="020B0604020202020204" pitchFamily="34" charset="0"/>
        <a:buNone/>
        <a:defRPr sz="1050" kern="1200">
          <a:solidFill>
            <a:schemeClr val="tx1"/>
          </a:solidFill>
          <a:latin typeface="Museo Sans 300" panose="02000000000000000000" pitchFamily="50" charset="0"/>
          <a:ea typeface="+mn-ea"/>
          <a:cs typeface="+mn-cs"/>
        </a:defRPr>
      </a:lvl1pPr>
      <a:lvl2pPr marL="133350" indent="-128588" algn="l" defTabSz="514350" rtl="0" eaLnBrk="1" latinLnBrk="0" hangingPunct="1">
        <a:lnSpc>
          <a:spcPct val="140000"/>
        </a:lnSpc>
        <a:spcBef>
          <a:spcPts val="0"/>
        </a:spcBef>
        <a:buFont typeface="Arial" panose="020B0604020202020204" pitchFamily="34" charset="0"/>
        <a:buChar char="•"/>
        <a:defRPr sz="1050" kern="1200">
          <a:solidFill>
            <a:schemeClr val="tx1"/>
          </a:solidFill>
          <a:latin typeface="+mn-lt"/>
          <a:ea typeface="+mn-ea"/>
          <a:cs typeface="+mn-cs"/>
        </a:defRPr>
      </a:lvl2pPr>
      <a:lvl3pPr marL="271463" indent="-128588" algn="l" defTabSz="514350" rtl="0" eaLnBrk="1" latinLnBrk="0" hangingPunct="1">
        <a:lnSpc>
          <a:spcPct val="140000"/>
        </a:lnSpc>
        <a:spcBef>
          <a:spcPts val="0"/>
        </a:spcBef>
        <a:buFont typeface="Arial" panose="020B0604020202020204" pitchFamily="34" charset="0"/>
        <a:buChar char="•"/>
        <a:defRPr sz="1050" kern="1200">
          <a:solidFill>
            <a:schemeClr val="tx1"/>
          </a:solidFill>
          <a:latin typeface="+mn-lt"/>
          <a:ea typeface="+mn-ea"/>
          <a:cs typeface="+mn-cs"/>
        </a:defRPr>
      </a:lvl3pPr>
      <a:lvl4pPr marL="404813" indent="-128588" algn="l" defTabSz="514350" rtl="0" eaLnBrk="1" latinLnBrk="0" hangingPunct="1">
        <a:lnSpc>
          <a:spcPct val="140000"/>
        </a:lnSpc>
        <a:spcBef>
          <a:spcPts val="0"/>
        </a:spcBef>
        <a:buFont typeface="Arial" panose="020B0604020202020204" pitchFamily="34" charset="0"/>
        <a:buChar char="•"/>
        <a:defRPr sz="1050" kern="1200">
          <a:solidFill>
            <a:schemeClr val="tx1"/>
          </a:solidFill>
          <a:latin typeface="+mn-lt"/>
          <a:ea typeface="+mn-ea"/>
          <a:cs typeface="+mn-cs"/>
        </a:defRPr>
      </a:lvl4pPr>
      <a:lvl5pPr marL="538163" indent="-128588" algn="l" defTabSz="514350" rtl="0" eaLnBrk="1" latinLnBrk="0" hangingPunct="1">
        <a:lnSpc>
          <a:spcPct val="140000"/>
        </a:lnSpc>
        <a:spcBef>
          <a:spcPts val="0"/>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maas@rsm.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meys@rsm.n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rsm.nl/research/departments/business-society-management/maatschappelijke-betrokkenheid/hom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mailto:s.a.maas@rsm.nl" TargetMode="External"/><Relationship Id="rId4" Type="http://schemas.openxmlformats.org/officeDocument/2006/relationships/hyperlink" Target="https://repub.eur.nl/pub/93254"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tandfonline.com/doi/pdf/10.1080/23303131.2014.899281"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3.png"/><Relationship Id="rId9"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s.a.maas@rsm.nl"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mailto:s.a.maas@rsm.n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603D502-80D0-4853-9EDF-B7AF2B68AF7E}"/>
              </a:ext>
            </a:extLst>
          </p:cNvPr>
          <p:cNvSpPr>
            <a:spLocks noGrp="1"/>
          </p:cNvSpPr>
          <p:nvPr>
            <p:ph type="ctrTitle"/>
          </p:nvPr>
        </p:nvSpPr>
        <p:spPr>
          <a:xfrm>
            <a:off x="361947" y="881914"/>
            <a:ext cx="8239125" cy="746522"/>
          </a:xfrm>
        </p:spPr>
        <p:txBody>
          <a:bodyPr/>
          <a:lstStyle/>
          <a:p>
            <a:r>
              <a:rPr lang="nl-NL" dirty="0" smtClean="0"/>
              <a:t>Vrijwilligersmanagement 3.0</a:t>
            </a:r>
            <a:endParaRPr lang="nl-NL" dirty="0"/>
          </a:p>
        </p:txBody>
      </p:sp>
      <p:sp>
        <p:nvSpPr>
          <p:cNvPr id="20" name="Ondertitel 19">
            <a:extLst>
              <a:ext uri="{FF2B5EF4-FFF2-40B4-BE49-F238E27FC236}">
                <a16:creationId xmlns:a16="http://schemas.microsoft.com/office/drawing/2014/main" id="{11483510-3926-4E0E-BD79-84913A21E11B}"/>
              </a:ext>
            </a:extLst>
          </p:cNvPr>
          <p:cNvSpPr>
            <a:spLocks noGrp="1"/>
          </p:cNvSpPr>
          <p:nvPr>
            <p:ph type="subTitle" idx="1"/>
          </p:nvPr>
        </p:nvSpPr>
        <p:spPr>
          <a:xfrm>
            <a:off x="361947" y="1739232"/>
            <a:ext cx="8239125" cy="672892"/>
          </a:xfrm>
        </p:spPr>
        <p:txBody>
          <a:bodyPr/>
          <a:lstStyle/>
          <a:p>
            <a:r>
              <a:rPr lang="nl-NL" sz="1400" dirty="0" smtClean="0"/>
              <a:t>Stephanie Maas (</a:t>
            </a:r>
            <a:r>
              <a:rPr lang="nl-NL" sz="1400" dirty="0" smtClean="0">
                <a:hlinkClick r:id="rId3"/>
              </a:rPr>
              <a:t>s.a.maas@rsm.nl</a:t>
            </a:r>
            <a:r>
              <a:rPr lang="nl-NL" sz="1400" dirty="0" smtClean="0"/>
              <a:t>); Prof. Dr. Lucas Meijs (</a:t>
            </a:r>
            <a:r>
              <a:rPr lang="nl-NL" sz="1400" dirty="0" smtClean="0">
                <a:hlinkClick r:id="rId4"/>
              </a:rPr>
              <a:t>lmeys@rsm.nl</a:t>
            </a:r>
            <a:r>
              <a:rPr lang="nl-NL" sz="1400" dirty="0" smtClean="0"/>
              <a:t>) </a:t>
            </a:r>
          </a:p>
          <a:p>
            <a:endParaRPr lang="nl-NL" sz="1400" dirty="0" smtClean="0"/>
          </a:p>
          <a:p>
            <a:r>
              <a:rPr lang="en-US" sz="1400" dirty="0" err="1"/>
              <a:t>Landelijke</a:t>
            </a:r>
            <a:r>
              <a:rPr lang="en-US" sz="1400" dirty="0"/>
              <a:t> </a:t>
            </a:r>
            <a:r>
              <a:rPr lang="en-US" sz="1400" dirty="0" err="1"/>
              <a:t>conferentie</a:t>
            </a:r>
            <a:r>
              <a:rPr lang="en-US" sz="1400" dirty="0"/>
              <a:t> </a:t>
            </a:r>
            <a:r>
              <a:rPr lang="en-US" sz="1400" dirty="0" err="1"/>
              <a:t>voor</a:t>
            </a:r>
            <a:r>
              <a:rPr lang="en-US" sz="1400" dirty="0"/>
              <a:t> </a:t>
            </a:r>
            <a:r>
              <a:rPr lang="en-US" sz="1400" dirty="0" err="1" smtClean="0"/>
              <a:t>vrijwilligerscentrales</a:t>
            </a:r>
            <a:r>
              <a:rPr lang="en-US" sz="1400" dirty="0" smtClean="0"/>
              <a:t>; 29 </a:t>
            </a:r>
            <a:r>
              <a:rPr lang="en-US" sz="1400" dirty="0" err="1"/>
              <a:t>oktober</a:t>
            </a:r>
            <a:r>
              <a:rPr lang="en-US" sz="1400" dirty="0"/>
              <a:t> </a:t>
            </a:r>
            <a:r>
              <a:rPr lang="en-US" sz="1400" dirty="0" smtClean="0"/>
              <a:t>2019</a:t>
            </a:r>
            <a:endParaRPr lang="nl-NL" sz="1400" dirty="0"/>
          </a:p>
        </p:txBody>
      </p:sp>
      <p:sp>
        <p:nvSpPr>
          <p:cNvPr id="21" name="Tijdelijke aanduiding voor afbeelding 20">
            <a:extLst>
              <a:ext uri="{FF2B5EF4-FFF2-40B4-BE49-F238E27FC236}">
                <a16:creationId xmlns:a16="http://schemas.microsoft.com/office/drawing/2014/main" id="{B8D32288-FCC8-499B-A26A-B13E3509FEEC}"/>
              </a:ext>
            </a:extLst>
          </p:cNvPr>
          <p:cNvSpPr>
            <a:spLocks noGrp="1"/>
          </p:cNvSpPr>
          <p:nvPr>
            <p:ph type="pic" sz="quarter" idx="11"/>
          </p:nvPr>
        </p:nvSpPr>
        <p:spPr/>
      </p:sp>
    </p:spTree>
    <p:extLst>
      <p:ext uri="{BB962C8B-B14F-4D97-AF65-F5344CB8AC3E}">
        <p14:creationId xmlns:p14="http://schemas.microsoft.com/office/powerpoint/2010/main" val="2419226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 </a:t>
            </a:r>
            <a:endParaRPr lang="en-US" dirty="0"/>
          </a:p>
        </p:txBody>
      </p:sp>
      <p:sp>
        <p:nvSpPr>
          <p:cNvPr id="3" name="Content Placeholder 2"/>
          <p:cNvSpPr>
            <a:spLocks noGrp="1"/>
          </p:cNvSpPr>
          <p:nvPr>
            <p:ph idx="1"/>
          </p:nvPr>
        </p:nvSpPr>
        <p:spPr>
          <a:xfrm>
            <a:off x="367200" y="1513840"/>
            <a:ext cx="8425108" cy="3151030"/>
          </a:xfrm>
        </p:spPr>
        <p:txBody>
          <a:bodyPr/>
          <a:lstStyle/>
          <a:p>
            <a:r>
              <a:rPr lang="en-US" dirty="0" err="1" smtClean="0"/>
              <a:t>Tijd</a:t>
            </a:r>
            <a:r>
              <a:rPr lang="en-US" dirty="0" smtClean="0"/>
              <a:t> </a:t>
            </a:r>
            <a:r>
              <a:rPr lang="en-US" dirty="0" err="1" smtClean="0"/>
              <a:t>voor</a:t>
            </a:r>
            <a:r>
              <a:rPr lang="en-US" dirty="0" smtClean="0"/>
              <a:t> </a:t>
            </a:r>
            <a:r>
              <a:rPr lang="en-US" dirty="0" err="1" smtClean="0"/>
              <a:t>vrijwilligerswerk</a:t>
            </a:r>
            <a:r>
              <a:rPr lang="en-US" dirty="0" smtClean="0"/>
              <a:t> is </a:t>
            </a:r>
            <a:r>
              <a:rPr lang="en-US" dirty="0" err="1" smtClean="0"/>
              <a:t>schaars</a:t>
            </a:r>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10</a:t>
            </a:fld>
            <a:endParaRPr lang="de-DE"/>
          </a:p>
        </p:txBody>
      </p:sp>
      <p:sp>
        <p:nvSpPr>
          <p:cNvPr id="7" name="TextBox 6"/>
          <p:cNvSpPr txBox="1"/>
          <p:nvPr/>
        </p:nvSpPr>
        <p:spPr>
          <a:xfrm>
            <a:off x="264160" y="1092815"/>
            <a:ext cx="910827" cy="461665"/>
          </a:xfrm>
          <a:prstGeom prst="rect">
            <a:avLst/>
          </a:prstGeom>
          <a:noFill/>
        </p:spPr>
        <p:txBody>
          <a:bodyPr wrap="none" rtlCol="0">
            <a:spAutoFit/>
          </a:bodyPr>
          <a:lstStyle/>
          <a:p>
            <a:r>
              <a:rPr lang="en-US" sz="2400" b="1" dirty="0" err="1" smtClean="0"/>
              <a:t>Feit</a:t>
            </a:r>
            <a:r>
              <a:rPr lang="en-US" sz="2400" b="1" dirty="0" smtClean="0"/>
              <a:t>: </a:t>
            </a:r>
            <a:endParaRPr lang="en-US" sz="2400" b="1" dirty="0"/>
          </a:p>
        </p:txBody>
      </p:sp>
    </p:spTree>
    <p:extLst>
      <p:ext uri="{BB962C8B-B14F-4D97-AF65-F5344CB8AC3E}">
        <p14:creationId xmlns:p14="http://schemas.microsoft.com/office/powerpoint/2010/main" val="10830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22400"/>
            <a:ext cx="8425108" cy="3120550"/>
          </a:xfrm>
        </p:spPr>
        <p:txBody>
          <a:bodyPr/>
          <a:lstStyle/>
          <a:p>
            <a:r>
              <a:rPr lang="en-US" dirty="0" err="1"/>
              <a:t>Identiteit</a:t>
            </a:r>
            <a:r>
              <a:rPr lang="en-US" dirty="0"/>
              <a:t>, imago, </a:t>
            </a:r>
            <a:r>
              <a:rPr lang="en-US" dirty="0" err="1"/>
              <a:t>en</a:t>
            </a:r>
            <a:r>
              <a:rPr lang="en-US" dirty="0"/>
              <a:t> de </a:t>
            </a:r>
            <a:r>
              <a:rPr lang="en-US" dirty="0" err="1"/>
              <a:t>behoefte</a:t>
            </a:r>
            <a:r>
              <a:rPr lang="en-US" dirty="0"/>
              <a:t> </a:t>
            </a:r>
            <a:r>
              <a:rPr lang="en-US" dirty="0" err="1"/>
              <a:t>aan</a:t>
            </a:r>
            <a:r>
              <a:rPr lang="en-US" dirty="0"/>
              <a:t> </a:t>
            </a:r>
            <a:r>
              <a:rPr lang="en-US" dirty="0" err="1"/>
              <a:t>traditionele</a:t>
            </a:r>
            <a:r>
              <a:rPr lang="en-US" dirty="0"/>
              <a:t> </a:t>
            </a:r>
            <a:r>
              <a:rPr lang="en-US" dirty="0" err="1"/>
              <a:t>vormen</a:t>
            </a:r>
            <a:r>
              <a:rPr lang="en-US" dirty="0"/>
              <a:t> van </a:t>
            </a:r>
            <a:r>
              <a:rPr lang="en-US" dirty="0" err="1"/>
              <a:t>vrijwilligerswerk</a:t>
            </a:r>
            <a:r>
              <a:rPr lang="en-US" dirty="0"/>
              <a:t> </a:t>
            </a:r>
            <a:r>
              <a:rPr lang="en-US" dirty="0" err="1"/>
              <a:t>verandert</a:t>
            </a:r>
            <a:endParaRPr lang="en-US" dirty="0"/>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11</a:t>
            </a:fld>
            <a:endParaRPr lang="de-DE"/>
          </a:p>
        </p:txBody>
      </p:sp>
      <p:sp>
        <p:nvSpPr>
          <p:cNvPr id="7" name="TextBox 6"/>
          <p:cNvSpPr txBox="1"/>
          <p:nvPr/>
        </p:nvSpPr>
        <p:spPr>
          <a:xfrm>
            <a:off x="264160" y="1092815"/>
            <a:ext cx="910827" cy="461665"/>
          </a:xfrm>
          <a:prstGeom prst="rect">
            <a:avLst/>
          </a:prstGeom>
          <a:noFill/>
        </p:spPr>
        <p:txBody>
          <a:bodyPr wrap="none" rtlCol="0">
            <a:spAutoFit/>
          </a:bodyPr>
          <a:lstStyle/>
          <a:p>
            <a:r>
              <a:rPr lang="en-US" sz="2400" b="1" dirty="0" err="1" smtClean="0"/>
              <a:t>Feit</a:t>
            </a:r>
            <a:r>
              <a:rPr lang="en-US" sz="2400" b="1" dirty="0" smtClean="0"/>
              <a:t>: </a:t>
            </a:r>
            <a:endParaRPr lang="en-US" sz="2400" b="1" dirty="0"/>
          </a:p>
        </p:txBody>
      </p:sp>
    </p:spTree>
    <p:extLst>
      <p:ext uri="{BB962C8B-B14F-4D97-AF65-F5344CB8AC3E}">
        <p14:creationId xmlns:p14="http://schemas.microsoft.com/office/powerpoint/2010/main" val="19059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Nieuwe</a:t>
            </a:r>
            <a:r>
              <a:rPr lang="en-US" dirty="0" smtClean="0"/>
              <a:t>’ </a:t>
            </a:r>
            <a:r>
              <a:rPr lang="en-US" dirty="0" err="1" smtClean="0"/>
              <a:t>vormen</a:t>
            </a:r>
            <a:r>
              <a:rPr lang="en-US" dirty="0" smtClean="0"/>
              <a:t> van </a:t>
            </a:r>
            <a:r>
              <a:rPr lang="en-US" dirty="0" err="1" smtClean="0"/>
              <a:t>vrijwilligerswerk</a:t>
            </a:r>
            <a:endParaRPr lang="en-US" dirty="0"/>
          </a:p>
        </p:txBody>
      </p:sp>
      <p:sp>
        <p:nvSpPr>
          <p:cNvPr id="3" name="Content Placeholder 2"/>
          <p:cNvSpPr>
            <a:spLocks noGrp="1"/>
          </p:cNvSpPr>
          <p:nvPr>
            <p:ph idx="1"/>
          </p:nvPr>
        </p:nvSpPr>
        <p:spPr/>
        <p:txBody>
          <a:bodyPr>
            <a:normAutofit fontScale="70000" lnSpcReduction="20000"/>
          </a:bodyPr>
          <a:lstStyle/>
          <a:p>
            <a:pPr marL="342900" indent="-342900">
              <a:buFontTx/>
              <a:buChar char="-"/>
            </a:pPr>
            <a:r>
              <a:rPr lang="en-US" b="1" dirty="0" smtClean="0"/>
              <a:t>Sabbatical</a:t>
            </a:r>
          </a:p>
          <a:p>
            <a:pPr marL="342900" indent="-342900">
              <a:buFontTx/>
              <a:buChar char="-"/>
            </a:pPr>
            <a:r>
              <a:rPr lang="en-US" b="1" dirty="0" smtClean="0"/>
              <a:t>Volunteer tourism (“</a:t>
            </a:r>
            <a:r>
              <a:rPr lang="en-US" b="1" dirty="0" err="1" smtClean="0"/>
              <a:t>voluntourism</a:t>
            </a:r>
            <a:r>
              <a:rPr lang="en-US" b="1" dirty="0" smtClean="0"/>
              <a:t>”)</a:t>
            </a:r>
          </a:p>
          <a:p>
            <a:pPr marL="342900" indent="-342900">
              <a:buFontTx/>
              <a:buChar char="-"/>
            </a:pPr>
            <a:r>
              <a:rPr lang="en-US" dirty="0" smtClean="0"/>
              <a:t>E-volunteering</a:t>
            </a:r>
          </a:p>
          <a:p>
            <a:pPr marL="342900" indent="-342900">
              <a:buFontTx/>
              <a:buChar char="-"/>
            </a:pPr>
            <a:r>
              <a:rPr lang="en-US" dirty="0" smtClean="0"/>
              <a:t>Time banking</a:t>
            </a:r>
          </a:p>
          <a:p>
            <a:pPr marL="342900" indent="-342900">
              <a:buFontTx/>
              <a:buChar char="-"/>
            </a:pPr>
            <a:r>
              <a:rPr lang="en-US" dirty="0" smtClean="0"/>
              <a:t>Micro-volunteering</a:t>
            </a:r>
          </a:p>
          <a:p>
            <a:pPr marL="342900" indent="-342900">
              <a:buFontTx/>
              <a:buChar char="-"/>
            </a:pPr>
            <a:r>
              <a:rPr lang="en-US" b="1" dirty="0" err="1" smtClean="0"/>
              <a:t>Familie</a:t>
            </a:r>
            <a:r>
              <a:rPr lang="en-US" b="1" dirty="0" err="1"/>
              <a:t>-</a:t>
            </a:r>
            <a:r>
              <a:rPr lang="en-US" b="1" dirty="0" err="1" smtClean="0"/>
              <a:t>vrijwilligerswerk</a:t>
            </a:r>
            <a:endParaRPr lang="en-US" b="1" dirty="0" smtClean="0"/>
          </a:p>
          <a:p>
            <a:pPr marL="342900" indent="-342900">
              <a:buFontTx/>
              <a:buChar char="-"/>
            </a:pPr>
            <a:r>
              <a:rPr lang="en-US" b="1" dirty="0" smtClean="0"/>
              <a:t>Single-</a:t>
            </a:r>
            <a:r>
              <a:rPr lang="en-US" b="1" dirty="0" err="1" smtClean="0"/>
              <a:t>vrijwilligerswerk</a:t>
            </a:r>
            <a:r>
              <a:rPr lang="en-US" b="1" dirty="0" smtClean="0"/>
              <a:t> </a:t>
            </a:r>
          </a:p>
          <a:p>
            <a:pPr marL="342900" indent="-342900">
              <a:buFontTx/>
              <a:buChar char="-"/>
            </a:pPr>
            <a:r>
              <a:rPr lang="en-US" b="1" u="sng" dirty="0" err="1" smtClean="0"/>
              <a:t>Episodisch</a:t>
            </a:r>
            <a:r>
              <a:rPr lang="en-US" b="1" u="sng" dirty="0" smtClean="0"/>
              <a:t> </a:t>
            </a:r>
            <a:r>
              <a:rPr lang="en-US" b="1" u="sng" dirty="0" err="1" smtClean="0"/>
              <a:t>vrijwilligerswerk</a:t>
            </a:r>
            <a:endParaRPr lang="en-US" b="1" u="sng" dirty="0" smtClean="0"/>
          </a:p>
          <a:p>
            <a:pPr marL="342900" indent="-342900">
              <a:buFontTx/>
              <a:buChar char="-"/>
            </a:pPr>
            <a:r>
              <a:rPr lang="en-US" b="1" u="sng" dirty="0" err="1">
                <a:solidFill>
                  <a:schemeClr val="tx1">
                    <a:lumMod val="40000"/>
                    <a:lumOff val="60000"/>
                  </a:schemeClr>
                </a:solidFill>
              </a:rPr>
              <a:t>Werknemers-vrijwilligerswerk</a:t>
            </a:r>
            <a:endParaRPr lang="en-US" b="1" u="sng" dirty="0">
              <a:solidFill>
                <a:schemeClr val="tx1">
                  <a:lumMod val="40000"/>
                  <a:lumOff val="60000"/>
                </a:schemeClr>
              </a:solidFill>
            </a:endParaRPr>
          </a:p>
          <a:p>
            <a:pPr marL="342900" indent="-342900">
              <a:buFontTx/>
              <a:buChar char="-"/>
            </a:pPr>
            <a:r>
              <a:rPr lang="en-US" b="1" dirty="0" smtClean="0">
                <a:solidFill>
                  <a:schemeClr val="tx1">
                    <a:lumMod val="40000"/>
                    <a:lumOff val="60000"/>
                  </a:schemeClr>
                </a:solidFill>
              </a:rPr>
              <a:t>Service-learning</a:t>
            </a:r>
          </a:p>
          <a:p>
            <a:pPr marL="342900" indent="-342900">
              <a:buFontTx/>
              <a:buChar char="-"/>
            </a:pPr>
            <a:r>
              <a:rPr lang="en-US" dirty="0" err="1" smtClean="0">
                <a:solidFill>
                  <a:schemeClr val="tx1">
                    <a:lumMod val="40000"/>
                    <a:lumOff val="60000"/>
                  </a:schemeClr>
                </a:solidFill>
              </a:rPr>
              <a:t>Vrijwilligerswerk</a:t>
            </a:r>
            <a:r>
              <a:rPr lang="en-US" dirty="0" smtClean="0">
                <a:solidFill>
                  <a:schemeClr val="tx1">
                    <a:lumMod val="40000"/>
                    <a:lumOff val="60000"/>
                  </a:schemeClr>
                </a:solidFill>
              </a:rPr>
              <a:t> (in </a:t>
            </a:r>
            <a:r>
              <a:rPr lang="en-US" dirty="0" err="1" smtClean="0">
                <a:solidFill>
                  <a:schemeClr val="tx1">
                    <a:lumMod val="40000"/>
                    <a:lumOff val="60000"/>
                  </a:schemeClr>
                </a:solidFill>
              </a:rPr>
              <a:t>ruil</a:t>
            </a:r>
            <a:r>
              <a:rPr lang="en-US" dirty="0" smtClean="0">
                <a:solidFill>
                  <a:schemeClr val="tx1">
                    <a:lumMod val="40000"/>
                    <a:lumOff val="60000"/>
                  </a:schemeClr>
                </a:solidFill>
              </a:rPr>
              <a:t> </a:t>
            </a:r>
            <a:r>
              <a:rPr lang="en-US" dirty="0" err="1" smtClean="0">
                <a:solidFill>
                  <a:schemeClr val="tx1">
                    <a:lumMod val="40000"/>
                    <a:lumOff val="60000"/>
                  </a:schemeClr>
                </a:solidFill>
              </a:rPr>
              <a:t>voor</a:t>
            </a:r>
            <a:r>
              <a:rPr lang="en-US" dirty="0" smtClean="0">
                <a:solidFill>
                  <a:schemeClr val="tx1">
                    <a:lumMod val="40000"/>
                    <a:lumOff val="60000"/>
                  </a:schemeClr>
                </a:solidFill>
              </a:rPr>
              <a:t> </a:t>
            </a:r>
            <a:r>
              <a:rPr lang="en-US" dirty="0" err="1" smtClean="0">
                <a:solidFill>
                  <a:schemeClr val="tx1">
                    <a:lumMod val="40000"/>
                    <a:lumOff val="60000"/>
                  </a:schemeClr>
                </a:solidFill>
              </a:rPr>
              <a:t>een</a:t>
            </a:r>
            <a:r>
              <a:rPr lang="en-US" dirty="0" smtClean="0">
                <a:solidFill>
                  <a:schemeClr val="tx1">
                    <a:lumMod val="40000"/>
                    <a:lumOff val="60000"/>
                  </a:schemeClr>
                </a:solidFill>
              </a:rPr>
              <a:t> </a:t>
            </a:r>
            <a:r>
              <a:rPr lang="en-US" dirty="0" err="1" smtClean="0">
                <a:solidFill>
                  <a:schemeClr val="tx1">
                    <a:lumMod val="40000"/>
                    <a:lumOff val="60000"/>
                  </a:schemeClr>
                </a:solidFill>
              </a:rPr>
              <a:t>uitkering</a:t>
            </a:r>
            <a:r>
              <a:rPr lang="en-US" dirty="0" smtClean="0">
                <a:solidFill>
                  <a:schemeClr val="tx1">
                    <a:lumMod val="40000"/>
                    <a:lumOff val="60000"/>
                  </a:schemeClr>
                </a:solidFill>
              </a:rPr>
              <a:t> of om </a:t>
            </a:r>
            <a:r>
              <a:rPr lang="en-US" dirty="0" err="1" smtClean="0">
                <a:solidFill>
                  <a:schemeClr val="tx1">
                    <a:lumMod val="40000"/>
                    <a:lumOff val="60000"/>
                  </a:schemeClr>
                </a:solidFill>
              </a:rPr>
              <a:t>inzetbaarheid</a:t>
            </a:r>
            <a:r>
              <a:rPr lang="en-US" dirty="0" smtClean="0">
                <a:solidFill>
                  <a:schemeClr val="tx1">
                    <a:lumMod val="40000"/>
                    <a:lumOff val="60000"/>
                  </a:schemeClr>
                </a:solidFill>
              </a:rPr>
              <a:t> </a:t>
            </a:r>
            <a:r>
              <a:rPr lang="en-US" dirty="0" err="1" smtClean="0">
                <a:solidFill>
                  <a:schemeClr val="tx1">
                    <a:lumMod val="40000"/>
                    <a:lumOff val="60000"/>
                  </a:schemeClr>
                </a:solidFill>
              </a:rPr>
              <a:t>te</a:t>
            </a:r>
            <a:r>
              <a:rPr lang="en-US" dirty="0" smtClean="0">
                <a:solidFill>
                  <a:schemeClr val="tx1">
                    <a:lumMod val="40000"/>
                    <a:lumOff val="60000"/>
                  </a:schemeClr>
                </a:solidFill>
              </a:rPr>
              <a:t> </a:t>
            </a:r>
            <a:r>
              <a:rPr lang="en-US" dirty="0" err="1" smtClean="0">
                <a:solidFill>
                  <a:schemeClr val="tx1">
                    <a:lumMod val="40000"/>
                    <a:lumOff val="60000"/>
                  </a:schemeClr>
                </a:solidFill>
              </a:rPr>
              <a:t>vergroten</a:t>
            </a:r>
            <a:r>
              <a:rPr lang="en-US" dirty="0" smtClean="0">
                <a:solidFill>
                  <a:schemeClr val="tx1">
                    <a:lumMod val="40000"/>
                    <a:lumOff val="60000"/>
                  </a:schemeClr>
                </a:solidFill>
              </a:rPr>
              <a:t>)</a:t>
            </a:r>
            <a:endParaRPr lang="en-US" dirty="0">
              <a:solidFill>
                <a:schemeClr val="tx1">
                  <a:lumMod val="40000"/>
                  <a:lumOff val="60000"/>
                </a:schemeClr>
              </a:solidFill>
            </a:endParaRPr>
          </a:p>
        </p:txBody>
      </p:sp>
      <p:sp>
        <p:nvSpPr>
          <p:cNvPr id="6" name="Slide Number Placeholder 5"/>
          <p:cNvSpPr>
            <a:spLocks noGrp="1"/>
          </p:cNvSpPr>
          <p:nvPr>
            <p:ph type="sldNum" sz="quarter" idx="12"/>
          </p:nvPr>
        </p:nvSpPr>
        <p:spPr/>
        <p:txBody>
          <a:bodyPr/>
          <a:lstStyle/>
          <a:p>
            <a:fld id="{25A8E426-1013-4DA1-9982-506C918562F2}" type="slidenum">
              <a:rPr lang="de-DE" smtClean="0"/>
              <a:t>12</a:t>
            </a:fld>
            <a:endParaRPr lang="de-DE"/>
          </a:p>
        </p:txBody>
      </p:sp>
    </p:spTree>
    <p:extLst>
      <p:ext uri="{BB962C8B-B14F-4D97-AF65-F5344CB8AC3E}">
        <p14:creationId xmlns:p14="http://schemas.microsoft.com/office/powerpoint/2010/main" val="2079213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Meer </a:t>
            </a:r>
            <a:r>
              <a:rPr lang="en-US" dirty="0" err="1" smtClean="0"/>
              <a:t>weten</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buFontTx/>
              <a:buChar char="-"/>
            </a:pPr>
            <a:r>
              <a:rPr lang="en-US" dirty="0" smtClean="0"/>
              <a:t>Over </a:t>
            </a:r>
            <a:r>
              <a:rPr lang="en-US" dirty="0" err="1" smtClean="0"/>
              <a:t>werknemersvrijwilligerswerk</a:t>
            </a:r>
            <a:endParaRPr lang="en-US" dirty="0" smtClean="0"/>
          </a:p>
          <a:p>
            <a:pPr marL="882650" lvl="3" indent="-342900">
              <a:lnSpc>
                <a:spcPct val="150000"/>
              </a:lnSpc>
              <a:buAutoNum type="arabicPeriod"/>
            </a:pPr>
            <a:r>
              <a:rPr lang="en-US" sz="1400" dirty="0"/>
              <a:t>Wat </a:t>
            </a:r>
            <a:r>
              <a:rPr lang="en-US" sz="1400" dirty="0" err="1"/>
              <a:t>drijft</a:t>
            </a:r>
            <a:r>
              <a:rPr lang="en-US" sz="1400" dirty="0"/>
              <a:t> </a:t>
            </a:r>
            <a:r>
              <a:rPr lang="en-US" sz="1400" dirty="0" err="1"/>
              <a:t>bedrijven</a:t>
            </a:r>
            <a:r>
              <a:rPr lang="en-US" sz="1400" dirty="0"/>
              <a:t> om </a:t>
            </a:r>
            <a:r>
              <a:rPr lang="en-US" sz="1400" dirty="0" err="1" smtClean="0"/>
              <a:t>samen</a:t>
            </a:r>
            <a:r>
              <a:rPr lang="en-US" sz="1400" dirty="0" smtClean="0"/>
              <a:t> </a:t>
            </a:r>
            <a:r>
              <a:rPr lang="en-US" sz="1400" dirty="0" err="1" smtClean="0"/>
              <a:t>te</a:t>
            </a:r>
            <a:r>
              <a:rPr lang="en-US" sz="1400" dirty="0" smtClean="0"/>
              <a:t> </a:t>
            </a:r>
            <a:r>
              <a:rPr lang="en-US" sz="1400" dirty="0" err="1" smtClean="0"/>
              <a:t>werken</a:t>
            </a:r>
            <a:r>
              <a:rPr lang="en-US" sz="1400" dirty="0" smtClean="0"/>
              <a:t> met nonprofit </a:t>
            </a:r>
            <a:r>
              <a:rPr lang="en-US" sz="1400" dirty="0" err="1" smtClean="0"/>
              <a:t>organisaties</a:t>
            </a:r>
            <a:r>
              <a:rPr lang="en-US" sz="1400" dirty="0" smtClean="0"/>
              <a:t>?</a:t>
            </a:r>
            <a:endParaRPr lang="en-US" sz="1400" dirty="0"/>
          </a:p>
          <a:p>
            <a:pPr marL="882650" lvl="3" indent="-342900">
              <a:lnSpc>
                <a:spcPct val="150000"/>
              </a:lnSpc>
              <a:buAutoNum type="arabicPeriod"/>
            </a:pPr>
            <a:r>
              <a:rPr lang="en-US" sz="1400" dirty="0"/>
              <a:t>Wat </a:t>
            </a:r>
            <a:r>
              <a:rPr lang="en-US" sz="1400" dirty="0" err="1"/>
              <a:t>zijn</a:t>
            </a:r>
            <a:r>
              <a:rPr lang="en-US" sz="1400" dirty="0"/>
              <a:t> trends </a:t>
            </a:r>
            <a:r>
              <a:rPr lang="en-US" sz="1400" dirty="0" err="1"/>
              <a:t>waarop</a:t>
            </a:r>
            <a:r>
              <a:rPr lang="en-US" sz="1400" dirty="0"/>
              <a:t> </a:t>
            </a:r>
            <a:r>
              <a:rPr lang="en-US" sz="1400" dirty="0" smtClean="0"/>
              <a:t>nonprofit </a:t>
            </a:r>
            <a:r>
              <a:rPr lang="en-US" sz="1400" dirty="0" err="1" smtClean="0"/>
              <a:t>organizaties</a:t>
            </a:r>
            <a:r>
              <a:rPr lang="en-US" sz="1400" dirty="0" smtClean="0"/>
              <a:t> </a:t>
            </a:r>
            <a:r>
              <a:rPr lang="en-US" sz="1400" dirty="0" err="1" smtClean="0"/>
              <a:t>kunnen</a:t>
            </a:r>
            <a:r>
              <a:rPr lang="en-US" sz="1400" dirty="0" smtClean="0"/>
              <a:t> </a:t>
            </a:r>
            <a:r>
              <a:rPr lang="en-US" sz="1400" dirty="0" err="1"/>
              <a:t>inhaken</a:t>
            </a:r>
            <a:r>
              <a:rPr lang="en-US" sz="1400" dirty="0"/>
              <a:t>? </a:t>
            </a:r>
          </a:p>
          <a:p>
            <a:pPr marL="882650" lvl="3" indent="-342900">
              <a:lnSpc>
                <a:spcPct val="150000"/>
              </a:lnSpc>
              <a:buAutoNum type="arabicPeriod"/>
            </a:pPr>
            <a:r>
              <a:rPr lang="en-US" sz="1400" dirty="0" err="1"/>
              <a:t>Welke</a:t>
            </a:r>
            <a:r>
              <a:rPr lang="en-US" sz="1400" dirty="0"/>
              <a:t> for-profit </a:t>
            </a:r>
            <a:r>
              <a:rPr lang="en-US" sz="1400" dirty="0" err="1"/>
              <a:t>organisaties</a:t>
            </a:r>
            <a:r>
              <a:rPr lang="en-US" sz="1400" dirty="0"/>
              <a:t> </a:t>
            </a:r>
            <a:r>
              <a:rPr lang="en-US" sz="1400" dirty="0" err="1"/>
              <a:t>passen</a:t>
            </a:r>
            <a:r>
              <a:rPr lang="en-US" sz="1400" dirty="0"/>
              <a:t> </a:t>
            </a:r>
            <a:r>
              <a:rPr lang="en-US" sz="1400" dirty="0" err="1" smtClean="0"/>
              <a:t>goed</a:t>
            </a:r>
            <a:r>
              <a:rPr lang="en-US" sz="1400" dirty="0" smtClean="0"/>
              <a:t> </a:t>
            </a:r>
            <a:r>
              <a:rPr lang="en-US" sz="1400" dirty="0" err="1" smtClean="0"/>
              <a:t>bij</a:t>
            </a:r>
            <a:r>
              <a:rPr lang="en-US" sz="1400" dirty="0" smtClean="0"/>
              <a:t> </a:t>
            </a:r>
            <a:r>
              <a:rPr lang="en-US" sz="1400" dirty="0" err="1" smtClean="0"/>
              <a:t>een</a:t>
            </a:r>
            <a:r>
              <a:rPr lang="en-US" sz="1400" dirty="0" smtClean="0"/>
              <a:t> </a:t>
            </a:r>
            <a:r>
              <a:rPr lang="en-US" sz="1400" dirty="0" err="1" smtClean="0"/>
              <a:t>specifieke</a:t>
            </a:r>
            <a:r>
              <a:rPr lang="en-US" sz="1400" dirty="0" smtClean="0"/>
              <a:t> nonprofit </a:t>
            </a:r>
            <a:r>
              <a:rPr lang="en-US" sz="1400" dirty="0" err="1" smtClean="0"/>
              <a:t>organisatie</a:t>
            </a:r>
            <a:r>
              <a:rPr lang="en-US" sz="1400" dirty="0" smtClean="0"/>
              <a:t> </a:t>
            </a:r>
            <a:r>
              <a:rPr lang="en-US" sz="1400" dirty="0" err="1" smtClean="0"/>
              <a:t>en</a:t>
            </a:r>
            <a:r>
              <a:rPr lang="en-US" sz="1400" dirty="0" smtClean="0"/>
              <a:t> </a:t>
            </a:r>
            <a:r>
              <a:rPr lang="en-US" sz="1400" dirty="0" err="1"/>
              <a:t>waarom</a:t>
            </a:r>
            <a:r>
              <a:rPr lang="en-US" sz="1400" dirty="0"/>
              <a:t>? </a:t>
            </a:r>
          </a:p>
          <a:p>
            <a:pPr marL="882650" lvl="3" indent="-342900">
              <a:lnSpc>
                <a:spcPct val="150000"/>
              </a:lnSpc>
              <a:buFont typeface="Arial" charset="0"/>
              <a:buAutoNum type="arabicPeriod"/>
            </a:pPr>
            <a:r>
              <a:rPr lang="en-US" sz="1400" dirty="0"/>
              <a:t>Wat </a:t>
            </a:r>
            <a:r>
              <a:rPr lang="en-US" sz="1400" dirty="0" err="1"/>
              <a:t>levert</a:t>
            </a:r>
            <a:r>
              <a:rPr lang="en-US" sz="1400" dirty="0"/>
              <a:t> </a:t>
            </a:r>
            <a:r>
              <a:rPr lang="en-US" sz="1400" dirty="0" err="1"/>
              <a:t>een</a:t>
            </a:r>
            <a:r>
              <a:rPr lang="en-US" sz="1400" dirty="0"/>
              <a:t> </a:t>
            </a:r>
            <a:r>
              <a:rPr lang="en-US" sz="1400" dirty="0" err="1"/>
              <a:t>samenwerking</a:t>
            </a:r>
            <a:r>
              <a:rPr lang="en-US" sz="1400" dirty="0"/>
              <a:t> </a:t>
            </a:r>
            <a:r>
              <a:rPr lang="en-US" sz="1400" dirty="0" err="1" smtClean="0"/>
              <a:t>beide</a:t>
            </a:r>
            <a:r>
              <a:rPr lang="en-US" sz="1400" dirty="0" smtClean="0"/>
              <a:t> </a:t>
            </a:r>
            <a:r>
              <a:rPr lang="en-US" sz="1400" dirty="0" err="1" smtClean="0"/>
              <a:t>partijen</a:t>
            </a:r>
            <a:r>
              <a:rPr lang="en-US" sz="1400" dirty="0" smtClean="0"/>
              <a:t> op? </a:t>
            </a:r>
            <a:endParaRPr lang="en-US" dirty="0" smtClean="0"/>
          </a:p>
          <a:p>
            <a:pPr marL="882650" lvl="3" indent="-342900">
              <a:lnSpc>
                <a:spcPct val="150000"/>
              </a:lnSpc>
              <a:buFont typeface="Arial" charset="0"/>
              <a:buAutoNum type="arabicPeriod"/>
            </a:pPr>
            <a:r>
              <a:rPr lang="en-US" sz="1400" dirty="0" smtClean="0"/>
              <a:t>Wat </a:t>
            </a:r>
            <a:r>
              <a:rPr lang="en-US" sz="1400" dirty="0" err="1" smtClean="0"/>
              <a:t>zijn</a:t>
            </a:r>
            <a:r>
              <a:rPr lang="en-US" sz="1400" dirty="0" smtClean="0"/>
              <a:t> de </a:t>
            </a:r>
            <a:r>
              <a:rPr lang="en-US" sz="1400" dirty="0" err="1" smtClean="0"/>
              <a:t>uitdagingen</a:t>
            </a:r>
            <a:r>
              <a:rPr lang="en-US" sz="1400" dirty="0" smtClean="0"/>
              <a:t>? </a:t>
            </a:r>
          </a:p>
          <a:p>
            <a:pPr lvl="3" indent="0">
              <a:lnSpc>
                <a:spcPct val="150000"/>
              </a:lnSpc>
              <a:buNone/>
            </a:pPr>
            <a:endParaRPr lang="en-US" sz="1400" dirty="0"/>
          </a:p>
          <a:p>
            <a:pPr lvl="3" indent="0">
              <a:lnSpc>
                <a:spcPct val="150000"/>
              </a:lnSpc>
              <a:buNone/>
            </a:pPr>
            <a:r>
              <a:rPr lang="en-US" sz="1400" dirty="0" err="1" smtClean="0"/>
              <a:t>Zie</a:t>
            </a:r>
            <a:r>
              <a:rPr lang="en-US" sz="1400" dirty="0" smtClean="0"/>
              <a:t> </a:t>
            </a:r>
            <a:r>
              <a:rPr lang="en-US" sz="1400" dirty="0">
                <a:hlinkClick r:id="rId3"/>
              </a:rPr>
              <a:t>https://www.rsm.nl/research/departments/business-society-management/maatschappelijke-betrokkenheid/home</a:t>
            </a:r>
            <a:r>
              <a:rPr lang="en-US" sz="1400" dirty="0" smtClean="0">
                <a:hlinkClick r:id="rId3"/>
              </a:rPr>
              <a:t>/</a:t>
            </a:r>
            <a:endParaRPr lang="en-US" sz="1400" dirty="0" smtClean="0"/>
          </a:p>
          <a:p>
            <a:pPr lvl="3" indent="0">
              <a:lnSpc>
                <a:spcPct val="150000"/>
              </a:lnSpc>
              <a:buNone/>
            </a:pPr>
            <a:r>
              <a:rPr lang="en-US" sz="1400" dirty="0" smtClean="0"/>
              <a:t>Of </a:t>
            </a:r>
            <a:r>
              <a:rPr lang="en-US" sz="1400" dirty="0" err="1" smtClean="0"/>
              <a:t>Roza</a:t>
            </a:r>
            <a:r>
              <a:rPr lang="en-US" sz="1400" dirty="0"/>
              <a:t>, L. (2016, September 8). </a:t>
            </a:r>
            <a:r>
              <a:rPr lang="en-US" sz="1400" i="1" dirty="0"/>
              <a:t>Employee Engagement In Corporate Social </a:t>
            </a:r>
            <a:r>
              <a:rPr lang="en-US" sz="1400" i="1" dirty="0" smtClean="0"/>
              <a:t>Responsibility</a:t>
            </a:r>
            <a:r>
              <a:rPr lang="en-US" sz="1400" dirty="0" smtClean="0"/>
              <a:t>. </a:t>
            </a:r>
            <a:r>
              <a:rPr lang="en-US" sz="1400" i="1" dirty="0" smtClean="0"/>
              <a:t>ERIM </a:t>
            </a:r>
            <a:r>
              <a:rPr lang="en-US" sz="1400" i="1" dirty="0"/>
              <a:t>Ph.D. Series Research in Management</a:t>
            </a:r>
            <a:r>
              <a:rPr lang="en-US" sz="1400" dirty="0"/>
              <a:t>. Erasmus University Rotterdam. </a:t>
            </a:r>
            <a:r>
              <a:rPr lang="en-US" sz="1400" dirty="0">
                <a:hlinkClick r:id="rId4"/>
              </a:rPr>
              <a:t>https://</a:t>
            </a:r>
            <a:r>
              <a:rPr lang="en-US" sz="1400" dirty="0" smtClean="0">
                <a:hlinkClick r:id="rId4"/>
              </a:rPr>
              <a:t>repub.eur.nl/pub/93254</a:t>
            </a:r>
            <a:endParaRPr lang="en-US" sz="1400" dirty="0" smtClean="0"/>
          </a:p>
          <a:p>
            <a:pPr lvl="3" indent="0">
              <a:lnSpc>
                <a:spcPct val="150000"/>
              </a:lnSpc>
              <a:buNone/>
            </a:pPr>
            <a:r>
              <a:rPr lang="en-US" sz="1400" dirty="0" smtClean="0"/>
              <a:t>Of mail </a:t>
            </a:r>
            <a:r>
              <a:rPr lang="en-US" sz="1400" dirty="0" err="1" smtClean="0"/>
              <a:t>mij</a:t>
            </a:r>
            <a:r>
              <a:rPr lang="en-US" sz="1400" dirty="0" smtClean="0"/>
              <a:t> (</a:t>
            </a:r>
            <a:r>
              <a:rPr lang="en-US" sz="1400" dirty="0" smtClean="0">
                <a:hlinkClick r:id="rId5"/>
              </a:rPr>
              <a:t>s.a.maas@rsm.nl</a:t>
            </a:r>
            <a:r>
              <a:rPr lang="en-US" sz="1400" dirty="0" smtClean="0"/>
              <a:t>) </a:t>
            </a:r>
            <a:r>
              <a:rPr lang="en-US" sz="1400" dirty="0" err="1" smtClean="0"/>
              <a:t>voor</a:t>
            </a:r>
            <a:r>
              <a:rPr lang="en-US" sz="1400" dirty="0" smtClean="0"/>
              <a:t> </a:t>
            </a:r>
            <a:r>
              <a:rPr lang="en-US" sz="1400" dirty="0" err="1" smtClean="0"/>
              <a:t>een</a:t>
            </a:r>
            <a:r>
              <a:rPr lang="en-US" sz="1400" dirty="0" smtClean="0"/>
              <a:t> </a:t>
            </a:r>
            <a:r>
              <a:rPr lang="en-US" sz="1400" dirty="0" err="1" smtClean="0"/>
              <a:t>korte</a:t>
            </a:r>
            <a:r>
              <a:rPr lang="en-US" sz="1400" dirty="0" smtClean="0"/>
              <a:t> </a:t>
            </a:r>
            <a:r>
              <a:rPr lang="en-US" sz="1400" dirty="0" err="1" smtClean="0"/>
              <a:t>Powerpoint</a:t>
            </a:r>
            <a:r>
              <a:rPr lang="en-US" sz="1400" dirty="0" smtClean="0"/>
              <a:t> </a:t>
            </a:r>
            <a:r>
              <a:rPr lang="en-US" sz="1400" dirty="0" err="1" smtClean="0"/>
              <a:t>Presentatie</a:t>
            </a:r>
            <a:r>
              <a:rPr lang="en-US" sz="1400" dirty="0" smtClean="0"/>
              <a:t>. </a:t>
            </a:r>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13</a:t>
            </a:fld>
            <a:endParaRPr lang="de-DE"/>
          </a:p>
        </p:txBody>
      </p:sp>
    </p:spTree>
    <p:extLst>
      <p:ext uri="{BB962C8B-B14F-4D97-AF65-F5344CB8AC3E}">
        <p14:creationId xmlns:p14="http://schemas.microsoft.com/office/powerpoint/2010/main" val="2099230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22400"/>
            <a:ext cx="8425108" cy="3120550"/>
          </a:xfrm>
        </p:spPr>
        <p:txBody>
          <a:bodyPr/>
          <a:lstStyle/>
          <a:p>
            <a:r>
              <a:rPr lang="en-US" dirty="0" err="1"/>
              <a:t>Episodisch</a:t>
            </a:r>
            <a:r>
              <a:rPr lang="en-US" dirty="0"/>
              <a:t> </a:t>
            </a:r>
            <a:r>
              <a:rPr lang="en-US" dirty="0" err="1" smtClean="0"/>
              <a:t>vrijwilligerswerk</a:t>
            </a:r>
            <a:r>
              <a:rPr lang="en-US" dirty="0" smtClean="0"/>
              <a:t> </a:t>
            </a:r>
            <a:r>
              <a:rPr lang="en-US" dirty="0"/>
              <a:t>is </a:t>
            </a:r>
            <a:r>
              <a:rPr lang="en-US" dirty="0" err="1" smtClean="0"/>
              <a:t>nieuw</a:t>
            </a:r>
            <a:r>
              <a:rPr lang="en-US" dirty="0" smtClean="0"/>
              <a:t> </a:t>
            </a:r>
            <a:r>
              <a:rPr lang="en-US" dirty="0" err="1" smtClean="0"/>
              <a:t>en</a:t>
            </a:r>
            <a:r>
              <a:rPr lang="en-US" dirty="0" smtClean="0"/>
              <a:t> </a:t>
            </a:r>
            <a:r>
              <a:rPr lang="en-US" dirty="0" err="1" smtClean="0"/>
              <a:t>iets</a:t>
            </a:r>
            <a:r>
              <a:rPr lang="en-US" dirty="0" smtClean="0"/>
              <a:t> </a:t>
            </a:r>
            <a:r>
              <a:rPr lang="en-US" dirty="0"/>
              <a:t>van de </a:t>
            </a:r>
            <a:r>
              <a:rPr lang="en-US" dirty="0" err="1"/>
              <a:t>laatste</a:t>
            </a:r>
            <a:r>
              <a:rPr lang="en-US" dirty="0"/>
              <a:t> </a:t>
            </a:r>
            <a:r>
              <a:rPr lang="en-US" dirty="0" err="1"/>
              <a:t>j</a:t>
            </a:r>
            <a:r>
              <a:rPr lang="en-US" dirty="0" err="1" smtClean="0"/>
              <a:t>aren</a:t>
            </a:r>
            <a:r>
              <a:rPr lang="en-US" dirty="0" smtClean="0"/>
              <a:t>.</a:t>
            </a:r>
            <a:endParaRPr lang="en-US" dirty="0"/>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14</a:t>
            </a:fld>
            <a:endParaRPr lang="de-DE"/>
          </a:p>
        </p:txBody>
      </p:sp>
      <p:sp>
        <p:nvSpPr>
          <p:cNvPr id="7" name="TextBox 6"/>
          <p:cNvSpPr txBox="1"/>
          <p:nvPr/>
        </p:nvSpPr>
        <p:spPr>
          <a:xfrm>
            <a:off x="264160" y="1092815"/>
            <a:ext cx="1156279" cy="461665"/>
          </a:xfrm>
          <a:prstGeom prst="rect">
            <a:avLst/>
          </a:prstGeom>
          <a:noFill/>
        </p:spPr>
        <p:txBody>
          <a:bodyPr wrap="none" rtlCol="0">
            <a:spAutoFit/>
          </a:bodyPr>
          <a:lstStyle/>
          <a:p>
            <a:r>
              <a:rPr lang="en-US" sz="2400" b="1" dirty="0" err="1" smtClean="0"/>
              <a:t>Fabel</a:t>
            </a:r>
            <a:r>
              <a:rPr lang="en-US" sz="2400" b="1" dirty="0" smtClean="0"/>
              <a:t>: </a:t>
            </a:r>
            <a:endParaRPr lang="en-US" sz="2400" b="1" dirty="0"/>
          </a:p>
        </p:txBody>
      </p:sp>
      <p:sp>
        <p:nvSpPr>
          <p:cNvPr id="8" name="TextBox 7"/>
          <p:cNvSpPr txBox="1"/>
          <p:nvPr/>
        </p:nvSpPr>
        <p:spPr>
          <a:xfrm>
            <a:off x="264160" y="2732783"/>
            <a:ext cx="8348212" cy="2123658"/>
          </a:xfrm>
          <a:prstGeom prst="rect">
            <a:avLst/>
          </a:prstGeom>
          <a:noFill/>
        </p:spPr>
        <p:txBody>
          <a:bodyPr wrap="square" rtlCol="0">
            <a:spAutoFit/>
          </a:bodyPr>
          <a:lstStyle/>
          <a:p>
            <a:pPr>
              <a:lnSpc>
                <a:spcPct val="150000"/>
              </a:lnSpc>
            </a:pPr>
            <a:r>
              <a:rPr lang="en-US" sz="2400" b="1" dirty="0" err="1" smtClean="0"/>
              <a:t>Feit</a:t>
            </a:r>
            <a:r>
              <a:rPr lang="en-US" sz="2400" b="1" dirty="0" smtClean="0"/>
              <a:t>:</a:t>
            </a:r>
          </a:p>
          <a:p>
            <a:r>
              <a:rPr lang="en-US" sz="2400" dirty="0" err="1"/>
              <a:t>Episodisch</a:t>
            </a:r>
            <a:r>
              <a:rPr lang="en-US" sz="2400" dirty="0"/>
              <a:t> </a:t>
            </a:r>
            <a:r>
              <a:rPr lang="en-US" sz="2400" dirty="0" err="1"/>
              <a:t>vrijwilligerswerk</a:t>
            </a:r>
            <a:r>
              <a:rPr lang="en-US" sz="2400" dirty="0"/>
              <a:t> </a:t>
            </a:r>
            <a:r>
              <a:rPr lang="en-US" sz="2400" dirty="0" err="1"/>
              <a:t>bestaat</a:t>
            </a:r>
            <a:r>
              <a:rPr lang="en-US" sz="2400" dirty="0"/>
              <a:t> al heel </a:t>
            </a:r>
            <a:r>
              <a:rPr lang="en-US" sz="2400" dirty="0" err="1"/>
              <a:t>lang</a:t>
            </a:r>
            <a:r>
              <a:rPr lang="en-US" sz="2400" dirty="0"/>
              <a:t>; </a:t>
            </a:r>
            <a:r>
              <a:rPr lang="en-US" sz="2400" dirty="0" err="1"/>
              <a:t>hedendaags</a:t>
            </a:r>
            <a:r>
              <a:rPr lang="en-US" sz="2400" dirty="0"/>
              <a:t> </a:t>
            </a:r>
            <a:r>
              <a:rPr lang="en-US" sz="2400" dirty="0" err="1"/>
              <a:t>wel</a:t>
            </a:r>
            <a:r>
              <a:rPr lang="en-US" sz="2400" dirty="0"/>
              <a:t> </a:t>
            </a:r>
            <a:r>
              <a:rPr lang="en-US" sz="2400" dirty="0" err="1"/>
              <a:t>veel</a:t>
            </a:r>
            <a:r>
              <a:rPr lang="en-US" sz="2400" dirty="0"/>
              <a:t> </a:t>
            </a:r>
            <a:r>
              <a:rPr lang="en-US" sz="2400" dirty="0" err="1"/>
              <a:t>meer</a:t>
            </a:r>
            <a:r>
              <a:rPr lang="en-US" sz="2400" dirty="0"/>
              <a:t> </a:t>
            </a:r>
            <a:r>
              <a:rPr lang="en-US" sz="2400" dirty="0" err="1" smtClean="0"/>
              <a:t>mogelijkheden</a:t>
            </a:r>
            <a:r>
              <a:rPr lang="en-US" sz="2400" dirty="0" smtClean="0"/>
              <a:t> </a:t>
            </a:r>
            <a:r>
              <a:rPr lang="en-US" sz="2400" dirty="0" err="1" smtClean="0"/>
              <a:t>voor</a:t>
            </a:r>
            <a:r>
              <a:rPr lang="en-US" sz="2400" dirty="0" smtClean="0"/>
              <a:t> </a:t>
            </a:r>
            <a:r>
              <a:rPr lang="en-US" sz="2400" dirty="0" err="1" smtClean="0"/>
              <a:t>episodisch</a:t>
            </a:r>
            <a:r>
              <a:rPr lang="en-US" sz="2400" dirty="0" smtClean="0"/>
              <a:t> </a:t>
            </a:r>
            <a:r>
              <a:rPr lang="en-US" sz="2400" dirty="0" err="1" smtClean="0"/>
              <a:t>vrijwilligerswerk</a:t>
            </a:r>
            <a:endParaRPr lang="en-US" sz="2400" dirty="0" smtClean="0"/>
          </a:p>
          <a:p>
            <a:endParaRPr lang="en-US" sz="2400" dirty="0"/>
          </a:p>
        </p:txBody>
      </p:sp>
    </p:spTree>
    <p:extLst>
      <p:ext uri="{BB962C8B-B14F-4D97-AF65-F5344CB8AC3E}">
        <p14:creationId xmlns:p14="http://schemas.microsoft.com/office/powerpoint/2010/main" val="176385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22400"/>
            <a:ext cx="8425108" cy="3120550"/>
          </a:xfrm>
        </p:spPr>
        <p:txBody>
          <a:bodyPr/>
          <a:lstStyle/>
          <a:p>
            <a:r>
              <a:rPr lang="en-US" dirty="0"/>
              <a:t>De </a:t>
            </a:r>
            <a:r>
              <a:rPr lang="en-US" dirty="0" err="1"/>
              <a:t>traditionele</a:t>
            </a:r>
            <a:r>
              <a:rPr lang="en-US" dirty="0"/>
              <a:t> (</a:t>
            </a:r>
            <a:r>
              <a:rPr lang="en-US" dirty="0" err="1"/>
              <a:t>reguliere</a:t>
            </a:r>
            <a:r>
              <a:rPr lang="en-US" dirty="0"/>
              <a:t>) </a:t>
            </a:r>
            <a:r>
              <a:rPr lang="en-US" dirty="0" err="1"/>
              <a:t>vrijwilliger</a:t>
            </a:r>
            <a:r>
              <a:rPr lang="en-US" dirty="0"/>
              <a:t> </a:t>
            </a:r>
            <a:r>
              <a:rPr lang="en-US" dirty="0" err="1"/>
              <a:t>wordt</a:t>
            </a:r>
            <a:r>
              <a:rPr lang="en-US" dirty="0"/>
              <a:t> </a:t>
            </a:r>
            <a:r>
              <a:rPr lang="en-US" dirty="0" err="1"/>
              <a:t>vervangen</a:t>
            </a:r>
            <a:r>
              <a:rPr lang="en-US" dirty="0"/>
              <a:t> door de </a:t>
            </a:r>
            <a:r>
              <a:rPr lang="en-US" dirty="0" err="1"/>
              <a:t>episodische</a:t>
            </a:r>
            <a:r>
              <a:rPr lang="en-US" dirty="0"/>
              <a:t> </a:t>
            </a:r>
            <a:r>
              <a:rPr lang="en-US" dirty="0" err="1" smtClean="0"/>
              <a:t>vrijwilliger</a:t>
            </a:r>
            <a:r>
              <a:rPr lang="en-US" dirty="0" smtClean="0"/>
              <a:t>.</a:t>
            </a:r>
            <a:endParaRPr lang="en-US" dirty="0"/>
          </a:p>
          <a:p>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15</a:t>
            </a:fld>
            <a:endParaRPr lang="de-DE"/>
          </a:p>
        </p:txBody>
      </p:sp>
      <p:sp>
        <p:nvSpPr>
          <p:cNvPr id="7" name="TextBox 6"/>
          <p:cNvSpPr txBox="1"/>
          <p:nvPr/>
        </p:nvSpPr>
        <p:spPr>
          <a:xfrm>
            <a:off x="264160" y="1092815"/>
            <a:ext cx="1156279" cy="461665"/>
          </a:xfrm>
          <a:prstGeom prst="rect">
            <a:avLst/>
          </a:prstGeom>
          <a:noFill/>
        </p:spPr>
        <p:txBody>
          <a:bodyPr wrap="none" rtlCol="0">
            <a:spAutoFit/>
          </a:bodyPr>
          <a:lstStyle/>
          <a:p>
            <a:r>
              <a:rPr lang="en-US" sz="2400" b="1" dirty="0" err="1" smtClean="0"/>
              <a:t>Fabel</a:t>
            </a:r>
            <a:r>
              <a:rPr lang="en-US" sz="2400" b="1" dirty="0" smtClean="0"/>
              <a:t>: </a:t>
            </a:r>
            <a:endParaRPr lang="en-US" sz="2400" b="1" dirty="0"/>
          </a:p>
        </p:txBody>
      </p:sp>
      <p:sp>
        <p:nvSpPr>
          <p:cNvPr id="8" name="TextBox 7"/>
          <p:cNvSpPr txBox="1"/>
          <p:nvPr/>
        </p:nvSpPr>
        <p:spPr>
          <a:xfrm>
            <a:off x="264160" y="2732783"/>
            <a:ext cx="9418320" cy="2123658"/>
          </a:xfrm>
          <a:prstGeom prst="rect">
            <a:avLst/>
          </a:prstGeom>
          <a:noFill/>
        </p:spPr>
        <p:txBody>
          <a:bodyPr wrap="square" rtlCol="0">
            <a:spAutoFit/>
          </a:bodyPr>
          <a:lstStyle/>
          <a:p>
            <a:pPr>
              <a:lnSpc>
                <a:spcPct val="150000"/>
              </a:lnSpc>
            </a:pPr>
            <a:r>
              <a:rPr lang="en-US" sz="2400" b="1" dirty="0" err="1" smtClean="0"/>
              <a:t>Feit</a:t>
            </a:r>
            <a:r>
              <a:rPr lang="en-US" sz="2400" b="1" dirty="0" smtClean="0"/>
              <a:t>:</a:t>
            </a:r>
          </a:p>
          <a:p>
            <a:pPr marL="342900" indent="-342900">
              <a:buAutoNum type="arabicPeriod"/>
            </a:pPr>
            <a:r>
              <a:rPr lang="en-US" sz="2400" dirty="0"/>
              <a:t>De </a:t>
            </a:r>
            <a:r>
              <a:rPr lang="en-US" sz="2400" dirty="0" err="1"/>
              <a:t>traditionele</a:t>
            </a:r>
            <a:r>
              <a:rPr lang="en-US" sz="2400" dirty="0"/>
              <a:t> </a:t>
            </a:r>
            <a:r>
              <a:rPr lang="en-US" sz="2400" dirty="0" err="1"/>
              <a:t>vrijwilliger</a:t>
            </a:r>
            <a:r>
              <a:rPr lang="en-US" sz="2400" dirty="0"/>
              <a:t> </a:t>
            </a:r>
            <a:r>
              <a:rPr lang="en-US" sz="2400" dirty="0" err="1"/>
              <a:t>doet</a:t>
            </a:r>
            <a:r>
              <a:rPr lang="en-US" sz="2400" dirty="0"/>
              <a:t> </a:t>
            </a:r>
            <a:r>
              <a:rPr lang="en-US" sz="2400" dirty="0" err="1"/>
              <a:t>episodisch</a:t>
            </a:r>
            <a:r>
              <a:rPr lang="en-US" sz="2400" dirty="0"/>
              <a:t> </a:t>
            </a:r>
            <a:r>
              <a:rPr lang="en-US" sz="2400" dirty="0" err="1"/>
              <a:t>vrijwilligerswerk</a:t>
            </a:r>
            <a:r>
              <a:rPr lang="en-US" sz="2400" dirty="0"/>
              <a:t> elders</a:t>
            </a:r>
          </a:p>
          <a:p>
            <a:pPr marL="342900" indent="-342900">
              <a:buAutoNum type="arabicPeriod"/>
            </a:pPr>
            <a:r>
              <a:rPr lang="en-US" sz="2400" dirty="0" err="1"/>
              <a:t>Episodische</a:t>
            </a:r>
            <a:r>
              <a:rPr lang="en-US" sz="2400" dirty="0"/>
              <a:t> </a:t>
            </a:r>
            <a:r>
              <a:rPr lang="en-US" sz="2400" dirty="0" err="1"/>
              <a:t>vrijwilliger</a:t>
            </a:r>
            <a:r>
              <a:rPr lang="en-US" sz="2400" dirty="0"/>
              <a:t> </a:t>
            </a:r>
            <a:r>
              <a:rPr lang="en-US" sz="2400" dirty="0" err="1"/>
              <a:t>rijgt</a:t>
            </a:r>
            <a:r>
              <a:rPr lang="en-US" sz="2400" dirty="0"/>
              <a:t> </a:t>
            </a:r>
            <a:r>
              <a:rPr lang="en-US" sz="2400" dirty="0" err="1"/>
              <a:t>een</a:t>
            </a:r>
            <a:r>
              <a:rPr lang="en-US" sz="2400" dirty="0"/>
              <a:t> hele </a:t>
            </a:r>
            <a:r>
              <a:rPr lang="en-US" sz="2400" dirty="0" err="1"/>
              <a:t>keten</a:t>
            </a:r>
            <a:r>
              <a:rPr lang="en-US" sz="2400" dirty="0"/>
              <a:t> van </a:t>
            </a:r>
            <a:r>
              <a:rPr lang="en-US" sz="2400" dirty="0" err="1"/>
              <a:t>episodisch</a:t>
            </a:r>
            <a:r>
              <a:rPr lang="en-US" sz="2400" dirty="0"/>
              <a:t> </a:t>
            </a:r>
            <a:r>
              <a:rPr lang="en-US" sz="2400" dirty="0" err="1"/>
              <a:t>vrijwilligerswerk</a:t>
            </a:r>
            <a:r>
              <a:rPr lang="en-US" sz="2400" dirty="0"/>
              <a:t> </a:t>
            </a:r>
            <a:r>
              <a:rPr lang="en-US" sz="2400" dirty="0" err="1"/>
              <a:t>aan</a:t>
            </a:r>
            <a:r>
              <a:rPr lang="en-US" sz="2400" dirty="0"/>
              <a:t> </a:t>
            </a:r>
            <a:r>
              <a:rPr lang="en-US" sz="2400" dirty="0" err="1"/>
              <a:t>elkaar</a:t>
            </a:r>
            <a:r>
              <a:rPr lang="en-US" sz="2400" dirty="0"/>
              <a:t> tot </a:t>
            </a:r>
            <a:r>
              <a:rPr lang="en-US" sz="2400" dirty="0" err="1"/>
              <a:t>indrukwekkende</a:t>
            </a:r>
            <a:r>
              <a:rPr lang="en-US" sz="2400" dirty="0"/>
              <a:t> </a:t>
            </a:r>
            <a:r>
              <a:rPr lang="en-US" sz="2400" dirty="0" err="1" smtClean="0"/>
              <a:t>bijdragen</a:t>
            </a:r>
            <a:endParaRPr lang="en-US" sz="2400" dirty="0"/>
          </a:p>
        </p:txBody>
      </p:sp>
    </p:spTree>
    <p:extLst>
      <p:ext uri="{BB962C8B-B14F-4D97-AF65-F5344CB8AC3E}">
        <p14:creationId xmlns:p14="http://schemas.microsoft.com/office/powerpoint/2010/main" val="22749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22400"/>
            <a:ext cx="8425108" cy="3120550"/>
          </a:xfrm>
        </p:spPr>
        <p:txBody>
          <a:bodyPr/>
          <a:lstStyle/>
          <a:p>
            <a:r>
              <a:rPr lang="en-US" dirty="0" err="1"/>
              <a:t>Episodisch</a:t>
            </a:r>
            <a:r>
              <a:rPr lang="en-US" dirty="0"/>
              <a:t> </a:t>
            </a:r>
            <a:r>
              <a:rPr lang="en-US" dirty="0" err="1"/>
              <a:t>vrijwilligerswerk</a:t>
            </a:r>
            <a:r>
              <a:rPr lang="en-US" dirty="0"/>
              <a:t> is </a:t>
            </a:r>
            <a:r>
              <a:rPr lang="en-US" dirty="0" err="1" smtClean="0"/>
              <a:t>enkel</a:t>
            </a:r>
            <a:r>
              <a:rPr lang="en-US" dirty="0" smtClean="0"/>
              <a:t> </a:t>
            </a:r>
            <a:r>
              <a:rPr lang="en-US" dirty="0" err="1" smtClean="0"/>
              <a:t>hinderlijk</a:t>
            </a:r>
            <a:r>
              <a:rPr lang="en-US" dirty="0" smtClean="0"/>
              <a:t> </a:t>
            </a:r>
            <a:r>
              <a:rPr lang="en-US" dirty="0" err="1"/>
              <a:t>en</a:t>
            </a:r>
            <a:r>
              <a:rPr lang="en-US" dirty="0"/>
              <a:t> </a:t>
            </a:r>
            <a:r>
              <a:rPr lang="en-US" dirty="0" err="1" smtClean="0"/>
              <a:t>belastend</a:t>
            </a:r>
            <a:r>
              <a:rPr lang="en-US" dirty="0" smtClean="0"/>
              <a:t>.</a:t>
            </a:r>
            <a:endParaRPr lang="en-US" dirty="0"/>
          </a:p>
          <a:p>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16</a:t>
            </a:fld>
            <a:endParaRPr lang="de-DE"/>
          </a:p>
        </p:txBody>
      </p:sp>
      <p:sp>
        <p:nvSpPr>
          <p:cNvPr id="7" name="TextBox 6"/>
          <p:cNvSpPr txBox="1"/>
          <p:nvPr/>
        </p:nvSpPr>
        <p:spPr>
          <a:xfrm>
            <a:off x="264160" y="1092815"/>
            <a:ext cx="1156279" cy="461665"/>
          </a:xfrm>
          <a:prstGeom prst="rect">
            <a:avLst/>
          </a:prstGeom>
          <a:noFill/>
        </p:spPr>
        <p:txBody>
          <a:bodyPr wrap="none" rtlCol="0">
            <a:spAutoFit/>
          </a:bodyPr>
          <a:lstStyle/>
          <a:p>
            <a:r>
              <a:rPr lang="en-US" sz="2400" b="1" dirty="0" err="1" smtClean="0"/>
              <a:t>Fabel</a:t>
            </a:r>
            <a:r>
              <a:rPr lang="en-US" sz="2400" b="1" dirty="0" smtClean="0"/>
              <a:t>: </a:t>
            </a:r>
            <a:endParaRPr lang="en-US" sz="2400" b="1" dirty="0"/>
          </a:p>
        </p:txBody>
      </p:sp>
      <p:sp>
        <p:nvSpPr>
          <p:cNvPr id="8" name="TextBox 7"/>
          <p:cNvSpPr txBox="1"/>
          <p:nvPr/>
        </p:nvSpPr>
        <p:spPr>
          <a:xfrm>
            <a:off x="264160" y="2469982"/>
            <a:ext cx="8348212" cy="2492990"/>
          </a:xfrm>
          <a:prstGeom prst="rect">
            <a:avLst/>
          </a:prstGeom>
          <a:noFill/>
        </p:spPr>
        <p:txBody>
          <a:bodyPr wrap="square" rtlCol="0">
            <a:spAutoFit/>
          </a:bodyPr>
          <a:lstStyle/>
          <a:p>
            <a:pPr>
              <a:lnSpc>
                <a:spcPct val="150000"/>
              </a:lnSpc>
            </a:pPr>
            <a:r>
              <a:rPr lang="en-US" sz="2400" b="1" dirty="0" err="1" smtClean="0"/>
              <a:t>Feit</a:t>
            </a:r>
            <a:r>
              <a:rPr lang="en-US" sz="2400" b="1" dirty="0" smtClean="0"/>
              <a:t>:</a:t>
            </a:r>
          </a:p>
          <a:p>
            <a:r>
              <a:rPr lang="en-US" sz="2400" dirty="0" err="1" smtClean="0"/>
              <a:t>Vraagt</a:t>
            </a:r>
            <a:r>
              <a:rPr lang="en-US" sz="2400" dirty="0" smtClean="0"/>
              <a:t> om </a:t>
            </a:r>
            <a:r>
              <a:rPr lang="en-US" sz="2400" dirty="0" err="1" smtClean="0"/>
              <a:t>investering</a:t>
            </a:r>
            <a:r>
              <a:rPr lang="en-US" sz="2400" dirty="0" smtClean="0"/>
              <a:t> (</a:t>
            </a:r>
            <a:r>
              <a:rPr lang="en-US" sz="2400" dirty="0" err="1" smtClean="0"/>
              <a:t>andere</a:t>
            </a:r>
            <a:r>
              <a:rPr lang="en-US" sz="2400" dirty="0" smtClean="0"/>
              <a:t> management </a:t>
            </a:r>
            <a:r>
              <a:rPr lang="en-US" sz="2400" dirty="0" err="1" smtClean="0"/>
              <a:t>pratijken</a:t>
            </a:r>
            <a:r>
              <a:rPr lang="en-US" sz="2400" dirty="0" smtClean="0"/>
              <a:t>), MAAR </a:t>
            </a:r>
            <a:r>
              <a:rPr lang="en-US" sz="2400" dirty="0" err="1" smtClean="0"/>
              <a:t>episodisch</a:t>
            </a:r>
            <a:r>
              <a:rPr lang="en-US" sz="2400" dirty="0" smtClean="0"/>
              <a:t> </a:t>
            </a:r>
            <a:r>
              <a:rPr lang="en-US" sz="2400" dirty="0" err="1"/>
              <a:t>vrijwilligerswerk</a:t>
            </a:r>
            <a:r>
              <a:rPr lang="en-US" sz="2400" dirty="0"/>
              <a:t> </a:t>
            </a:r>
            <a:r>
              <a:rPr lang="en-US" sz="2400" dirty="0" err="1"/>
              <a:t>heeft</a:t>
            </a:r>
            <a:r>
              <a:rPr lang="en-US" sz="2400" dirty="0"/>
              <a:t> </a:t>
            </a:r>
            <a:r>
              <a:rPr lang="en-US" sz="2400" dirty="0" err="1"/>
              <a:t>haar</a:t>
            </a:r>
            <a:r>
              <a:rPr lang="en-US" sz="2400" dirty="0"/>
              <a:t> </a:t>
            </a:r>
            <a:r>
              <a:rPr lang="en-US" sz="2400" dirty="0" err="1"/>
              <a:t>eigen</a:t>
            </a:r>
            <a:r>
              <a:rPr lang="en-US" sz="2400" dirty="0"/>
              <a:t> </a:t>
            </a:r>
            <a:r>
              <a:rPr lang="en-US" sz="2400" dirty="0" err="1"/>
              <a:t>voordelen</a:t>
            </a:r>
            <a:r>
              <a:rPr lang="en-US" sz="2400" dirty="0"/>
              <a:t> (</a:t>
            </a:r>
            <a:r>
              <a:rPr lang="en-US" sz="2400" dirty="0" err="1"/>
              <a:t>specialistische</a:t>
            </a:r>
            <a:r>
              <a:rPr lang="en-US" sz="2400" dirty="0"/>
              <a:t> </a:t>
            </a:r>
            <a:r>
              <a:rPr lang="en-US" sz="2400" dirty="0" err="1"/>
              <a:t>kennis</a:t>
            </a:r>
            <a:r>
              <a:rPr lang="en-US" sz="2400" dirty="0"/>
              <a:t> die maar </a:t>
            </a:r>
            <a:r>
              <a:rPr lang="en-US" sz="2400" dirty="0" err="1"/>
              <a:t>af</a:t>
            </a:r>
            <a:r>
              <a:rPr lang="en-US" sz="2400" dirty="0"/>
              <a:t>- </a:t>
            </a:r>
            <a:r>
              <a:rPr lang="en-US" sz="2400" dirty="0" err="1"/>
              <a:t>en</a:t>
            </a:r>
            <a:r>
              <a:rPr lang="en-US" sz="2400" dirty="0"/>
              <a:t> toe </a:t>
            </a:r>
            <a:r>
              <a:rPr lang="en-US" sz="2400" dirty="0" err="1"/>
              <a:t>nodig</a:t>
            </a:r>
            <a:r>
              <a:rPr lang="en-US" sz="2400" dirty="0"/>
              <a:t> is; </a:t>
            </a:r>
            <a:r>
              <a:rPr lang="en-US" sz="2400" dirty="0" err="1"/>
              <a:t>doelmatig</a:t>
            </a:r>
            <a:r>
              <a:rPr lang="en-US" sz="2400" dirty="0"/>
              <a:t> </a:t>
            </a:r>
            <a:r>
              <a:rPr lang="en-US" sz="2400" dirty="0" err="1"/>
              <a:t>te</a:t>
            </a:r>
            <a:r>
              <a:rPr lang="en-US" sz="2400" dirty="0"/>
              <a:t> </a:t>
            </a:r>
            <a:r>
              <a:rPr lang="en-US" sz="2400" dirty="0" err="1"/>
              <a:t>werk</a:t>
            </a:r>
            <a:r>
              <a:rPr lang="en-US" sz="2400" dirty="0"/>
              <a:t>; </a:t>
            </a:r>
            <a:r>
              <a:rPr lang="en-US" sz="2400" dirty="0" err="1"/>
              <a:t>legitimiteit</a:t>
            </a:r>
            <a:r>
              <a:rPr lang="en-US" sz="2400" dirty="0"/>
              <a:t> </a:t>
            </a:r>
            <a:r>
              <a:rPr lang="en-US" sz="2400" dirty="0" err="1"/>
              <a:t>en</a:t>
            </a:r>
            <a:r>
              <a:rPr lang="en-US" sz="2400" dirty="0"/>
              <a:t> </a:t>
            </a:r>
            <a:r>
              <a:rPr lang="en-US" sz="2400" dirty="0" err="1"/>
              <a:t>draagvlak</a:t>
            </a:r>
            <a:r>
              <a:rPr lang="en-US" sz="2400" dirty="0"/>
              <a:t>; extra </a:t>
            </a:r>
            <a:r>
              <a:rPr lang="en-US" sz="2400" dirty="0" err="1"/>
              <a:t>ondersteuning</a:t>
            </a:r>
            <a:r>
              <a:rPr lang="en-US" sz="2400" dirty="0"/>
              <a:t> </a:t>
            </a:r>
            <a:r>
              <a:rPr lang="en-US" sz="2400" dirty="0" err="1" smtClean="0"/>
              <a:t>bij</a:t>
            </a:r>
            <a:r>
              <a:rPr lang="en-US" sz="2400" dirty="0" smtClean="0"/>
              <a:t> </a:t>
            </a:r>
            <a:r>
              <a:rPr lang="en-US" sz="2400" dirty="0" err="1"/>
              <a:t>grote</a:t>
            </a:r>
            <a:r>
              <a:rPr lang="en-US" sz="2400" dirty="0"/>
              <a:t> </a:t>
            </a:r>
            <a:r>
              <a:rPr lang="en-US" sz="2400" dirty="0" err="1"/>
              <a:t>evenementen</a:t>
            </a:r>
            <a:r>
              <a:rPr lang="en-US" sz="2400" dirty="0"/>
              <a:t>, …) </a:t>
            </a:r>
            <a:endParaRPr lang="en-US" sz="2400" dirty="0" smtClean="0"/>
          </a:p>
        </p:txBody>
      </p:sp>
    </p:spTree>
    <p:extLst>
      <p:ext uri="{BB962C8B-B14F-4D97-AF65-F5344CB8AC3E}">
        <p14:creationId xmlns:p14="http://schemas.microsoft.com/office/powerpoint/2010/main" val="35541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Verandering</a:t>
            </a:r>
            <a:r>
              <a:rPr lang="en-US" dirty="0" smtClean="0"/>
              <a:t> in </a:t>
            </a:r>
            <a:r>
              <a:rPr lang="en-US" dirty="0" err="1" smtClean="0"/>
              <a:t>vrijwilligersmanagement</a:t>
            </a:r>
            <a:endParaRPr lang="en-US" dirty="0"/>
          </a:p>
        </p:txBody>
      </p:sp>
      <p:sp>
        <p:nvSpPr>
          <p:cNvPr id="3" name="Content Placeholder 2"/>
          <p:cNvSpPr>
            <a:spLocks noGrp="1"/>
          </p:cNvSpPr>
          <p:nvPr>
            <p:ph idx="1"/>
          </p:nvPr>
        </p:nvSpPr>
        <p:spPr/>
        <p:txBody>
          <a:bodyPr/>
          <a:lstStyle/>
          <a:p>
            <a:r>
              <a:rPr lang="en-US" dirty="0" err="1" smtClean="0"/>
              <a:t>Een</a:t>
            </a:r>
            <a:r>
              <a:rPr lang="en-US" dirty="0" smtClean="0"/>
              <a:t> </a:t>
            </a:r>
            <a:r>
              <a:rPr lang="en-US" dirty="0" err="1" smtClean="0"/>
              <a:t>klein</a:t>
            </a:r>
            <a:r>
              <a:rPr lang="en-US" dirty="0" smtClean="0"/>
              <a:t> </a:t>
            </a:r>
            <a:r>
              <a:rPr lang="en-US" dirty="0" err="1" smtClean="0"/>
              <a:t>stukje</a:t>
            </a:r>
            <a:r>
              <a:rPr lang="en-US" dirty="0" smtClean="0"/>
              <a:t> </a:t>
            </a:r>
            <a:r>
              <a:rPr lang="en-US" dirty="0" err="1" smtClean="0"/>
              <a:t>historie</a:t>
            </a:r>
            <a:r>
              <a:rPr lang="en-US" dirty="0" smtClean="0"/>
              <a:t>….</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17</a:t>
            </a:fld>
            <a:endParaRPr lang="de-DE"/>
          </a:p>
        </p:txBody>
      </p:sp>
    </p:spTree>
    <p:extLst>
      <p:ext uri="{BB962C8B-B14F-4D97-AF65-F5344CB8AC3E}">
        <p14:creationId xmlns:p14="http://schemas.microsoft.com/office/powerpoint/2010/main" val="1761715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Vrijwilligersmanagement</a:t>
            </a:r>
            <a:r>
              <a:rPr lang="en-US" dirty="0" smtClean="0"/>
              <a:t> 1.0</a:t>
            </a:r>
            <a:endParaRPr lang="en-US" dirty="0"/>
          </a:p>
        </p:txBody>
      </p:sp>
      <p:sp>
        <p:nvSpPr>
          <p:cNvPr id="3" name="Content Placeholder 2"/>
          <p:cNvSpPr>
            <a:spLocks noGrp="1"/>
          </p:cNvSpPr>
          <p:nvPr>
            <p:ph idx="1"/>
          </p:nvPr>
        </p:nvSpPr>
        <p:spPr/>
        <p:txBody>
          <a:bodyPr/>
          <a:lstStyle/>
          <a:p>
            <a:pPr marL="342900" indent="-342900">
              <a:buFontTx/>
              <a:buChar char="-"/>
            </a:pPr>
            <a:r>
              <a:rPr lang="en-US" dirty="0" smtClean="0"/>
              <a:t>1970 – 1975</a:t>
            </a:r>
          </a:p>
          <a:p>
            <a:pPr marL="342900" indent="-342900">
              <a:buFontTx/>
              <a:buChar char="-"/>
            </a:pPr>
            <a:r>
              <a:rPr lang="en-US" b="1" dirty="0" smtClean="0"/>
              <a:t>“One size fits all”</a:t>
            </a:r>
          </a:p>
          <a:p>
            <a:pPr marL="342900" indent="-342900">
              <a:buFontTx/>
              <a:buChar char="-"/>
            </a:pPr>
            <a:r>
              <a:rPr lang="nl-NL" dirty="0" smtClean="0"/>
              <a:t>Een </a:t>
            </a:r>
            <a:r>
              <a:rPr lang="nl-NL" dirty="0"/>
              <a:t>procesbenadering van </a:t>
            </a:r>
            <a:r>
              <a:rPr lang="nl-NL" dirty="0" smtClean="0"/>
              <a:t>vrijwilligersmanagement </a:t>
            </a:r>
            <a:r>
              <a:rPr lang="nl-NL" dirty="0"/>
              <a:t>die is gebaseerd op de metafoor van de </a:t>
            </a:r>
            <a:r>
              <a:rPr lang="nl-NL" dirty="0" smtClean="0"/>
              <a:t>werkplek</a:t>
            </a:r>
          </a:p>
          <a:p>
            <a:pPr marL="704850" lvl="2" indent="-342900">
              <a:buFontTx/>
              <a:buChar char="-"/>
            </a:pPr>
            <a:r>
              <a:rPr lang="nl-NL" dirty="0" smtClean="0"/>
              <a:t>Functiebeschrijvingen; werving; afstemmen van interesses en mogelijkheden; training en oriëntatie; beleid en procedures</a:t>
            </a:r>
            <a:endParaRPr lang="en-US" dirty="0"/>
          </a:p>
        </p:txBody>
      </p:sp>
      <p:sp>
        <p:nvSpPr>
          <p:cNvPr id="5" name="Footer Placeholder 4"/>
          <p:cNvSpPr>
            <a:spLocks noGrp="1"/>
          </p:cNvSpPr>
          <p:nvPr>
            <p:ph type="ftr" sz="quarter" idx="11"/>
          </p:nvPr>
        </p:nvSpPr>
        <p:spPr>
          <a:xfrm>
            <a:off x="233299" y="4748580"/>
            <a:ext cx="3086100" cy="273844"/>
          </a:xfrm>
        </p:spPr>
        <p:txBody>
          <a:bodyPr/>
          <a:lstStyle/>
          <a:p>
            <a:r>
              <a:rPr lang="en-US" dirty="0" err="1" smtClean="0"/>
              <a:t>Bron</a:t>
            </a:r>
            <a:r>
              <a:rPr lang="en-US" dirty="0" smtClean="0"/>
              <a:t>: </a:t>
            </a:r>
            <a:r>
              <a:rPr lang="en-US" dirty="0" err="1" smtClean="0"/>
              <a:t>McCurley</a:t>
            </a:r>
            <a:r>
              <a:rPr lang="en-US" dirty="0" smtClean="0"/>
              <a:t> &amp; Lynch, 2011; Ellis, 2010.</a:t>
            </a:r>
            <a:endParaRPr lang="de-DE" dirty="0"/>
          </a:p>
        </p:txBody>
      </p:sp>
      <p:sp>
        <p:nvSpPr>
          <p:cNvPr id="6" name="Slide Number Placeholder 5"/>
          <p:cNvSpPr>
            <a:spLocks noGrp="1"/>
          </p:cNvSpPr>
          <p:nvPr>
            <p:ph type="sldNum" sz="quarter" idx="12"/>
          </p:nvPr>
        </p:nvSpPr>
        <p:spPr/>
        <p:txBody>
          <a:bodyPr/>
          <a:lstStyle/>
          <a:p>
            <a:fld id="{25A8E426-1013-4DA1-9982-506C918562F2}" type="slidenum">
              <a:rPr lang="de-DE" smtClean="0"/>
              <a:t>18</a:t>
            </a:fld>
            <a:endParaRPr lang="de-DE"/>
          </a:p>
        </p:txBody>
      </p:sp>
      <p:pic>
        <p:nvPicPr>
          <p:cNvPr id="7" name="Afbeelding 8">
            <a:extLst>
              <a:ext uri="{FF2B5EF4-FFF2-40B4-BE49-F238E27FC236}">
                <a16:creationId xmlns:a16="http://schemas.microsoft.com/office/drawing/2014/main" id="{32F36AA1-DE20-4941-A4A4-5751A1177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273" y="554218"/>
            <a:ext cx="1907727" cy="1428954"/>
          </a:xfrm>
          <a:prstGeom prst="rect">
            <a:avLst/>
          </a:prstGeom>
        </p:spPr>
      </p:pic>
    </p:spTree>
    <p:extLst>
      <p:ext uri="{BB962C8B-B14F-4D97-AF65-F5344CB8AC3E}">
        <p14:creationId xmlns:p14="http://schemas.microsoft.com/office/powerpoint/2010/main" val="1037902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Vrijwilligersmanagement</a:t>
            </a:r>
            <a:r>
              <a:rPr lang="en-US" dirty="0" smtClean="0"/>
              <a:t> 2.0</a:t>
            </a:r>
            <a:endParaRPr lang="en-US" dirty="0"/>
          </a:p>
        </p:txBody>
      </p:sp>
      <p:sp>
        <p:nvSpPr>
          <p:cNvPr id="3" name="Content Placeholder 2"/>
          <p:cNvSpPr>
            <a:spLocks noGrp="1"/>
          </p:cNvSpPr>
          <p:nvPr>
            <p:ph idx="1"/>
          </p:nvPr>
        </p:nvSpPr>
        <p:spPr/>
        <p:txBody>
          <a:bodyPr/>
          <a:lstStyle/>
          <a:p>
            <a:pPr marL="342900" indent="-342900">
              <a:buFontTx/>
              <a:buChar char="-"/>
            </a:pPr>
            <a:r>
              <a:rPr lang="en-US" dirty="0" smtClean="0"/>
              <a:t>1995 – nu</a:t>
            </a:r>
          </a:p>
          <a:p>
            <a:pPr marL="342900" indent="-342900">
              <a:buFontTx/>
              <a:buChar char="-"/>
            </a:pPr>
            <a:r>
              <a:rPr lang="en-US" b="1" dirty="0" smtClean="0"/>
              <a:t>“One size does not fits all”</a:t>
            </a:r>
          </a:p>
          <a:p>
            <a:pPr marL="342900" indent="-342900">
              <a:buFontTx/>
              <a:buChar char="-"/>
            </a:pPr>
            <a:r>
              <a:rPr lang="nl-NL" dirty="0"/>
              <a:t>Het contextualiseren van het proces </a:t>
            </a:r>
            <a:r>
              <a:rPr lang="nl-NL" dirty="0" smtClean="0"/>
              <a:t>model</a:t>
            </a:r>
          </a:p>
          <a:p>
            <a:pPr marL="342900" indent="-342900">
              <a:buFontTx/>
              <a:buChar char="-"/>
            </a:pPr>
            <a:r>
              <a:rPr lang="nl-NL" dirty="0"/>
              <a:t>V</a:t>
            </a:r>
            <a:r>
              <a:rPr lang="nl-NL" dirty="0" smtClean="0"/>
              <a:t>erschillende </a:t>
            </a:r>
            <a:r>
              <a:rPr lang="nl-NL" dirty="0"/>
              <a:t>vormen van </a:t>
            </a:r>
            <a:r>
              <a:rPr lang="nl-NL" dirty="0" smtClean="0"/>
              <a:t>vrijwilligersmanagement afhankelijk van de context</a:t>
            </a:r>
            <a:endParaRPr lang="en-US" dirty="0"/>
          </a:p>
        </p:txBody>
      </p:sp>
      <p:sp>
        <p:nvSpPr>
          <p:cNvPr id="5" name="Footer Placeholder 4"/>
          <p:cNvSpPr>
            <a:spLocks noGrp="1"/>
          </p:cNvSpPr>
          <p:nvPr>
            <p:ph type="ftr" sz="quarter" idx="11"/>
          </p:nvPr>
        </p:nvSpPr>
        <p:spPr>
          <a:xfrm>
            <a:off x="256946" y="4746774"/>
            <a:ext cx="8201253" cy="273844"/>
          </a:xfrm>
        </p:spPr>
        <p:txBody>
          <a:bodyPr/>
          <a:lstStyle/>
          <a:p>
            <a:r>
              <a:rPr lang="en-US" dirty="0" err="1" smtClean="0"/>
              <a:t>Bron</a:t>
            </a:r>
            <a:r>
              <a:rPr lang="en-US" dirty="0" smtClean="0"/>
              <a:t>: </a:t>
            </a:r>
            <a:r>
              <a:rPr lang="en-US" dirty="0" err="1" smtClean="0"/>
              <a:t>Brudney</a:t>
            </a:r>
            <a:r>
              <a:rPr lang="en-US" dirty="0"/>
              <a:t>, J.L. &amp; </a:t>
            </a:r>
            <a:r>
              <a:rPr lang="en-US" dirty="0" err="1"/>
              <a:t>Meijs</a:t>
            </a:r>
            <a:r>
              <a:rPr lang="en-US" dirty="0"/>
              <a:t>, L.C.P.M. (2014). </a:t>
            </a:r>
            <a:r>
              <a:rPr lang="en-GB"/>
              <a:t>Models of Volunteer Management: Professional Volunteer Program Management in Social Work. </a:t>
            </a:r>
            <a:r>
              <a:rPr lang="en-GB" i="1" dirty="0"/>
              <a:t>Human Service Organizations Management, Leadership &amp; Governance, 38</a:t>
            </a:r>
            <a:r>
              <a:rPr lang="en-GB" dirty="0"/>
              <a:t>(3), 297-309</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19</a:t>
            </a:fld>
            <a:endParaRPr lang="de-DE"/>
          </a:p>
        </p:txBody>
      </p:sp>
    </p:spTree>
    <p:extLst>
      <p:ext uri="{BB962C8B-B14F-4D97-AF65-F5344CB8AC3E}">
        <p14:creationId xmlns:p14="http://schemas.microsoft.com/office/powerpoint/2010/main" val="1857610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Wie</a:t>
            </a:r>
            <a:r>
              <a:rPr lang="en-US" dirty="0" smtClean="0"/>
              <a:t> ben </a:t>
            </a:r>
            <a:r>
              <a:rPr lang="en-US" dirty="0" err="1" smtClean="0"/>
              <a:t>ik</a:t>
            </a:r>
            <a:r>
              <a:rPr lang="en-US" dirty="0" smtClean="0"/>
              <a:t>?</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2</a:t>
            </a:fld>
            <a:endParaRPr lang="de-DE"/>
          </a:p>
        </p:txBody>
      </p:sp>
      <p:pic>
        <p:nvPicPr>
          <p:cNvPr id="7" name="Content Placeholder 6"/>
          <p:cNvPicPr>
            <a:picLocks noGrp="1" noChangeAspect="1"/>
          </p:cNvPicPr>
          <p:nvPr>
            <p:ph idx="1"/>
          </p:nvPr>
        </p:nvPicPr>
        <p:blipFill>
          <a:blip r:embed="rId3"/>
          <a:stretch>
            <a:fillRect/>
          </a:stretch>
        </p:blipFill>
        <p:spPr>
          <a:xfrm>
            <a:off x="461793" y="1835028"/>
            <a:ext cx="2497666" cy="1665111"/>
          </a:xfrm>
          <a:prstGeom prst="rect">
            <a:avLst/>
          </a:prstGeom>
        </p:spPr>
      </p:pic>
      <p:sp>
        <p:nvSpPr>
          <p:cNvPr id="8" name="TextBox 7"/>
          <p:cNvSpPr txBox="1"/>
          <p:nvPr/>
        </p:nvSpPr>
        <p:spPr>
          <a:xfrm>
            <a:off x="3175682" y="1139594"/>
            <a:ext cx="5238044" cy="3424014"/>
          </a:xfrm>
          <a:prstGeom prst="rect">
            <a:avLst/>
          </a:prstGeom>
          <a:noFill/>
        </p:spPr>
        <p:txBody>
          <a:bodyPr wrap="square" rtlCol="0">
            <a:spAutoFit/>
          </a:bodyPr>
          <a:lstStyle/>
          <a:p>
            <a:r>
              <a:rPr lang="en-US" b="1" dirty="0"/>
              <a:t>Stephanie A. Maas</a:t>
            </a:r>
          </a:p>
          <a:p>
            <a:r>
              <a:rPr lang="en-US" dirty="0" err="1" smtClean="0"/>
              <a:t>Wetenschappelijk</a:t>
            </a:r>
            <a:r>
              <a:rPr lang="en-US" dirty="0" smtClean="0"/>
              <a:t> </a:t>
            </a:r>
            <a:r>
              <a:rPr lang="en-US" dirty="0" err="1" smtClean="0"/>
              <a:t>onderzoeker</a:t>
            </a:r>
            <a:r>
              <a:rPr lang="en-US" dirty="0" smtClean="0"/>
              <a:t> &amp; </a:t>
            </a:r>
            <a:r>
              <a:rPr lang="en-US" dirty="0" err="1" smtClean="0"/>
              <a:t>Promovendus</a:t>
            </a:r>
            <a:endParaRPr lang="en-US" dirty="0"/>
          </a:p>
          <a:p>
            <a:r>
              <a:rPr lang="en-US" dirty="0"/>
              <a:t>Department of Business-Society Management (B-SM)</a:t>
            </a:r>
          </a:p>
          <a:p>
            <a:endParaRPr lang="en-US" dirty="0"/>
          </a:p>
          <a:p>
            <a:r>
              <a:rPr lang="en-US" sz="1400" dirty="0">
                <a:solidFill>
                  <a:srgbClr val="44546A"/>
                </a:solidFill>
                <a:sym typeface="Wingdings" panose="05000000000000000000" pitchFamily="2" charset="2"/>
              </a:rPr>
              <a:t> </a:t>
            </a:r>
            <a:r>
              <a:rPr lang="en-US" dirty="0" smtClean="0"/>
              <a:t>: </a:t>
            </a:r>
            <a:r>
              <a:rPr lang="en-US" dirty="0"/>
              <a:t>s.a.maas@rsm.nl </a:t>
            </a:r>
          </a:p>
          <a:p>
            <a:endParaRPr lang="en-US" dirty="0" smtClean="0"/>
          </a:p>
          <a:p>
            <a:endParaRPr lang="en-US" dirty="0"/>
          </a:p>
          <a:p>
            <a:endParaRPr lang="en-US" dirty="0"/>
          </a:p>
          <a:p>
            <a:r>
              <a:rPr lang="en-US" b="1" dirty="0" err="1" smtClean="0"/>
              <a:t>Onderzoeksinteresses</a:t>
            </a:r>
            <a:r>
              <a:rPr lang="en-US" b="1" dirty="0" smtClean="0"/>
              <a:t>:</a:t>
            </a:r>
            <a:endParaRPr lang="en-US" b="1" dirty="0"/>
          </a:p>
          <a:p>
            <a:pPr marL="285750" indent="-285750">
              <a:buFontTx/>
              <a:buChar char="-"/>
            </a:pPr>
            <a:r>
              <a:rPr lang="en-US" dirty="0" err="1" smtClean="0"/>
              <a:t>Pheripherical</a:t>
            </a:r>
            <a:r>
              <a:rPr lang="en-US" dirty="0" smtClean="0"/>
              <a:t> CSR (Corporate philanthropy/MBO)</a:t>
            </a:r>
          </a:p>
          <a:p>
            <a:pPr marL="285750" indent="-285750">
              <a:buFontTx/>
              <a:buChar char="-"/>
            </a:pPr>
            <a:r>
              <a:rPr lang="en-US" dirty="0"/>
              <a:t>Business-nonprofit </a:t>
            </a:r>
            <a:r>
              <a:rPr lang="en-US" dirty="0" err="1"/>
              <a:t>relaties</a:t>
            </a:r>
            <a:endParaRPr lang="en-US" dirty="0"/>
          </a:p>
          <a:p>
            <a:pPr marL="285750" indent="-285750">
              <a:buFontTx/>
              <a:buChar char="-"/>
            </a:pPr>
            <a:r>
              <a:rPr lang="en-US" dirty="0"/>
              <a:t>Volunteer management</a:t>
            </a:r>
          </a:p>
          <a:p>
            <a:pPr marL="285750" indent="-285750">
              <a:buFontTx/>
              <a:buChar char="-"/>
            </a:pPr>
            <a:r>
              <a:rPr lang="en-US" dirty="0" smtClean="0"/>
              <a:t>Non-profit management</a:t>
            </a:r>
          </a:p>
          <a:p>
            <a:endParaRPr lang="en-US" dirty="0" smtClean="0"/>
          </a:p>
          <a:p>
            <a:pPr marL="285750" indent="-285750">
              <a:buFontTx/>
              <a:buChar char="-"/>
            </a:pPr>
            <a:endParaRPr lang="en-US" dirty="0"/>
          </a:p>
          <a:p>
            <a:endParaRPr lang="en-US" dirty="0"/>
          </a:p>
        </p:txBody>
      </p:sp>
    </p:spTree>
    <p:extLst>
      <p:ext uri="{BB962C8B-B14F-4D97-AF65-F5344CB8AC3E}">
        <p14:creationId xmlns:p14="http://schemas.microsoft.com/office/powerpoint/2010/main" val="3411326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Vrijwilligersmanagement</a:t>
            </a:r>
            <a:r>
              <a:rPr lang="en-US" dirty="0" smtClean="0"/>
              <a:t> 2.0</a:t>
            </a:r>
            <a:endParaRPr lang="en-US" dirty="0"/>
          </a:p>
        </p:txBody>
      </p:sp>
      <p:sp>
        <p:nvSpPr>
          <p:cNvPr id="5" name="Footer Placeholder 4"/>
          <p:cNvSpPr>
            <a:spLocks noGrp="1"/>
          </p:cNvSpPr>
          <p:nvPr>
            <p:ph type="ftr" sz="quarter" idx="11"/>
          </p:nvPr>
        </p:nvSpPr>
        <p:spPr>
          <a:xfrm>
            <a:off x="91409" y="4869656"/>
            <a:ext cx="9383666" cy="273844"/>
          </a:xfrm>
        </p:spPr>
        <p:txBody>
          <a:bodyPr/>
          <a:lstStyle/>
          <a:p>
            <a:r>
              <a:rPr lang="en-US" dirty="0" err="1" smtClean="0"/>
              <a:t>Bron</a:t>
            </a:r>
            <a:r>
              <a:rPr lang="en-US" dirty="0" smtClean="0"/>
              <a:t>: Rochester (</a:t>
            </a:r>
            <a:r>
              <a:rPr lang="en-US" dirty="0"/>
              <a:t>1999): “One Size Does Not Fit All: Four Models of Involving Volunteers in Voluntary Organizations.”  </a:t>
            </a:r>
            <a:endParaRPr lang="nl-NL" dirty="0"/>
          </a:p>
        </p:txBody>
      </p:sp>
      <p:sp>
        <p:nvSpPr>
          <p:cNvPr id="6" name="Slide Number Placeholder 5"/>
          <p:cNvSpPr>
            <a:spLocks noGrp="1"/>
          </p:cNvSpPr>
          <p:nvPr>
            <p:ph type="sldNum" sz="quarter" idx="12"/>
          </p:nvPr>
        </p:nvSpPr>
        <p:spPr/>
        <p:txBody>
          <a:bodyPr/>
          <a:lstStyle/>
          <a:p>
            <a:fld id="{25A8E426-1013-4DA1-9982-506C918562F2}" type="slidenum">
              <a:rPr lang="de-DE" smtClean="0"/>
              <a:t>20</a:t>
            </a:fld>
            <a:endParaRPr lang="de-DE"/>
          </a:p>
        </p:txBody>
      </p:sp>
      <p:graphicFrame>
        <p:nvGraphicFramePr>
          <p:cNvPr id="7" name="Tijdelijke aanduiding voor inhoud 3"/>
          <p:cNvGraphicFramePr>
            <a:graphicFrameLocks noGrp="1"/>
          </p:cNvGraphicFramePr>
          <p:nvPr>
            <p:ph idx="1"/>
            <p:extLst>
              <p:ext uri="{D42A27DB-BD31-4B8C-83A1-F6EECF244321}">
                <p14:modId xmlns:p14="http://schemas.microsoft.com/office/powerpoint/2010/main" val="3515595696"/>
              </p:ext>
            </p:extLst>
          </p:nvPr>
        </p:nvGraphicFramePr>
        <p:xfrm>
          <a:off x="367199" y="880187"/>
          <a:ext cx="8500903" cy="3958408"/>
        </p:xfrm>
        <a:graphic>
          <a:graphicData uri="http://schemas.openxmlformats.org/drawingml/2006/table">
            <a:tbl>
              <a:tblPr firstRow="1" firstCol="1" bandRow="1">
                <a:tableStyleId>{5C22544A-7EE6-4342-B048-85BDC9FD1C3A}</a:tableStyleId>
              </a:tblPr>
              <a:tblGrid>
                <a:gridCol w="385352">
                  <a:extLst>
                    <a:ext uri="{9D8B030D-6E8A-4147-A177-3AD203B41FA5}">
                      <a16:colId xmlns:a16="http://schemas.microsoft.com/office/drawing/2014/main" val="20000"/>
                    </a:ext>
                  </a:extLst>
                </a:gridCol>
                <a:gridCol w="1156058">
                  <a:extLst>
                    <a:ext uri="{9D8B030D-6E8A-4147-A177-3AD203B41FA5}">
                      <a16:colId xmlns:a16="http://schemas.microsoft.com/office/drawing/2014/main" val="20001"/>
                    </a:ext>
                  </a:extLst>
                </a:gridCol>
                <a:gridCol w="2312118">
                  <a:extLst>
                    <a:ext uri="{9D8B030D-6E8A-4147-A177-3AD203B41FA5}">
                      <a16:colId xmlns:a16="http://schemas.microsoft.com/office/drawing/2014/main" val="20002"/>
                    </a:ext>
                  </a:extLst>
                </a:gridCol>
                <a:gridCol w="2157976">
                  <a:extLst>
                    <a:ext uri="{9D8B030D-6E8A-4147-A177-3AD203B41FA5}">
                      <a16:colId xmlns:a16="http://schemas.microsoft.com/office/drawing/2014/main" val="20003"/>
                    </a:ext>
                  </a:extLst>
                </a:gridCol>
                <a:gridCol w="2489399">
                  <a:extLst>
                    <a:ext uri="{9D8B030D-6E8A-4147-A177-3AD203B41FA5}">
                      <a16:colId xmlns:a16="http://schemas.microsoft.com/office/drawing/2014/main" val="20004"/>
                    </a:ext>
                  </a:extLst>
                </a:gridCol>
              </a:tblGrid>
              <a:tr h="0">
                <a:tc rowSpan="7">
                  <a:txBody>
                    <a:bodyPr/>
                    <a:lstStyle/>
                    <a:p>
                      <a:pPr marL="71755" marR="71755" algn="ctr">
                        <a:lnSpc>
                          <a:spcPct val="115000"/>
                        </a:lnSpc>
                        <a:spcAft>
                          <a:spcPts val="0"/>
                        </a:spcAft>
                        <a:tabLst>
                          <a:tab pos="514350" algn="l"/>
                        </a:tabLst>
                      </a:pPr>
                      <a:r>
                        <a:rPr lang="en-US" sz="1200" dirty="0">
                          <a:solidFill>
                            <a:schemeClr val="tx1"/>
                          </a:solidFill>
                          <a:effectLst/>
                        </a:rPr>
                        <a:t>Relationship to Volunteer</a:t>
                      </a:r>
                      <a:endParaRPr lang="nl-NL" sz="1200" dirty="0">
                        <a:solidFill>
                          <a:schemeClr val="tx1"/>
                        </a:solidFill>
                        <a:effectLst/>
                        <a:latin typeface="Calibri"/>
                        <a:ea typeface="Calibri"/>
                        <a:cs typeface="Times New Roman"/>
                      </a:endParaRPr>
                    </a:p>
                  </a:txBody>
                  <a:tcPr marL="6124" marR="6124" marT="0" marB="0" vert="vert270">
                    <a:noFill/>
                  </a:tcPr>
                </a:tc>
                <a:tc gridSpan="4">
                  <a:txBody>
                    <a:bodyPr/>
                    <a:lstStyle/>
                    <a:p>
                      <a:pPr algn="ctr">
                        <a:lnSpc>
                          <a:spcPct val="115000"/>
                        </a:lnSpc>
                        <a:spcAft>
                          <a:spcPts val="0"/>
                        </a:spcAft>
                        <a:tabLst>
                          <a:tab pos="514350" algn="l"/>
                        </a:tabLst>
                      </a:pPr>
                      <a:r>
                        <a:rPr lang="en-US" sz="100">
                          <a:solidFill>
                            <a:schemeClr val="tx1"/>
                          </a:solidFill>
                          <a:effectLst/>
                        </a:rPr>
                        <a:t>Type of Model</a:t>
                      </a:r>
                      <a:endParaRPr lang="nl-NL" sz="100">
                        <a:solidFill>
                          <a:schemeClr val="tx1"/>
                        </a:solidFill>
                        <a:effectLst/>
                        <a:latin typeface="Calibri"/>
                        <a:ea typeface="Calibri"/>
                        <a:cs typeface="Times New Roman"/>
                      </a:endParaRPr>
                    </a:p>
                  </a:txBody>
                  <a:tcPr marL="6124" marR="6124" marT="0" marB="0">
                    <a:no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205233">
                <a:tc vMerge="1">
                  <a:txBody>
                    <a:bodyPr/>
                    <a:lstStyle/>
                    <a:p>
                      <a:endParaRPr lang="nl-NL"/>
                    </a:p>
                  </a:txBody>
                  <a:tcPr/>
                </a:tc>
                <a:tc>
                  <a:txBody>
                    <a:bodyPr/>
                    <a:lstStyle/>
                    <a:p>
                      <a:pPr algn="ctr">
                        <a:lnSpc>
                          <a:spcPct val="115000"/>
                        </a:lnSpc>
                        <a:spcAft>
                          <a:spcPts val="0"/>
                        </a:spcAft>
                        <a:tabLst>
                          <a:tab pos="514350" algn="l"/>
                        </a:tabLst>
                      </a:pPr>
                      <a:r>
                        <a:rPr lang="en-US" sz="1200">
                          <a:solidFill>
                            <a:schemeClr val="tx1"/>
                          </a:solidFill>
                          <a:effectLst/>
                        </a:rPr>
                        <a:t> </a:t>
                      </a:r>
                      <a:endParaRPr lang="nl-NL" sz="1200">
                        <a:solidFill>
                          <a:schemeClr val="tx1"/>
                        </a:solidFill>
                        <a:effectLst/>
                        <a:latin typeface="Calibri"/>
                        <a:ea typeface="Calibri"/>
                        <a:cs typeface="Times New Roman"/>
                      </a:endParaRPr>
                    </a:p>
                  </a:txBody>
                  <a:tcPr marL="6124" marR="6124" marT="0" marB="0">
                    <a:noFill/>
                  </a:tcPr>
                </a:tc>
                <a:tc>
                  <a:txBody>
                    <a:bodyPr/>
                    <a:lstStyle/>
                    <a:p>
                      <a:pPr algn="ctr">
                        <a:lnSpc>
                          <a:spcPct val="115000"/>
                        </a:lnSpc>
                        <a:spcAft>
                          <a:spcPts val="0"/>
                        </a:spcAft>
                        <a:tabLst>
                          <a:tab pos="514350" algn="l"/>
                        </a:tabLst>
                      </a:pPr>
                      <a:r>
                        <a:rPr lang="en-US" sz="1200" b="1" dirty="0">
                          <a:solidFill>
                            <a:schemeClr val="accent1">
                              <a:lumMod val="75000"/>
                            </a:schemeClr>
                          </a:solidFill>
                          <a:effectLst/>
                        </a:rPr>
                        <a:t>Service Delivery Model</a:t>
                      </a:r>
                      <a:endParaRPr lang="nl-NL" sz="1200" b="1" dirty="0">
                        <a:solidFill>
                          <a:schemeClr val="accent1">
                            <a:lumMod val="75000"/>
                          </a:schemeClr>
                        </a:solidFill>
                        <a:effectLst/>
                        <a:latin typeface="Calibri"/>
                        <a:ea typeface="Calibri"/>
                        <a:cs typeface="Times New Roman"/>
                      </a:endParaRPr>
                    </a:p>
                  </a:txBody>
                  <a:tcPr marL="6124" marR="6124" marT="0" marB="0">
                    <a:noFill/>
                  </a:tcPr>
                </a:tc>
                <a:tc>
                  <a:txBody>
                    <a:bodyPr/>
                    <a:lstStyle/>
                    <a:p>
                      <a:pPr algn="ctr">
                        <a:lnSpc>
                          <a:spcPct val="115000"/>
                        </a:lnSpc>
                        <a:spcAft>
                          <a:spcPts val="0"/>
                        </a:spcAft>
                        <a:tabLst>
                          <a:tab pos="514350" algn="l"/>
                        </a:tabLst>
                      </a:pPr>
                      <a:r>
                        <a:rPr lang="en-US" sz="1200" b="1" dirty="0">
                          <a:solidFill>
                            <a:schemeClr val="accent1">
                              <a:lumMod val="75000"/>
                            </a:schemeClr>
                          </a:solidFill>
                          <a:effectLst/>
                        </a:rPr>
                        <a:t>Support Role Model</a:t>
                      </a:r>
                      <a:endParaRPr lang="nl-NL" sz="1200" b="1" dirty="0">
                        <a:solidFill>
                          <a:schemeClr val="accent1">
                            <a:lumMod val="75000"/>
                          </a:schemeClr>
                        </a:solidFill>
                        <a:effectLst/>
                        <a:latin typeface="Calibri"/>
                        <a:ea typeface="Calibri"/>
                        <a:cs typeface="Times New Roman"/>
                      </a:endParaRPr>
                    </a:p>
                  </a:txBody>
                  <a:tcPr marL="6124" marR="6124" marT="0" marB="0">
                    <a:noFill/>
                  </a:tcPr>
                </a:tc>
                <a:tc>
                  <a:txBody>
                    <a:bodyPr/>
                    <a:lstStyle/>
                    <a:p>
                      <a:pPr algn="ctr">
                        <a:lnSpc>
                          <a:spcPct val="115000"/>
                        </a:lnSpc>
                        <a:spcAft>
                          <a:spcPts val="0"/>
                        </a:spcAft>
                        <a:tabLst>
                          <a:tab pos="514350" algn="l"/>
                        </a:tabLst>
                      </a:pPr>
                      <a:r>
                        <a:rPr lang="en-US" sz="1200" b="1" dirty="0">
                          <a:solidFill>
                            <a:schemeClr val="accent1">
                              <a:lumMod val="75000"/>
                            </a:schemeClr>
                          </a:solidFill>
                          <a:effectLst/>
                        </a:rPr>
                        <a:t>Member/Activist Model</a:t>
                      </a:r>
                      <a:endParaRPr lang="nl-NL" sz="1200" b="1" dirty="0">
                        <a:solidFill>
                          <a:schemeClr val="accent1">
                            <a:lumMod val="75000"/>
                          </a:schemeClr>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1"/>
                  </a:ext>
                </a:extLst>
              </a:tr>
              <a:tr h="725155">
                <a:tc vMerge="1">
                  <a:txBody>
                    <a:bodyPr/>
                    <a:lstStyle/>
                    <a:p>
                      <a:endParaRPr lang="nl-NL"/>
                    </a:p>
                  </a:txBody>
                  <a:tcPr/>
                </a:tc>
                <a:tc>
                  <a:txBody>
                    <a:bodyPr/>
                    <a:lstStyle/>
                    <a:p>
                      <a:pPr algn="ctr">
                        <a:lnSpc>
                          <a:spcPct val="115000"/>
                        </a:lnSpc>
                        <a:spcAft>
                          <a:spcPts val="0"/>
                        </a:spcAft>
                        <a:tabLst>
                          <a:tab pos="514350" algn="l"/>
                        </a:tabLst>
                      </a:pPr>
                      <a:r>
                        <a:rPr lang="en-US" sz="1200" b="1" dirty="0">
                          <a:solidFill>
                            <a:schemeClr val="tx1"/>
                          </a:solidFill>
                          <a:effectLst/>
                        </a:rPr>
                        <a:t> </a:t>
                      </a:r>
                      <a:endParaRPr lang="nl-NL" sz="1200" b="1" dirty="0">
                        <a:solidFill>
                          <a:schemeClr val="tx1"/>
                        </a:solidFill>
                        <a:effectLst/>
                      </a:endParaRPr>
                    </a:p>
                    <a:p>
                      <a:pPr algn="ctr">
                        <a:lnSpc>
                          <a:spcPct val="115000"/>
                        </a:lnSpc>
                        <a:spcAft>
                          <a:spcPts val="0"/>
                        </a:spcAft>
                        <a:tabLst>
                          <a:tab pos="514350" algn="l"/>
                        </a:tabLst>
                      </a:pPr>
                      <a:r>
                        <a:rPr lang="en-US" sz="1200" b="1" dirty="0">
                          <a:solidFill>
                            <a:schemeClr val="tx1"/>
                          </a:solidFill>
                          <a:effectLst/>
                        </a:rPr>
                        <a:t>Role of volunteer</a:t>
                      </a:r>
                      <a:endParaRPr lang="nl-NL" sz="1200" b="1"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Most of work done by volunteer</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Volunteer supplement work of paid staff</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All positions held by volunteers</a:t>
                      </a:r>
                      <a:endParaRPr lang="nl-NL" sz="1200">
                        <a:solidFill>
                          <a:schemeClr val="tx1"/>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2"/>
                  </a:ext>
                </a:extLst>
              </a:tr>
              <a:tr h="684109">
                <a:tc vMerge="1">
                  <a:txBody>
                    <a:bodyPr/>
                    <a:lstStyle/>
                    <a:p>
                      <a:endParaRPr lang="nl-NL"/>
                    </a:p>
                  </a:txBody>
                  <a:tcPr/>
                </a:tc>
                <a:tc>
                  <a:txBody>
                    <a:bodyPr/>
                    <a:lstStyle/>
                    <a:p>
                      <a:pPr algn="ctr">
                        <a:lnSpc>
                          <a:spcPct val="115000"/>
                        </a:lnSpc>
                        <a:spcAft>
                          <a:spcPts val="0"/>
                        </a:spcAft>
                        <a:tabLst>
                          <a:tab pos="514350" algn="l"/>
                        </a:tabLst>
                      </a:pPr>
                      <a:r>
                        <a:rPr lang="en-US" sz="1200" b="1">
                          <a:solidFill>
                            <a:schemeClr val="tx1"/>
                          </a:solidFill>
                          <a:effectLst/>
                        </a:rPr>
                        <a:t> </a:t>
                      </a:r>
                      <a:endParaRPr lang="nl-NL" sz="1200" b="1">
                        <a:solidFill>
                          <a:schemeClr val="tx1"/>
                        </a:solidFill>
                        <a:effectLst/>
                      </a:endParaRPr>
                    </a:p>
                    <a:p>
                      <a:pPr algn="ctr">
                        <a:lnSpc>
                          <a:spcPct val="115000"/>
                        </a:lnSpc>
                        <a:spcAft>
                          <a:spcPts val="0"/>
                        </a:spcAft>
                        <a:tabLst>
                          <a:tab pos="514350" algn="l"/>
                        </a:tabLst>
                      </a:pPr>
                      <a:r>
                        <a:rPr lang="en-US" sz="1200" b="1">
                          <a:solidFill>
                            <a:schemeClr val="tx1"/>
                          </a:solidFill>
                          <a:effectLst/>
                        </a:rPr>
                        <a:t>Recruitment of volunteer</a:t>
                      </a:r>
                      <a:endParaRPr lang="nl-NL" sz="1200" b="1">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dirty="0">
                          <a:solidFill>
                            <a:schemeClr val="tx1"/>
                          </a:solidFill>
                          <a:effectLst/>
                        </a:rPr>
                        <a:t>Specific recruitment based on volunteer ability</a:t>
                      </a:r>
                      <a:endParaRPr lang="nl-NL" sz="1200"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Volunteer recruited to take a non-operational role</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Volunteer’s purpose in organization is  self-defined</a:t>
                      </a:r>
                      <a:endParaRPr lang="nl-NL" sz="1200">
                        <a:solidFill>
                          <a:schemeClr val="tx1"/>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3"/>
                  </a:ext>
                </a:extLst>
              </a:tr>
              <a:tr h="547287">
                <a:tc vMerge="1">
                  <a:txBody>
                    <a:bodyPr/>
                    <a:lstStyle/>
                    <a:p>
                      <a:endParaRPr lang="nl-NL"/>
                    </a:p>
                  </a:txBody>
                  <a:tcPr/>
                </a:tc>
                <a:tc>
                  <a:txBody>
                    <a:bodyPr/>
                    <a:lstStyle/>
                    <a:p>
                      <a:pPr algn="ctr">
                        <a:lnSpc>
                          <a:spcPct val="115000"/>
                        </a:lnSpc>
                        <a:spcAft>
                          <a:spcPts val="0"/>
                        </a:spcAft>
                        <a:tabLst>
                          <a:tab pos="514350" algn="l"/>
                        </a:tabLst>
                      </a:pPr>
                      <a:r>
                        <a:rPr lang="en-US" sz="1200" b="1">
                          <a:solidFill>
                            <a:schemeClr val="tx1"/>
                          </a:solidFill>
                          <a:effectLst/>
                        </a:rPr>
                        <a:t> </a:t>
                      </a:r>
                      <a:endParaRPr lang="nl-NL" sz="1200" b="1">
                        <a:solidFill>
                          <a:schemeClr val="tx1"/>
                        </a:solidFill>
                        <a:effectLst/>
                      </a:endParaRPr>
                    </a:p>
                    <a:p>
                      <a:pPr algn="ctr">
                        <a:lnSpc>
                          <a:spcPct val="115000"/>
                        </a:lnSpc>
                        <a:spcAft>
                          <a:spcPts val="0"/>
                        </a:spcAft>
                        <a:tabLst>
                          <a:tab pos="514350" algn="l"/>
                        </a:tabLst>
                      </a:pPr>
                      <a:r>
                        <a:rPr lang="en-US" sz="1200" b="1">
                          <a:solidFill>
                            <a:schemeClr val="tx1"/>
                          </a:solidFill>
                          <a:effectLst/>
                        </a:rPr>
                        <a:t>Volunteer motivation</a:t>
                      </a:r>
                      <a:endParaRPr lang="nl-NL" sz="1200" b="1">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dirty="0">
                          <a:solidFill>
                            <a:schemeClr val="tx1"/>
                          </a:solidFill>
                          <a:effectLst/>
                        </a:rPr>
                        <a:t>Potentially relevant to paid employment</a:t>
                      </a:r>
                      <a:endParaRPr lang="nl-NL" sz="1200"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Feeling of doing good</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Volunteer involved for personal growth and development</a:t>
                      </a:r>
                      <a:endParaRPr lang="nl-NL" sz="1200">
                        <a:solidFill>
                          <a:schemeClr val="tx1"/>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4"/>
                  </a:ext>
                </a:extLst>
              </a:tr>
              <a:tr h="612894">
                <a:tc vMerge="1">
                  <a:txBody>
                    <a:bodyPr/>
                    <a:lstStyle/>
                    <a:p>
                      <a:endParaRPr lang="nl-NL"/>
                    </a:p>
                  </a:txBody>
                  <a:tcPr/>
                </a:tc>
                <a:tc>
                  <a:txBody>
                    <a:bodyPr/>
                    <a:lstStyle/>
                    <a:p>
                      <a:pPr algn="ctr">
                        <a:lnSpc>
                          <a:spcPct val="115000"/>
                        </a:lnSpc>
                        <a:spcAft>
                          <a:spcPts val="0"/>
                        </a:spcAft>
                        <a:tabLst>
                          <a:tab pos="514350" algn="l"/>
                        </a:tabLst>
                      </a:pPr>
                      <a:r>
                        <a:rPr lang="en-US" sz="1200" b="1" dirty="0">
                          <a:solidFill>
                            <a:schemeClr val="tx1"/>
                          </a:solidFill>
                          <a:effectLst/>
                        </a:rPr>
                        <a:t> </a:t>
                      </a:r>
                      <a:endParaRPr lang="nl-NL" sz="1200" b="1" dirty="0">
                        <a:solidFill>
                          <a:schemeClr val="tx1"/>
                        </a:solidFill>
                        <a:effectLst/>
                      </a:endParaRPr>
                    </a:p>
                    <a:p>
                      <a:pPr algn="ctr">
                        <a:lnSpc>
                          <a:spcPct val="115000"/>
                        </a:lnSpc>
                        <a:spcAft>
                          <a:spcPts val="0"/>
                        </a:spcAft>
                        <a:tabLst>
                          <a:tab pos="514350" algn="l"/>
                        </a:tabLst>
                      </a:pPr>
                      <a:r>
                        <a:rPr lang="en-US" sz="1200" b="1" dirty="0">
                          <a:solidFill>
                            <a:schemeClr val="tx1"/>
                          </a:solidFill>
                          <a:effectLst/>
                        </a:rPr>
                        <a:t>Volunteer</a:t>
                      </a:r>
                      <a:endParaRPr lang="nl-NL" sz="1200" b="1" dirty="0">
                        <a:solidFill>
                          <a:schemeClr val="tx1"/>
                        </a:solidFill>
                        <a:effectLst/>
                      </a:endParaRPr>
                    </a:p>
                    <a:p>
                      <a:pPr algn="ctr">
                        <a:lnSpc>
                          <a:spcPct val="115000"/>
                        </a:lnSpc>
                        <a:spcAft>
                          <a:spcPts val="0"/>
                        </a:spcAft>
                        <a:tabLst>
                          <a:tab pos="514350" algn="l"/>
                        </a:tabLst>
                      </a:pPr>
                      <a:r>
                        <a:rPr lang="en-US" sz="1200" b="1" dirty="0">
                          <a:solidFill>
                            <a:schemeClr val="tx1"/>
                          </a:solidFill>
                          <a:effectLst/>
                        </a:rPr>
                        <a:t>management</a:t>
                      </a:r>
                      <a:endParaRPr lang="nl-NL" sz="1200" b="1" dirty="0">
                        <a:solidFill>
                          <a:schemeClr val="tx1"/>
                        </a:solidFill>
                        <a:effectLst/>
                      </a:endParaRPr>
                    </a:p>
                    <a:p>
                      <a:pPr algn="ctr">
                        <a:lnSpc>
                          <a:spcPct val="115000"/>
                        </a:lnSpc>
                        <a:spcAft>
                          <a:spcPts val="0"/>
                        </a:spcAft>
                        <a:tabLst>
                          <a:tab pos="514350" algn="l"/>
                        </a:tabLst>
                      </a:pPr>
                      <a:r>
                        <a:rPr lang="en-US" sz="1200" b="1" dirty="0">
                          <a:solidFill>
                            <a:schemeClr val="tx1"/>
                          </a:solidFill>
                          <a:effectLst/>
                        </a:rPr>
                        <a:t> </a:t>
                      </a:r>
                      <a:endParaRPr lang="nl-NL" sz="1200" b="1"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“Workplace model”</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Part “workplace,” part teamwork</a:t>
                      </a:r>
                      <a:endParaRPr lang="nl-NL" sz="120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a:solidFill>
                            <a:schemeClr val="tx1"/>
                          </a:solidFill>
                          <a:effectLst/>
                        </a:rPr>
                        <a:t>Teamwork, personal leadership</a:t>
                      </a:r>
                      <a:endParaRPr lang="nl-NL" sz="1200">
                        <a:solidFill>
                          <a:schemeClr val="tx1"/>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5"/>
                  </a:ext>
                </a:extLst>
              </a:tr>
              <a:tr h="725155">
                <a:tc vMerge="1">
                  <a:txBody>
                    <a:bodyPr/>
                    <a:lstStyle/>
                    <a:p>
                      <a:endParaRPr lang="nl-NL"/>
                    </a:p>
                  </a:txBody>
                  <a:tcPr/>
                </a:tc>
                <a:tc>
                  <a:txBody>
                    <a:bodyPr/>
                    <a:lstStyle/>
                    <a:p>
                      <a:pPr algn="ctr">
                        <a:lnSpc>
                          <a:spcPct val="115000"/>
                        </a:lnSpc>
                        <a:spcAft>
                          <a:spcPts val="0"/>
                        </a:spcAft>
                        <a:tabLst>
                          <a:tab pos="514350" algn="l"/>
                        </a:tabLst>
                      </a:pPr>
                      <a:r>
                        <a:rPr lang="en-US" sz="1200" b="1" dirty="0">
                          <a:solidFill>
                            <a:schemeClr val="tx1"/>
                          </a:solidFill>
                          <a:effectLst/>
                        </a:rPr>
                        <a:t> </a:t>
                      </a:r>
                      <a:endParaRPr lang="nl-NL" sz="1200" b="1" dirty="0">
                        <a:solidFill>
                          <a:schemeClr val="tx1"/>
                        </a:solidFill>
                        <a:effectLst/>
                      </a:endParaRPr>
                    </a:p>
                    <a:p>
                      <a:pPr algn="ctr">
                        <a:lnSpc>
                          <a:spcPct val="115000"/>
                        </a:lnSpc>
                        <a:spcAft>
                          <a:spcPts val="0"/>
                        </a:spcAft>
                        <a:tabLst>
                          <a:tab pos="514350" algn="l"/>
                        </a:tabLst>
                      </a:pPr>
                      <a:r>
                        <a:rPr lang="en-US" sz="1200" b="1" dirty="0">
                          <a:solidFill>
                            <a:schemeClr val="tx1"/>
                          </a:solidFill>
                          <a:effectLst/>
                        </a:rPr>
                        <a:t>Relationship of volunteer to governance</a:t>
                      </a:r>
                      <a:endParaRPr lang="nl-NL" sz="1200" b="1"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dirty="0">
                          <a:solidFill>
                            <a:schemeClr val="tx1"/>
                          </a:solidFill>
                          <a:effectLst/>
                        </a:rPr>
                        <a:t>Clear differentiation between volunteer and paid staff</a:t>
                      </a:r>
                      <a:endParaRPr lang="nl-NL" sz="1200"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dirty="0">
                          <a:solidFill>
                            <a:schemeClr val="tx1"/>
                          </a:solidFill>
                          <a:effectLst/>
                        </a:rPr>
                        <a:t>Somewhat clear differentiation between volunteer and paid staff</a:t>
                      </a:r>
                      <a:endParaRPr lang="nl-NL" sz="1200" dirty="0">
                        <a:solidFill>
                          <a:schemeClr val="tx1"/>
                        </a:solidFill>
                        <a:effectLst/>
                        <a:latin typeface="Calibri"/>
                        <a:ea typeface="Calibri"/>
                        <a:cs typeface="Times New Roman"/>
                      </a:endParaRPr>
                    </a:p>
                  </a:txBody>
                  <a:tcPr marL="6124" marR="6124" marT="0" marB="0">
                    <a:noFill/>
                  </a:tcPr>
                </a:tc>
                <a:tc>
                  <a:txBody>
                    <a:bodyPr/>
                    <a:lstStyle/>
                    <a:p>
                      <a:pPr marL="342900" lvl="0" indent="-342900" algn="ctr">
                        <a:lnSpc>
                          <a:spcPct val="115000"/>
                        </a:lnSpc>
                        <a:spcAft>
                          <a:spcPts val="0"/>
                        </a:spcAft>
                        <a:buFont typeface="Wingdings"/>
                        <a:buChar char=""/>
                        <a:tabLst>
                          <a:tab pos="514350" algn="l"/>
                        </a:tabLst>
                      </a:pPr>
                      <a:r>
                        <a:rPr lang="en-US" sz="1200" dirty="0">
                          <a:solidFill>
                            <a:schemeClr val="tx1"/>
                          </a:solidFill>
                          <a:effectLst/>
                        </a:rPr>
                        <a:t>No paid staff, organization governed by member activists</a:t>
                      </a:r>
                      <a:endParaRPr lang="nl-NL" sz="1200" dirty="0">
                        <a:solidFill>
                          <a:schemeClr val="tx1"/>
                        </a:solidFill>
                        <a:effectLst/>
                        <a:latin typeface="Calibri"/>
                        <a:ea typeface="Calibri"/>
                        <a:cs typeface="Times New Roman"/>
                      </a:endParaRPr>
                    </a:p>
                  </a:txBody>
                  <a:tcPr marL="6124" marR="6124" marT="0" marB="0">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16048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Meer </a:t>
            </a:r>
            <a:r>
              <a:rPr lang="en-US" dirty="0" err="1" smtClean="0"/>
              <a:t>weten</a:t>
            </a:r>
            <a:r>
              <a:rPr lang="en-US" dirty="0" smtClean="0"/>
              <a: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Over </a:t>
            </a:r>
            <a:r>
              <a:rPr lang="en-US" dirty="0" err="1" smtClean="0"/>
              <a:t>vrijwilligersmanagement</a:t>
            </a:r>
            <a:r>
              <a:rPr lang="en-US" dirty="0" smtClean="0"/>
              <a:t> 2.0?</a:t>
            </a:r>
          </a:p>
          <a:p>
            <a:endParaRPr lang="en-US" dirty="0"/>
          </a:p>
          <a:p>
            <a:r>
              <a:rPr lang="en-US" dirty="0" err="1" smtClean="0"/>
              <a:t>Zie</a:t>
            </a:r>
            <a:r>
              <a:rPr lang="en-US" dirty="0" smtClean="0"/>
              <a:t> </a:t>
            </a:r>
            <a:r>
              <a:rPr lang="en-US" dirty="0" err="1" smtClean="0"/>
              <a:t>o.a</a:t>
            </a:r>
            <a:r>
              <a:rPr lang="en-US" dirty="0" smtClean="0"/>
              <a:t>. </a:t>
            </a:r>
            <a:r>
              <a:rPr lang="en-US" dirty="0" err="1" smtClean="0"/>
              <a:t>Brudney</a:t>
            </a:r>
            <a:r>
              <a:rPr lang="en-US" dirty="0"/>
              <a:t>, J.L. &amp; </a:t>
            </a:r>
            <a:r>
              <a:rPr lang="en-US" dirty="0" err="1"/>
              <a:t>Meijs</a:t>
            </a:r>
            <a:r>
              <a:rPr lang="en-US" dirty="0"/>
              <a:t>, L.C.P.M. (2014). </a:t>
            </a:r>
            <a:r>
              <a:rPr lang="en-GB" dirty="0"/>
              <a:t>Models of Volunteer Management: Professional Volunteer Program Management in Social Work. </a:t>
            </a:r>
            <a:r>
              <a:rPr lang="en-GB" i="1" dirty="0"/>
              <a:t>Human Service Organizations Management, Leadership &amp; Governance, 38</a:t>
            </a:r>
            <a:r>
              <a:rPr lang="en-GB" dirty="0"/>
              <a:t>(3), 297-309. DOI: 10.1080/23303131.2014.899281</a:t>
            </a:r>
            <a:endParaRPr lang="nl-NL" dirty="0"/>
          </a:p>
          <a:p>
            <a:r>
              <a:rPr lang="nl-NL" dirty="0" smtClean="0"/>
              <a:t>Gratis</a:t>
            </a:r>
            <a:r>
              <a:rPr lang="nl-NL" dirty="0"/>
              <a:t>! Via </a:t>
            </a:r>
            <a:r>
              <a:rPr lang="nl-NL" dirty="0">
                <a:hlinkClick r:id="rId3"/>
              </a:rPr>
              <a:t>https://www.tandfonline.com/doi/pdf/10.1080/23303131.2014.899281</a:t>
            </a:r>
            <a:r>
              <a:rPr lang="nl-NL" dirty="0"/>
              <a:t> </a:t>
            </a:r>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21</a:t>
            </a:fld>
            <a:endParaRPr lang="de-DE"/>
          </a:p>
        </p:txBody>
      </p:sp>
    </p:spTree>
    <p:extLst>
      <p:ext uri="{BB962C8B-B14F-4D97-AF65-F5344CB8AC3E}">
        <p14:creationId xmlns:p14="http://schemas.microsoft.com/office/powerpoint/2010/main" val="3892441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Vrijwilligersmanagement</a:t>
            </a:r>
            <a:r>
              <a:rPr lang="en-US" dirty="0" smtClean="0"/>
              <a:t> 3.0</a:t>
            </a:r>
            <a:endParaRPr lang="en-US" dirty="0"/>
          </a:p>
        </p:txBody>
      </p:sp>
      <p:sp>
        <p:nvSpPr>
          <p:cNvPr id="3" name="Content Placeholder 2"/>
          <p:cNvSpPr>
            <a:spLocks noGrp="1"/>
          </p:cNvSpPr>
          <p:nvPr>
            <p:ph idx="1"/>
          </p:nvPr>
        </p:nvSpPr>
        <p:spPr/>
        <p:txBody>
          <a:bodyPr/>
          <a:lstStyle/>
          <a:p>
            <a:pPr marL="342900" indent="-342900">
              <a:buFontTx/>
              <a:buChar char="-"/>
            </a:pPr>
            <a:r>
              <a:rPr lang="en-US" dirty="0" smtClean="0"/>
              <a:t>2010 – nu</a:t>
            </a:r>
          </a:p>
          <a:p>
            <a:pPr marL="342900" indent="-342900">
              <a:buFontTx/>
              <a:buChar char="-"/>
            </a:pPr>
            <a:r>
              <a:rPr lang="en-US" dirty="0" err="1" smtClean="0"/>
              <a:t>Verbreding</a:t>
            </a:r>
            <a:r>
              <a:rPr lang="en-US" dirty="0" smtClean="0"/>
              <a:t> van </a:t>
            </a:r>
            <a:r>
              <a:rPr lang="en-US" dirty="0" err="1" smtClean="0"/>
              <a:t>vrijwilligersmanagement</a:t>
            </a:r>
            <a:r>
              <a:rPr lang="en-US" dirty="0" smtClean="0"/>
              <a:t> </a:t>
            </a:r>
            <a:r>
              <a:rPr lang="en-US" dirty="0" err="1" smtClean="0"/>
              <a:t>naar</a:t>
            </a:r>
            <a:r>
              <a:rPr lang="en-US" dirty="0" smtClean="0"/>
              <a:t> </a:t>
            </a:r>
            <a:r>
              <a:rPr lang="en-US" dirty="0" err="1" smtClean="0"/>
              <a:t>andere</a:t>
            </a:r>
            <a:r>
              <a:rPr lang="en-US" dirty="0" smtClean="0"/>
              <a:t> </a:t>
            </a:r>
            <a:r>
              <a:rPr lang="en-US" dirty="0" err="1" smtClean="0"/>
              <a:t>stakehoders</a:t>
            </a:r>
            <a:r>
              <a:rPr lang="en-US" dirty="0" smtClean="0"/>
              <a:t> (</a:t>
            </a:r>
            <a:r>
              <a:rPr lang="en-US" dirty="0" err="1" smtClean="0"/>
              <a:t>belanghebbenden</a:t>
            </a:r>
            <a:r>
              <a:rPr lang="en-US" dirty="0" smtClean="0"/>
              <a:t>), </a:t>
            </a:r>
            <a:r>
              <a:rPr lang="en-US" dirty="0" err="1" smtClean="0"/>
              <a:t>contexten</a:t>
            </a:r>
            <a:r>
              <a:rPr lang="en-US" dirty="0" smtClean="0"/>
              <a:t>, </a:t>
            </a:r>
            <a:r>
              <a:rPr lang="en-US" dirty="0" err="1" smtClean="0"/>
              <a:t>en</a:t>
            </a:r>
            <a:r>
              <a:rPr lang="en-US" dirty="0" smtClean="0"/>
              <a:t> de </a:t>
            </a:r>
            <a:r>
              <a:rPr lang="en-US" dirty="0" err="1" smtClean="0"/>
              <a:t>samenleving</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22</a:t>
            </a:fld>
            <a:endParaRPr lang="de-DE"/>
          </a:p>
        </p:txBody>
      </p:sp>
    </p:spTree>
    <p:extLst>
      <p:ext uri="{BB962C8B-B14F-4D97-AF65-F5344CB8AC3E}">
        <p14:creationId xmlns:p14="http://schemas.microsoft.com/office/powerpoint/2010/main" val="1244703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Traditionele</a:t>
            </a:r>
            <a:r>
              <a:rPr lang="en-US" dirty="0" smtClean="0"/>
              <a:t> </a:t>
            </a:r>
            <a:r>
              <a:rPr lang="en-US" dirty="0" err="1" smtClean="0"/>
              <a:t>landschap</a:t>
            </a:r>
            <a:r>
              <a:rPr lang="en-US" dirty="0" smtClean="0"/>
              <a:t> </a:t>
            </a:r>
            <a:r>
              <a:rPr lang="en-US" dirty="0" err="1" smtClean="0"/>
              <a:t>vrijwilligerswerk</a:t>
            </a:r>
            <a:endParaRPr lang="en-US" dirty="0"/>
          </a:p>
        </p:txBody>
      </p:sp>
      <p:sp>
        <p:nvSpPr>
          <p:cNvPr id="3" name="Content Placeholder 2"/>
          <p:cNvSpPr>
            <a:spLocks noGrp="1"/>
          </p:cNvSpPr>
          <p:nvPr>
            <p:ph idx="1"/>
          </p:nvPr>
        </p:nvSpPr>
        <p:spPr/>
        <p:txBody>
          <a:bodyPr>
            <a:normAutofit lnSpcReduction="10000"/>
          </a:bodyPr>
          <a:lstStyle/>
          <a:p>
            <a:pPr marL="457200" indent="-457200">
              <a:buAutoNum type="arabicPeriod"/>
            </a:pPr>
            <a:r>
              <a:rPr lang="en-US" dirty="0" smtClean="0"/>
              <a:t>De </a:t>
            </a:r>
            <a:r>
              <a:rPr lang="en-US" dirty="0" err="1" smtClean="0"/>
              <a:t>vrijwilligers</a:t>
            </a:r>
            <a:endParaRPr lang="en-US" dirty="0" smtClean="0"/>
          </a:p>
          <a:p>
            <a:pPr marL="457200" indent="-457200">
              <a:buAutoNum type="arabicPeriod"/>
            </a:pPr>
            <a:endParaRPr lang="en-US" dirty="0"/>
          </a:p>
          <a:p>
            <a:pPr marL="457200" indent="-457200">
              <a:buAutoNum type="arabicPeriod"/>
            </a:pPr>
            <a:r>
              <a:rPr lang="en-US" dirty="0" smtClean="0"/>
              <a:t>De non-profit </a:t>
            </a:r>
            <a:r>
              <a:rPr lang="en-US" dirty="0" err="1" smtClean="0"/>
              <a:t>organisatie</a:t>
            </a:r>
            <a:r>
              <a:rPr lang="en-US" dirty="0" smtClean="0"/>
              <a:t>:</a:t>
            </a:r>
            <a:endParaRPr lang="en-US" dirty="0"/>
          </a:p>
          <a:p>
            <a:r>
              <a:rPr lang="en-US" sz="1800" dirty="0" smtClean="0"/>
              <a:t>Mutual support	Service delivery	 Campaigning </a:t>
            </a:r>
          </a:p>
          <a:p>
            <a:endParaRPr lang="en-US" sz="1800" dirty="0"/>
          </a:p>
          <a:p>
            <a:endParaRPr lang="en-US" dirty="0" smtClean="0"/>
          </a:p>
          <a:p>
            <a:endParaRPr lang="en-US" dirty="0" smtClean="0"/>
          </a:p>
          <a:p>
            <a:r>
              <a:rPr lang="en-US" dirty="0" smtClean="0"/>
              <a:t>3. De </a:t>
            </a:r>
            <a:r>
              <a:rPr lang="en-US" dirty="0" err="1" smtClean="0"/>
              <a:t>begunstigden</a:t>
            </a:r>
            <a:r>
              <a:rPr lang="en-US" dirty="0" smtClean="0"/>
              <a:t> van de </a:t>
            </a:r>
            <a:r>
              <a:rPr lang="en-US" dirty="0" err="1" smtClean="0"/>
              <a:t>organisatie</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23</a:t>
            </a:fld>
            <a:endParaRPr lang="de-DE"/>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908" y="3017049"/>
            <a:ext cx="1192423" cy="79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00" y="3019806"/>
            <a:ext cx="601173" cy="79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fbeeldingsresultaat voor voetb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905" y="2955849"/>
            <a:ext cx="863407" cy="918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eals on wheels wag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0029" y="2879002"/>
            <a:ext cx="1041187" cy="107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6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Traditionele</a:t>
            </a:r>
            <a:r>
              <a:rPr lang="en-US" dirty="0" smtClean="0"/>
              <a:t> </a:t>
            </a:r>
            <a:r>
              <a:rPr lang="en-US" dirty="0" err="1" smtClean="0"/>
              <a:t>vrijwilligerslandschap</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24</a:t>
            </a:fld>
            <a:endParaRPr lang="de-DE"/>
          </a:p>
        </p:txBody>
      </p:sp>
      <p:sp>
        <p:nvSpPr>
          <p:cNvPr id="7" name="Tekstvak 4"/>
          <p:cNvSpPr txBox="1">
            <a:spLocks noChangeArrowheads="1"/>
          </p:cNvSpPr>
          <p:nvPr/>
        </p:nvSpPr>
        <p:spPr bwMode="auto">
          <a:xfrm>
            <a:off x="367200" y="1735630"/>
            <a:ext cx="15843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a:latin typeface="Arial" charset="0"/>
              </a:rPr>
              <a:t>Vrijwilliger</a:t>
            </a:r>
          </a:p>
        </p:txBody>
      </p:sp>
      <p:sp>
        <p:nvSpPr>
          <p:cNvPr id="8" name="Tekstvak 6"/>
          <p:cNvSpPr txBox="1">
            <a:spLocks noChangeArrowheads="1"/>
          </p:cNvSpPr>
          <p:nvPr/>
        </p:nvSpPr>
        <p:spPr bwMode="auto">
          <a:xfrm>
            <a:off x="3104050" y="1735630"/>
            <a:ext cx="259238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a:latin typeface="Arial" charset="0"/>
              </a:rPr>
              <a:t>Vrijwilligersorganisatie</a:t>
            </a:r>
          </a:p>
        </p:txBody>
      </p:sp>
      <p:sp>
        <p:nvSpPr>
          <p:cNvPr id="9" name="Tekstvak 7"/>
          <p:cNvSpPr txBox="1">
            <a:spLocks noChangeArrowheads="1"/>
          </p:cNvSpPr>
          <p:nvPr/>
        </p:nvSpPr>
        <p:spPr bwMode="auto">
          <a:xfrm>
            <a:off x="6775937" y="1597627"/>
            <a:ext cx="20891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a:latin typeface="Arial" charset="0"/>
              </a:rPr>
              <a:t>Maatschappelijke doelstelling</a:t>
            </a:r>
          </a:p>
        </p:txBody>
      </p:sp>
      <p:cxnSp>
        <p:nvCxnSpPr>
          <p:cNvPr id="10" name="Rechte verbindingslijn met pijl 9"/>
          <p:cNvCxnSpPr>
            <a:stCxn id="7" idx="3"/>
            <a:endCxn id="8" idx="1"/>
          </p:cNvCxnSpPr>
          <p:nvPr/>
        </p:nvCxnSpPr>
        <p:spPr>
          <a:xfrm>
            <a:off x="1951525" y="1920574"/>
            <a:ext cx="1152525"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Rechte verbindingslijn met pijl 12"/>
          <p:cNvCxnSpPr>
            <a:stCxn id="8" idx="3"/>
          </p:cNvCxnSpPr>
          <p:nvPr/>
        </p:nvCxnSpPr>
        <p:spPr>
          <a:xfrm>
            <a:off x="5696437" y="1920574"/>
            <a:ext cx="10795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362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Gatekeepers: de </a:t>
            </a:r>
            <a:r>
              <a:rPr lang="en-US" dirty="0" err="1" smtClean="0"/>
              <a:t>nieuwe</a:t>
            </a:r>
            <a:r>
              <a:rPr lang="en-US" dirty="0" smtClean="0"/>
              <a:t> </a:t>
            </a:r>
            <a:r>
              <a:rPr lang="en-US" dirty="0" err="1" smtClean="0"/>
              <a:t>derde</a:t>
            </a:r>
            <a:r>
              <a:rPr lang="en-US" dirty="0" smtClean="0"/>
              <a:t> </a:t>
            </a:r>
            <a:r>
              <a:rPr lang="en-US" dirty="0" err="1" smtClean="0"/>
              <a:t>partijen</a:t>
            </a:r>
            <a:endParaRPr lang="en-US" dirty="0"/>
          </a:p>
        </p:txBody>
      </p:sp>
      <p:sp>
        <p:nvSpPr>
          <p:cNvPr id="6" name="Slide Number Placeholder 5"/>
          <p:cNvSpPr>
            <a:spLocks noGrp="1"/>
          </p:cNvSpPr>
          <p:nvPr>
            <p:ph type="sldNum" sz="quarter" idx="12"/>
          </p:nvPr>
        </p:nvSpPr>
        <p:spPr>
          <a:xfrm>
            <a:off x="8154123" y="4612770"/>
            <a:ext cx="624254" cy="273844"/>
          </a:xfrm>
        </p:spPr>
        <p:txBody>
          <a:bodyPr/>
          <a:lstStyle/>
          <a:p>
            <a:fld id="{25A8E426-1013-4DA1-9982-506C918562F2}" type="slidenum">
              <a:rPr lang="de-DE" smtClean="0"/>
              <a:t>25</a:t>
            </a:fld>
            <a:endParaRPr lang="de-DE" dirty="0"/>
          </a:p>
        </p:txBody>
      </p:sp>
      <p:sp>
        <p:nvSpPr>
          <p:cNvPr id="7" name="Tekstvak 4"/>
          <p:cNvSpPr txBox="1">
            <a:spLocks noChangeArrowheads="1"/>
          </p:cNvSpPr>
          <p:nvPr/>
        </p:nvSpPr>
        <p:spPr bwMode="auto">
          <a:xfrm>
            <a:off x="280490" y="1444215"/>
            <a:ext cx="15843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a:latin typeface="Arial" charset="0"/>
              </a:rPr>
              <a:t>Vrijwilliger</a:t>
            </a:r>
          </a:p>
        </p:txBody>
      </p:sp>
      <p:sp>
        <p:nvSpPr>
          <p:cNvPr id="8" name="Tekstvak 6"/>
          <p:cNvSpPr txBox="1">
            <a:spLocks noChangeArrowheads="1"/>
          </p:cNvSpPr>
          <p:nvPr/>
        </p:nvSpPr>
        <p:spPr bwMode="auto">
          <a:xfrm>
            <a:off x="3017340" y="1444215"/>
            <a:ext cx="259238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a:latin typeface="Arial" charset="0"/>
              </a:rPr>
              <a:t>Vrijwilligersorganisatie</a:t>
            </a:r>
          </a:p>
        </p:txBody>
      </p:sp>
      <p:sp>
        <p:nvSpPr>
          <p:cNvPr id="9" name="Tekstvak 7"/>
          <p:cNvSpPr txBox="1">
            <a:spLocks noChangeArrowheads="1"/>
          </p:cNvSpPr>
          <p:nvPr/>
        </p:nvSpPr>
        <p:spPr bwMode="auto">
          <a:xfrm>
            <a:off x="6689227" y="1306212"/>
            <a:ext cx="20891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dirty="0">
                <a:latin typeface="Arial" charset="0"/>
              </a:rPr>
              <a:t>Maatschappelijke doelstelling</a:t>
            </a:r>
          </a:p>
        </p:txBody>
      </p:sp>
      <p:cxnSp>
        <p:nvCxnSpPr>
          <p:cNvPr id="10" name="Rechte verbindingslijn met pijl 9"/>
          <p:cNvCxnSpPr>
            <a:stCxn id="7" idx="3"/>
            <a:endCxn id="8" idx="1"/>
          </p:cNvCxnSpPr>
          <p:nvPr/>
        </p:nvCxnSpPr>
        <p:spPr>
          <a:xfrm>
            <a:off x="1864815" y="1629159"/>
            <a:ext cx="1152525"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Rechte verbindingslijn met pijl 12"/>
          <p:cNvCxnSpPr>
            <a:stCxn id="8" idx="3"/>
          </p:cNvCxnSpPr>
          <p:nvPr/>
        </p:nvCxnSpPr>
        <p:spPr>
          <a:xfrm>
            <a:off x="5609727" y="1629159"/>
            <a:ext cx="107950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kstvak 13"/>
          <p:cNvSpPr txBox="1">
            <a:spLocks noChangeArrowheads="1"/>
          </p:cNvSpPr>
          <p:nvPr/>
        </p:nvSpPr>
        <p:spPr bwMode="auto">
          <a:xfrm>
            <a:off x="2968379" y="2380840"/>
            <a:ext cx="2592388" cy="203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dirty="0">
                <a:solidFill>
                  <a:schemeClr val="accent2"/>
                </a:solidFill>
                <a:latin typeface="Arial" charset="0"/>
              </a:rPr>
              <a:t>Derde partij</a:t>
            </a:r>
          </a:p>
          <a:p>
            <a:pPr marL="285750" indent="-285750" eaLnBrk="1" hangingPunct="1">
              <a:spcBef>
                <a:spcPct val="0"/>
              </a:spcBef>
            </a:pPr>
            <a:r>
              <a:rPr lang="nl-NL" altLang="en-US" sz="1800" dirty="0">
                <a:solidFill>
                  <a:schemeClr val="accent2"/>
                </a:solidFill>
                <a:latin typeface="Arial" charset="0"/>
              </a:rPr>
              <a:t>School, </a:t>
            </a:r>
          </a:p>
          <a:p>
            <a:pPr marL="285750" indent="-285750" eaLnBrk="1" hangingPunct="1">
              <a:spcBef>
                <a:spcPct val="0"/>
              </a:spcBef>
            </a:pPr>
            <a:r>
              <a:rPr lang="nl-NL" altLang="en-US" sz="1800" dirty="0">
                <a:solidFill>
                  <a:schemeClr val="accent2"/>
                </a:solidFill>
                <a:latin typeface="Arial" charset="0"/>
              </a:rPr>
              <a:t>Bedrijf, </a:t>
            </a:r>
          </a:p>
          <a:p>
            <a:pPr marL="285750" indent="-285750" eaLnBrk="1" hangingPunct="1">
              <a:spcBef>
                <a:spcPct val="0"/>
              </a:spcBef>
            </a:pPr>
            <a:r>
              <a:rPr lang="nl-NL" altLang="en-US" sz="1800" dirty="0">
                <a:solidFill>
                  <a:schemeClr val="accent2"/>
                </a:solidFill>
                <a:latin typeface="Arial" charset="0"/>
              </a:rPr>
              <a:t>UWV, </a:t>
            </a:r>
          </a:p>
          <a:p>
            <a:pPr marL="285750" indent="-285750" eaLnBrk="1" hangingPunct="1">
              <a:spcBef>
                <a:spcPct val="0"/>
              </a:spcBef>
            </a:pPr>
            <a:r>
              <a:rPr lang="nl-NL" altLang="en-US" sz="1800" dirty="0">
                <a:solidFill>
                  <a:schemeClr val="accent2"/>
                </a:solidFill>
                <a:latin typeface="Arial" charset="0"/>
              </a:rPr>
              <a:t>Sociale </a:t>
            </a:r>
            <a:r>
              <a:rPr lang="nl-NL" altLang="en-US" sz="1800" dirty="0" smtClean="0">
                <a:solidFill>
                  <a:schemeClr val="accent2"/>
                </a:solidFill>
                <a:latin typeface="Arial" charset="0"/>
              </a:rPr>
              <a:t>dienst</a:t>
            </a:r>
          </a:p>
          <a:p>
            <a:pPr marL="285750" indent="-285750" eaLnBrk="1" hangingPunct="1">
              <a:spcBef>
                <a:spcPct val="0"/>
              </a:spcBef>
            </a:pPr>
            <a:r>
              <a:rPr lang="nl-NL" altLang="en-US" sz="1800" dirty="0" smtClean="0">
                <a:solidFill>
                  <a:schemeClr val="accent2"/>
                </a:solidFill>
                <a:latin typeface="Arial" charset="0"/>
              </a:rPr>
              <a:t>………</a:t>
            </a:r>
            <a:endParaRPr lang="nl-NL" altLang="en-US" sz="1800" dirty="0">
              <a:solidFill>
                <a:schemeClr val="accent2"/>
              </a:solidFill>
              <a:latin typeface="Arial" charset="0"/>
            </a:endParaRPr>
          </a:p>
          <a:p>
            <a:pPr marL="285750" indent="-285750" eaLnBrk="1" hangingPunct="1">
              <a:spcBef>
                <a:spcPct val="0"/>
              </a:spcBef>
            </a:pPr>
            <a:r>
              <a:rPr lang="nl-NL" altLang="en-US" sz="1800" dirty="0" smtClean="0">
                <a:solidFill>
                  <a:schemeClr val="accent2"/>
                </a:solidFill>
                <a:latin typeface="Arial" charset="0"/>
              </a:rPr>
              <a:t>Huisarts</a:t>
            </a:r>
            <a:endParaRPr lang="nl-NL" altLang="en-US" sz="1800" dirty="0">
              <a:solidFill>
                <a:schemeClr val="accent2"/>
              </a:solidFill>
              <a:latin typeface="Arial" charset="0"/>
            </a:endParaRPr>
          </a:p>
        </p:txBody>
      </p:sp>
      <p:cxnSp>
        <p:nvCxnSpPr>
          <p:cNvPr id="13" name="Rechte verbindingslijn met pijl 20"/>
          <p:cNvCxnSpPr/>
          <p:nvPr/>
        </p:nvCxnSpPr>
        <p:spPr>
          <a:xfrm>
            <a:off x="5565395" y="3020804"/>
            <a:ext cx="1081087"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kstvak 23"/>
          <p:cNvSpPr txBox="1">
            <a:spLocks noChangeArrowheads="1"/>
          </p:cNvSpPr>
          <p:nvPr/>
        </p:nvSpPr>
        <p:spPr bwMode="auto">
          <a:xfrm>
            <a:off x="6646481" y="2319422"/>
            <a:ext cx="2237387" cy="1723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pPr>
            <a:r>
              <a:rPr lang="nl-NL" altLang="en-US" sz="1800" dirty="0">
                <a:latin typeface="Arial" charset="0"/>
              </a:rPr>
              <a:t>Instrumentele </a:t>
            </a:r>
            <a:r>
              <a:rPr lang="nl-NL" altLang="en-US" sz="1800" dirty="0" smtClean="0">
                <a:latin typeface="Arial" charset="0"/>
              </a:rPr>
              <a:t>doelstelling:</a:t>
            </a:r>
            <a:endParaRPr lang="nl-NL" altLang="en-US" sz="1800" dirty="0">
              <a:latin typeface="Arial" charset="0"/>
            </a:endParaRPr>
          </a:p>
          <a:p>
            <a:pPr eaLnBrk="1" hangingPunct="1">
              <a:spcBef>
                <a:spcPct val="0"/>
              </a:spcBef>
              <a:buFontTx/>
              <a:buNone/>
            </a:pPr>
            <a:r>
              <a:rPr lang="nl-NL" altLang="en-US" sz="1400" dirty="0" smtClean="0">
                <a:latin typeface="Arial" charset="0"/>
              </a:rPr>
              <a:t>Persoonlijke ontwikkeling, </a:t>
            </a:r>
            <a:endParaRPr lang="nl-NL" altLang="en-US" sz="1400" dirty="0">
              <a:latin typeface="Arial" charset="0"/>
            </a:endParaRPr>
          </a:p>
          <a:p>
            <a:pPr eaLnBrk="1" hangingPunct="1">
              <a:spcBef>
                <a:spcPct val="0"/>
              </a:spcBef>
              <a:buFontTx/>
              <a:buNone/>
            </a:pPr>
            <a:r>
              <a:rPr lang="nl-NL" altLang="en-US" sz="1400" dirty="0">
                <a:latin typeface="Arial" charset="0"/>
              </a:rPr>
              <a:t>trots op </a:t>
            </a:r>
            <a:r>
              <a:rPr lang="nl-NL" altLang="en-US" sz="1400" dirty="0" smtClean="0">
                <a:latin typeface="Arial" charset="0"/>
              </a:rPr>
              <a:t>bedrijf/baan</a:t>
            </a:r>
            <a:r>
              <a:rPr lang="nl-NL" altLang="en-US" sz="1400" dirty="0">
                <a:latin typeface="Arial" charset="0"/>
              </a:rPr>
              <a:t>, </a:t>
            </a:r>
          </a:p>
          <a:p>
            <a:pPr eaLnBrk="1" hangingPunct="1">
              <a:spcBef>
                <a:spcPct val="0"/>
              </a:spcBef>
              <a:buFontTx/>
              <a:buNone/>
            </a:pPr>
            <a:r>
              <a:rPr lang="nl-NL" altLang="en-US" sz="1400" dirty="0">
                <a:latin typeface="Arial" charset="0"/>
              </a:rPr>
              <a:t>g</a:t>
            </a:r>
            <a:r>
              <a:rPr lang="nl-NL" altLang="en-US" sz="1400" dirty="0" smtClean="0">
                <a:latin typeface="Arial" charset="0"/>
              </a:rPr>
              <a:t>ezondheid,</a:t>
            </a:r>
          </a:p>
          <a:p>
            <a:pPr eaLnBrk="1" hangingPunct="1">
              <a:spcBef>
                <a:spcPct val="0"/>
              </a:spcBef>
              <a:buFontTx/>
              <a:buNone/>
            </a:pPr>
            <a:r>
              <a:rPr lang="nl-NL" altLang="en-US" sz="1400" dirty="0" smtClean="0">
                <a:latin typeface="Arial" charset="0"/>
              </a:rPr>
              <a:t>…., </a:t>
            </a:r>
          </a:p>
          <a:p>
            <a:pPr eaLnBrk="1" hangingPunct="1">
              <a:spcBef>
                <a:spcPct val="0"/>
              </a:spcBef>
              <a:buFontTx/>
              <a:buNone/>
            </a:pPr>
            <a:r>
              <a:rPr lang="nl-NL" altLang="en-US" sz="1400" dirty="0">
                <a:latin typeface="Arial" charset="0"/>
              </a:rPr>
              <a:t>e</a:t>
            </a:r>
            <a:r>
              <a:rPr lang="nl-NL" altLang="en-US" sz="1400" dirty="0" smtClean="0">
                <a:latin typeface="Arial" charset="0"/>
              </a:rPr>
              <a:t>nzovoorts.</a:t>
            </a:r>
            <a:endParaRPr lang="nl-NL" altLang="en-US" sz="1400" dirty="0">
              <a:latin typeface="Arial" charset="0"/>
            </a:endParaRPr>
          </a:p>
        </p:txBody>
      </p:sp>
      <p:cxnSp>
        <p:nvCxnSpPr>
          <p:cNvPr id="15" name="Rechte verbindingslijn met pijl 17"/>
          <p:cNvCxnSpPr/>
          <p:nvPr/>
        </p:nvCxnSpPr>
        <p:spPr>
          <a:xfrm flipV="1">
            <a:off x="4264573" y="1814104"/>
            <a:ext cx="493" cy="56673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Footer Placeholder 4"/>
          <p:cNvSpPr>
            <a:spLocks noGrp="1"/>
          </p:cNvSpPr>
          <p:nvPr>
            <p:ph type="ftr" sz="quarter" idx="11"/>
          </p:nvPr>
        </p:nvSpPr>
        <p:spPr>
          <a:xfrm>
            <a:off x="124351" y="4749692"/>
            <a:ext cx="8043703" cy="273844"/>
          </a:xfrm>
        </p:spPr>
        <p:txBody>
          <a:bodyPr/>
          <a:lstStyle/>
          <a:p>
            <a:pPr>
              <a:spcBef>
                <a:spcPct val="0"/>
              </a:spcBef>
            </a:pPr>
            <a:r>
              <a:rPr lang="en-US" dirty="0" err="1" smtClean="0"/>
              <a:t>Bron</a:t>
            </a:r>
            <a:r>
              <a:rPr lang="en-US" smtClean="0"/>
              <a:t>: </a:t>
            </a:r>
            <a:r>
              <a:rPr lang="en-GB" altLang="nl-NL" smtClean="0">
                <a:latin typeface="Arial" charset="0"/>
              </a:rPr>
              <a:t>Roza</a:t>
            </a:r>
            <a:r>
              <a:rPr lang="en-GB" altLang="nl-NL">
                <a:latin typeface="Arial" charset="0"/>
              </a:rPr>
              <a:t>, L. </a:t>
            </a:r>
            <a:r>
              <a:rPr lang="en-GB" altLang="nl-NL" dirty="0">
                <a:latin typeface="Arial" charset="0"/>
              </a:rPr>
              <a:t>&amp; </a:t>
            </a:r>
            <a:r>
              <a:rPr lang="en-GB" altLang="nl-NL" dirty="0" err="1">
                <a:latin typeface="Arial" charset="0"/>
              </a:rPr>
              <a:t>Meijs</a:t>
            </a:r>
            <a:r>
              <a:rPr lang="en-GB" altLang="nl-NL" dirty="0">
                <a:latin typeface="Arial" charset="0"/>
              </a:rPr>
              <a:t>, L.C.P.M. (2014). Het </a:t>
            </a:r>
            <a:r>
              <a:rPr lang="en-GB" altLang="nl-NL" dirty="0" err="1">
                <a:latin typeface="Arial" charset="0"/>
              </a:rPr>
              <a:t>inzetten</a:t>
            </a:r>
            <a:r>
              <a:rPr lang="en-GB" altLang="nl-NL" dirty="0">
                <a:latin typeface="Arial" charset="0"/>
              </a:rPr>
              <a:t> van </a:t>
            </a:r>
            <a:r>
              <a:rPr lang="en-GB" altLang="nl-NL" dirty="0" err="1">
                <a:latin typeface="Arial" charset="0"/>
              </a:rPr>
              <a:t>vrijwilligerswerk</a:t>
            </a:r>
            <a:r>
              <a:rPr lang="en-GB" altLang="nl-NL" dirty="0">
                <a:latin typeface="Arial" charset="0"/>
              </a:rPr>
              <a:t> </a:t>
            </a:r>
            <a:r>
              <a:rPr lang="en-GB" altLang="nl-NL" dirty="0" err="1">
                <a:latin typeface="Arial" charset="0"/>
              </a:rPr>
              <a:t>voor</a:t>
            </a:r>
            <a:r>
              <a:rPr lang="en-GB" altLang="nl-NL" dirty="0">
                <a:latin typeface="Arial" charset="0"/>
              </a:rPr>
              <a:t> </a:t>
            </a:r>
            <a:r>
              <a:rPr lang="en-GB" altLang="nl-NL" dirty="0" err="1">
                <a:latin typeface="Arial" charset="0"/>
              </a:rPr>
              <a:t>samenleving</a:t>
            </a:r>
            <a:r>
              <a:rPr lang="en-GB" altLang="nl-NL" dirty="0">
                <a:latin typeface="Arial" charset="0"/>
              </a:rPr>
              <a:t>, </a:t>
            </a:r>
            <a:r>
              <a:rPr lang="en-GB" altLang="nl-NL" dirty="0" err="1">
                <a:latin typeface="Arial" charset="0"/>
              </a:rPr>
              <a:t>organisatie</a:t>
            </a:r>
            <a:r>
              <a:rPr lang="en-GB" altLang="nl-NL" dirty="0">
                <a:latin typeface="Arial" charset="0"/>
              </a:rPr>
              <a:t> </a:t>
            </a:r>
            <a:r>
              <a:rPr lang="en-GB" altLang="nl-NL" dirty="0" err="1">
                <a:latin typeface="Arial" charset="0"/>
              </a:rPr>
              <a:t>en</a:t>
            </a:r>
            <a:r>
              <a:rPr lang="en-GB" altLang="nl-NL" dirty="0">
                <a:latin typeface="Arial" charset="0"/>
              </a:rPr>
              <a:t> </a:t>
            </a:r>
            <a:r>
              <a:rPr lang="en-GB" altLang="nl-NL" dirty="0" err="1">
                <a:latin typeface="Arial" charset="0"/>
              </a:rPr>
              <a:t>individu</a:t>
            </a:r>
            <a:r>
              <a:rPr lang="en-GB" altLang="nl-NL" dirty="0">
                <a:latin typeface="Arial" charset="0"/>
              </a:rPr>
              <a:t>. </a:t>
            </a:r>
          </a:p>
          <a:p>
            <a:pPr>
              <a:spcBef>
                <a:spcPct val="0"/>
              </a:spcBef>
            </a:pPr>
            <a:r>
              <a:rPr lang="en-GB" altLang="nl-NL" dirty="0">
                <a:latin typeface="Arial" charset="0"/>
              </a:rPr>
              <a:t>In L.C.P.M </a:t>
            </a:r>
            <a:r>
              <a:rPr lang="en-GB" altLang="nl-NL" dirty="0" err="1">
                <a:latin typeface="Arial" charset="0"/>
              </a:rPr>
              <a:t>Meijs</a:t>
            </a:r>
            <a:r>
              <a:rPr lang="en-GB" altLang="nl-NL" dirty="0">
                <a:latin typeface="Arial" charset="0"/>
              </a:rPr>
              <a:t> (Ed.), </a:t>
            </a:r>
            <a:r>
              <a:rPr lang="en-GB" altLang="nl-NL" i="1" dirty="0" err="1">
                <a:latin typeface="Arial" charset="0"/>
              </a:rPr>
              <a:t>Filantropie</a:t>
            </a:r>
            <a:r>
              <a:rPr lang="en-GB" altLang="nl-NL" i="1" dirty="0">
                <a:latin typeface="Arial" charset="0"/>
              </a:rPr>
              <a:t> in Nederland</a:t>
            </a:r>
            <a:r>
              <a:rPr lang="en-GB" altLang="nl-NL" dirty="0">
                <a:latin typeface="Arial" charset="0"/>
              </a:rPr>
              <a:t> (pp. 56-64). Den Haag: </a:t>
            </a:r>
            <a:r>
              <a:rPr lang="en-GB" altLang="nl-NL" dirty="0" err="1">
                <a:latin typeface="Arial" charset="0"/>
              </a:rPr>
              <a:t>Stichting</a:t>
            </a:r>
            <a:r>
              <a:rPr lang="en-GB" altLang="nl-NL" dirty="0">
                <a:latin typeface="Arial" charset="0"/>
              </a:rPr>
              <a:t> </a:t>
            </a:r>
            <a:r>
              <a:rPr lang="en-GB" altLang="nl-NL" dirty="0" err="1">
                <a:latin typeface="Arial" charset="0"/>
              </a:rPr>
              <a:t>Maatschappij</a:t>
            </a:r>
            <a:r>
              <a:rPr lang="en-GB" altLang="nl-NL" dirty="0">
                <a:latin typeface="Arial" charset="0"/>
              </a:rPr>
              <a:t> </a:t>
            </a:r>
            <a:r>
              <a:rPr lang="en-GB" altLang="nl-NL" dirty="0" err="1">
                <a:latin typeface="Arial" charset="0"/>
              </a:rPr>
              <a:t>en</a:t>
            </a:r>
            <a:r>
              <a:rPr lang="en-GB" altLang="nl-NL" dirty="0">
                <a:latin typeface="Arial" charset="0"/>
              </a:rPr>
              <a:t> </a:t>
            </a:r>
            <a:r>
              <a:rPr lang="en-GB" altLang="nl-NL" dirty="0" err="1">
                <a:latin typeface="Arial" charset="0"/>
              </a:rPr>
              <a:t>Onderneming</a:t>
            </a:r>
            <a:endParaRPr lang="de-DE" dirty="0"/>
          </a:p>
        </p:txBody>
      </p:sp>
    </p:spTree>
    <p:extLst>
      <p:ext uri="{BB962C8B-B14F-4D97-AF65-F5344CB8AC3E}">
        <p14:creationId xmlns:p14="http://schemas.microsoft.com/office/powerpoint/2010/main" val="2462355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a:t>
            </a:r>
            <a:r>
              <a:rPr lang="en-US" dirty="0" err="1" smtClean="0"/>
              <a:t>Stewarsdship</a:t>
            </a:r>
            <a:r>
              <a:rPr lang="en-US" dirty="0" smtClean="0"/>
              <a:t> Framework</a:t>
            </a:r>
            <a:endParaRPr lang="en-US" dirty="0"/>
          </a:p>
        </p:txBody>
      </p:sp>
      <p:sp>
        <p:nvSpPr>
          <p:cNvPr id="5" name="Footer Placeholder 4"/>
          <p:cNvSpPr>
            <a:spLocks noGrp="1"/>
          </p:cNvSpPr>
          <p:nvPr>
            <p:ph type="ftr" sz="quarter" idx="11"/>
          </p:nvPr>
        </p:nvSpPr>
        <p:spPr>
          <a:xfrm>
            <a:off x="367200" y="4767263"/>
            <a:ext cx="3086100" cy="273844"/>
          </a:xfrm>
        </p:spPr>
        <p:txBody>
          <a:bodyPr/>
          <a:lstStyle/>
          <a:p>
            <a:r>
              <a:rPr lang="en-US" dirty="0" err="1" smtClean="0"/>
              <a:t>Bron</a:t>
            </a:r>
            <a:r>
              <a:rPr lang="en-US" dirty="0" smtClean="0"/>
              <a:t>: </a:t>
            </a:r>
            <a:r>
              <a:rPr lang="en-US" dirty="0" err="1" smtClean="0"/>
              <a:t>Brudney</a:t>
            </a:r>
            <a:r>
              <a:rPr lang="en-US" dirty="0" smtClean="0"/>
              <a:t>, </a:t>
            </a:r>
            <a:r>
              <a:rPr lang="en-US" dirty="0" err="1" smtClean="0"/>
              <a:t>Meijs</a:t>
            </a:r>
            <a:r>
              <a:rPr lang="en-US" dirty="0" smtClean="0"/>
              <a:t> &amp; Van </a:t>
            </a:r>
            <a:r>
              <a:rPr lang="en-US" dirty="0" err="1" smtClean="0"/>
              <a:t>Overbeeke</a:t>
            </a:r>
            <a:r>
              <a:rPr lang="en-US" dirty="0" smtClean="0"/>
              <a:t> (2019)</a:t>
            </a:r>
            <a:endParaRPr lang="de-DE" dirty="0"/>
          </a:p>
        </p:txBody>
      </p:sp>
      <p:sp>
        <p:nvSpPr>
          <p:cNvPr id="6" name="Slide Number Placeholder 5"/>
          <p:cNvSpPr>
            <a:spLocks noGrp="1"/>
          </p:cNvSpPr>
          <p:nvPr>
            <p:ph type="sldNum" sz="quarter" idx="12"/>
          </p:nvPr>
        </p:nvSpPr>
        <p:spPr/>
        <p:txBody>
          <a:bodyPr/>
          <a:lstStyle/>
          <a:p>
            <a:fld id="{25A8E426-1013-4DA1-9982-506C918562F2}" type="slidenum">
              <a:rPr lang="de-DE" smtClean="0"/>
              <a:t>26</a:t>
            </a:fld>
            <a:endParaRPr lang="de-DE"/>
          </a:p>
        </p:txBody>
      </p:sp>
      <p:graphicFrame>
        <p:nvGraphicFramePr>
          <p:cNvPr id="7" name="Table 7"/>
          <p:cNvGraphicFramePr>
            <a:graphicFrameLocks noGrp="1"/>
          </p:cNvGraphicFramePr>
          <p:nvPr>
            <p:ph idx="1"/>
            <p:extLst>
              <p:ext uri="{D42A27DB-BD31-4B8C-83A1-F6EECF244321}">
                <p14:modId xmlns:p14="http://schemas.microsoft.com/office/powerpoint/2010/main" val="2569523320"/>
              </p:ext>
            </p:extLst>
          </p:nvPr>
        </p:nvGraphicFramePr>
        <p:xfrm>
          <a:off x="256355" y="871935"/>
          <a:ext cx="8761522" cy="3815783"/>
        </p:xfrm>
        <a:graphic>
          <a:graphicData uri="http://schemas.openxmlformats.org/drawingml/2006/table">
            <a:tbl>
              <a:tblPr>
                <a:tableStyleId>{073A0DAA-6AF3-43AB-8588-CEC1D06C72B9}</a:tableStyleId>
              </a:tblPr>
              <a:tblGrid>
                <a:gridCol w="2023350">
                  <a:extLst>
                    <a:ext uri="{9D8B030D-6E8A-4147-A177-3AD203B41FA5}">
                      <a16:colId xmlns:a16="http://schemas.microsoft.com/office/drawing/2014/main" val="20000"/>
                    </a:ext>
                  </a:extLst>
                </a:gridCol>
                <a:gridCol w="1861993">
                  <a:extLst>
                    <a:ext uri="{9D8B030D-6E8A-4147-A177-3AD203B41FA5}">
                      <a16:colId xmlns:a16="http://schemas.microsoft.com/office/drawing/2014/main" val="20001"/>
                    </a:ext>
                  </a:extLst>
                </a:gridCol>
                <a:gridCol w="2559047">
                  <a:extLst>
                    <a:ext uri="{9D8B030D-6E8A-4147-A177-3AD203B41FA5}">
                      <a16:colId xmlns:a16="http://schemas.microsoft.com/office/drawing/2014/main" val="20002"/>
                    </a:ext>
                  </a:extLst>
                </a:gridCol>
                <a:gridCol w="2317132">
                  <a:extLst>
                    <a:ext uri="{9D8B030D-6E8A-4147-A177-3AD203B41FA5}">
                      <a16:colId xmlns:a16="http://schemas.microsoft.com/office/drawing/2014/main" val="20003"/>
                    </a:ext>
                  </a:extLst>
                </a:gridCol>
              </a:tblGrid>
              <a:tr h="402081">
                <a:tc>
                  <a:txBody>
                    <a:bodyPr/>
                    <a:lstStyle/>
                    <a:p>
                      <a:endParaRPr lang="en-US" sz="1800" b="1"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1"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800" b="1" dirty="0" err="1">
                          <a:solidFill>
                            <a:schemeClr val="accent1">
                              <a:lumMod val="75000"/>
                            </a:schemeClr>
                          </a:solidFill>
                        </a:rPr>
                        <a:t>Toegang</a:t>
                      </a:r>
                      <a:r>
                        <a:rPr lang="en-US" sz="1800" b="1" dirty="0">
                          <a:solidFill>
                            <a:schemeClr val="accent1">
                              <a:lumMod val="75000"/>
                            </a:schemeClr>
                          </a:solidFill>
                        </a:rPr>
                        <a:t> tot de </a:t>
                      </a:r>
                      <a:r>
                        <a:rPr lang="en-US" sz="1800" b="1" dirty="0" err="1">
                          <a:solidFill>
                            <a:schemeClr val="accent1">
                              <a:lumMod val="75000"/>
                            </a:schemeClr>
                          </a:solidFill>
                        </a:rPr>
                        <a:t>energie</a:t>
                      </a:r>
                      <a:endParaRPr lang="en-US" sz="1800" b="1" dirty="0">
                        <a:solidFill>
                          <a:schemeClr val="accent1">
                            <a:lumMod val="75000"/>
                          </a:schemeClr>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2081">
                <a:tc>
                  <a:txBody>
                    <a:bodyPr/>
                    <a:lstStyle/>
                    <a:p>
                      <a:endParaRPr lang="en-US" sz="1800" b="1"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1"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smtClean="0">
                          <a:solidFill>
                            <a:schemeClr val="accent1">
                              <a:lumMod val="75000"/>
                            </a:schemeClr>
                          </a:solidFill>
                        </a:rPr>
                        <a:t>Privaat</a:t>
                      </a:r>
                      <a:r>
                        <a:rPr lang="en-US" sz="1800" b="1" dirty="0" smtClean="0">
                          <a:solidFill>
                            <a:schemeClr val="accent1">
                              <a:lumMod val="75000"/>
                            </a:schemeClr>
                          </a:solidFill>
                        </a:rPr>
                        <a:t> </a:t>
                      </a:r>
                      <a:r>
                        <a:rPr lang="en-US" sz="1500" b="1" dirty="0" smtClean="0">
                          <a:solidFill>
                            <a:schemeClr val="accent1">
                              <a:lumMod val="75000"/>
                            </a:schemeClr>
                          </a:solidFill>
                        </a:rPr>
                        <a:t>(</a:t>
                      </a:r>
                      <a:r>
                        <a:rPr lang="en-US" sz="1500" b="1" dirty="0" err="1" smtClean="0">
                          <a:solidFill>
                            <a:schemeClr val="accent1">
                              <a:lumMod val="75000"/>
                            </a:schemeClr>
                          </a:solidFill>
                        </a:rPr>
                        <a:t>bekend</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en</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beperkt</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d.w.z</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leden</a:t>
                      </a:r>
                      <a:r>
                        <a:rPr lang="en-US" sz="1500" b="1" baseline="0" dirty="0" smtClean="0">
                          <a:solidFill>
                            <a:schemeClr val="accent1">
                              <a:lumMod val="75000"/>
                            </a:schemeClr>
                          </a:solidFill>
                        </a:rPr>
                        <a:t>)</a:t>
                      </a:r>
                      <a:endParaRPr lang="en-US" sz="1500" b="1" dirty="0">
                        <a:solidFill>
                          <a:schemeClr val="accent1">
                            <a:lumMod val="75000"/>
                          </a:schemeClr>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smtClean="0">
                          <a:solidFill>
                            <a:schemeClr val="accent1">
                              <a:lumMod val="75000"/>
                            </a:schemeClr>
                          </a:solidFill>
                        </a:rPr>
                        <a:t>Publiek</a:t>
                      </a:r>
                      <a:r>
                        <a:rPr lang="en-US" sz="1800" b="1" dirty="0" smtClean="0">
                          <a:solidFill>
                            <a:schemeClr val="accent1">
                              <a:lumMod val="75000"/>
                            </a:schemeClr>
                          </a:solidFill>
                        </a:rPr>
                        <a:t> </a:t>
                      </a:r>
                      <a:r>
                        <a:rPr lang="en-US" sz="1500" b="1" dirty="0" smtClean="0">
                          <a:solidFill>
                            <a:schemeClr val="accent1">
                              <a:lumMod val="75000"/>
                            </a:schemeClr>
                          </a:solidFill>
                        </a:rPr>
                        <a:t>(</a:t>
                      </a:r>
                      <a:r>
                        <a:rPr lang="en-US" sz="1500" b="1" dirty="0" err="1" smtClean="0">
                          <a:solidFill>
                            <a:schemeClr val="accent1">
                              <a:lumMod val="75000"/>
                            </a:schemeClr>
                          </a:solidFill>
                        </a:rPr>
                        <a:t>onbekend</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en</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onbegrensd</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bredere</a:t>
                      </a:r>
                      <a:r>
                        <a:rPr lang="en-US" sz="1500" b="1" baseline="0" dirty="0" smtClean="0">
                          <a:solidFill>
                            <a:schemeClr val="accent1">
                              <a:lumMod val="75000"/>
                            </a:schemeClr>
                          </a:solidFill>
                        </a:rPr>
                        <a:t> </a:t>
                      </a:r>
                      <a:r>
                        <a:rPr lang="en-US" sz="1500" b="1" baseline="0" dirty="0" err="1" smtClean="0">
                          <a:solidFill>
                            <a:schemeClr val="accent1">
                              <a:lumMod val="75000"/>
                            </a:schemeClr>
                          </a:solidFill>
                        </a:rPr>
                        <a:t>gemeenschap</a:t>
                      </a:r>
                      <a:r>
                        <a:rPr lang="en-US" sz="1500" b="1" baseline="0" dirty="0" smtClean="0">
                          <a:solidFill>
                            <a:schemeClr val="accent1">
                              <a:lumMod val="75000"/>
                            </a:schemeClr>
                          </a:solidFill>
                        </a:rPr>
                        <a:t>)</a:t>
                      </a:r>
                      <a:endParaRPr lang="en-US" sz="1500" b="1" dirty="0">
                        <a:solidFill>
                          <a:schemeClr val="accent1">
                            <a:lumMod val="75000"/>
                          </a:schemeClr>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39149">
                <a:tc rowSpan="2">
                  <a:txBody>
                    <a:bodyPr/>
                    <a:lstStyle/>
                    <a:p>
                      <a:endParaRPr lang="en-US" sz="1800" b="1" dirty="0"/>
                    </a:p>
                    <a:p>
                      <a:r>
                        <a:rPr lang="en-US" sz="1800" b="1" dirty="0" err="1"/>
                        <a:t>Aansturen</a:t>
                      </a:r>
                      <a:r>
                        <a:rPr lang="en-US" sz="1800" b="1" dirty="0"/>
                        <a:t> van de </a:t>
                      </a:r>
                      <a:r>
                        <a:rPr lang="en-US" sz="1800" b="1" dirty="0" err="1"/>
                        <a:t>vrijwilligers</a:t>
                      </a:r>
                      <a:endParaRPr lang="en-US" sz="1800" b="1"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smtClean="0">
                          <a:solidFill>
                            <a:schemeClr val="accent1">
                              <a:lumMod val="75000"/>
                            </a:schemeClr>
                          </a:solidFill>
                        </a:rPr>
                        <a:t>Eenzijdig</a:t>
                      </a:r>
                      <a:r>
                        <a:rPr lang="en-US" sz="1800" b="1" dirty="0" smtClean="0">
                          <a:solidFill>
                            <a:schemeClr val="accent1">
                              <a:lumMod val="75000"/>
                            </a:schemeClr>
                          </a:solidFill>
                        </a:rPr>
                        <a:t> </a:t>
                      </a:r>
                    </a:p>
                    <a:p>
                      <a:r>
                        <a:rPr lang="en-US" sz="1500" b="1" dirty="0" smtClean="0">
                          <a:solidFill>
                            <a:schemeClr val="accent1">
                              <a:lumMod val="75000"/>
                            </a:schemeClr>
                          </a:solidFill>
                        </a:rPr>
                        <a:t>(home</a:t>
                      </a:r>
                      <a:r>
                        <a:rPr lang="en-US" sz="1500" b="1" baseline="0" dirty="0" smtClean="0">
                          <a:solidFill>
                            <a:schemeClr val="accent1">
                              <a:lumMod val="75000"/>
                            </a:schemeClr>
                          </a:solidFill>
                        </a:rPr>
                        <a:t> = host </a:t>
                      </a:r>
                      <a:r>
                        <a:rPr lang="en-US" sz="1500" b="1" baseline="0" dirty="0" err="1" smtClean="0">
                          <a:solidFill>
                            <a:schemeClr val="accent1">
                              <a:lumMod val="75000"/>
                            </a:schemeClr>
                          </a:solidFill>
                        </a:rPr>
                        <a:t>organisatie</a:t>
                      </a:r>
                      <a:r>
                        <a:rPr lang="en-US" sz="1500" b="1" baseline="0" dirty="0" smtClean="0">
                          <a:solidFill>
                            <a:schemeClr val="accent1">
                              <a:lumMod val="75000"/>
                            </a:schemeClr>
                          </a:solidFill>
                        </a:rPr>
                        <a:t>)</a:t>
                      </a:r>
                      <a:endParaRPr lang="en-US" sz="1500" b="1" dirty="0">
                        <a:solidFill>
                          <a:schemeClr val="accent1">
                            <a:lumMod val="75000"/>
                          </a:schemeClr>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t>Member </a:t>
                      </a:r>
                      <a:r>
                        <a:rPr lang="en-US" sz="1800" b="0" dirty="0" smtClean="0"/>
                        <a:t>management</a:t>
                      </a:r>
                    </a:p>
                    <a:p>
                      <a:endParaRPr lang="en-US" sz="1800" b="0" dirty="0" smtClean="0"/>
                    </a:p>
                    <a:p>
                      <a:endParaRPr lang="en-US" sz="1800" b="0" dirty="0" smtClean="0"/>
                    </a:p>
                    <a:p>
                      <a:endParaRPr lang="en-US" sz="1800" b="0"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t>Service</a:t>
                      </a:r>
                      <a:r>
                        <a:rPr lang="en-US" sz="1800" b="0" baseline="0" dirty="0"/>
                        <a:t> management</a:t>
                      </a:r>
                    </a:p>
                    <a:p>
                      <a:endParaRPr lang="en-US" sz="1800" b="0" dirty="0"/>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0203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dirty="0" err="1" smtClean="0">
                          <a:solidFill>
                            <a:schemeClr val="accent1">
                              <a:lumMod val="75000"/>
                            </a:schemeClr>
                          </a:solidFill>
                        </a:rPr>
                        <a:t>Gedeeld</a:t>
                      </a:r>
                      <a:endParaRPr lang="en-US" sz="1800" b="1" dirty="0" smtClean="0">
                        <a:solidFill>
                          <a:schemeClr val="accent1">
                            <a:lumMod val="75000"/>
                          </a:schemeClr>
                        </a:solidFill>
                      </a:endParaRPr>
                    </a:p>
                    <a:p>
                      <a:r>
                        <a:rPr lang="en-US" sz="1500" b="1" dirty="0" smtClean="0">
                          <a:solidFill>
                            <a:schemeClr val="accent1">
                              <a:lumMod val="75000"/>
                            </a:schemeClr>
                          </a:solidFill>
                        </a:rPr>
                        <a:t>(home ≠ host </a:t>
                      </a:r>
                      <a:r>
                        <a:rPr lang="en-US" sz="1500" b="1" dirty="0" err="1" smtClean="0">
                          <a:solidFill>
                            <a:schemeClr val="accent1">
                              <a:lumMod val="75000"/>
                            </a:schemeClr>
                          </a:solidFill>
                        </a:rPr>
                        <a:t>organisatie</a:t>
                      </a:r>
                      <a:r>
                        <a:rPr lang="en-US" sz="1500" b="1" dirty="0" smtClean="0">
                          <a:solidFill>
                            <a:schemeClr val="accent1">
                              <a:lumMod val="75000"/>
                            </a:schemeClr>
                          </a:solidFill>
                        </a:rPr>
                        <a:t>)</a:t>
                      </a:r>
                      <a:endParaRPr lang="en-US" sz="1500" b="1" dirty="0">
                        <a:solidFill>
                          <a:schemeClr val="accent1">
                            <a:lumMod val="75000"/>
                          </a:schemeClr>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rPr>
                        <a:t>Secondment (</a:t>
                      </a:r>
                      <a:r>
                        <a:rPr lang="en-US" sz="1800" b="0" dirty="0" err="1">
                          <a:solidFill>
                            <a:schemeClr val="tx1"/>
                          </a:solidFill>
                        </a:rPr>
                        <a:t>uitzenden</a:t>
                      </a:r>
                      <a:r>
                        <a:rPr lang="en-US" sz="1800" b="0" dirty="0">
                          <a:solidFill>
                            <a:schemeClr val="tx1"/>
                          </a:solidFill>
                        </a:rPr>
                        <a:t>)</a:t>
                      </a: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rPr>
                        <a:t>Intermediary (</a:t>
                      </a:r>
                      <a:r>
                        <a:rPr lang="en-US" sz="1800" b="0" dirty="0" err="1">
                          <a:solidFill>
                            <a:schemeClr val="tx1"/>
                          </a:solidFill>
                        </a:rPr>
                        <a:t>bemiddelen</a:t>
                      </a:r>
                      <a:r>
                        <a:rPr lang="en-US" sz="1800" b="0" dirty="0" smtClean="0">
                          <a:solidFill>
                            <a:schemeClr val="tx1"/>
                          </a:solidFill>
                        </a:rPr>
                        <a:t>)</a:t>
                      </a:r>
                      <a:endParaRPr lang="en-US" sz="1800" b="0" dirty="0">
                        <a:solidFill>
                          <a:schemeClr val="tx1"/>
                        </a:solidFill>
                      </a:endParaRPr>
                    </a:p>
                  </a:txBody>
                  <a:tcPr marL="91445" marR="9144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4478" y="2487493"/>
            <a:ext cx="503017" cy="59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Afbeeldingsresultaat voor voetb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5945" y="2416495"/>
            <a:ext cx="756940" cy="726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meals on wheels wa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0872" y="2437385"/>
            <a:ext cx="774026" cy="7967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fbeeldingsresultaat voor vrijwilligerscentra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7047" y="3933496"/>
            <a:ext cx="913993" cy="1958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NLdo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0872" y="3353621"/>
            <a:ext cx="728389" cy="7283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beeldingsresultaat voor stichting pres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8920" y="4221550"/>
            <a:ext cx="542121" cy="3266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fbeeldingsresultaat voor NL car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1914" y="3971482"/>
            <a:ext cx="995089" cy="64349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fbeeldingsresultaat voor company icon"/>
          <p:cNvPicPr>
            <a:picLocks noChangeAspect="1" noChangeArrowheads="1"/>
          </p:cNvPicPr>
          <p:nvPr/>
        </p:nvPicPr>
        <p:blipFill rotWithShape="1">
          <a:blip r:embed="rId10">
            <a:extLst>
              <a:ext uri="{28A0092B-C50C-407E-A947-70E740481C1C}">
                <a14:useLocalDpi xmlns:a14="http://schemas.microsoft.com/office/drawing/2010/main" val="0"/>
              </a:ext>
            </a:extLst>
          </a:blip>
          <a:srcRect l="5177" t="7188" r="8882" b="13896"/>
          <a:stretch/>
        </p:blipFill>
        <p:spPr bwMode="auto">
          <a:xfrm>
            <a:off x="5682149" y="3661159"/>
            <a:ext cx="964531" cy="95381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fbeeldingsresultaat voor school ic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1907"/>
          <a:stretch/>
        </p:blipFill>
        <p:spPr bwMode="auto">
          <a:xfrm>
            <a:off x="4917579" y="3904015"/>
            <a:ext cx="742312" cy="70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07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43CA8F0-7EDD-4453-8943-8A16E6D796C1}"/>
              </a:ext>
            </a:extLst>
          </p:cNvPr>
          <p:cNvSpPr>
            <a:spLocks noGrp="1"/>
          </p:cNvSpPr>
          <p:nvPr>
            <p:ph type="title"/>
          </p:nvPr>
        </p:nvSpPr>
        <p:spPr/>
        <p:txBody>
          <a:bodyPr/>
          <a:lstStyle/>
          <a:p>
            <a:r>
              <a:rPr lang="nl-NL" dirty="0" smtClean="0"/>
              <a:t>Uitselecteren</a:t>
            </a:r>
            <a:endParaRPr lang="nl-NL" dirty="0"/>
          </a:p>
        </p:txBody>
      </p:sp>
      <p:sp>
        <p:nvSpPr>
          <p:cNvPr id="9" name="Tijdelijke aanduiding voor inhoud 8">
            <a:extLst>
              <a:ext uri="{FF2B5EF4-FFF2-40B4-BE49-F238E27FC236}">
                <a16:creationId xmlns:a16="http://schemas.microsoft.com/office/drawing/2014/main" id="{BD0D45C1-5749-474D-96FA-DC7B3A26E753}"/>
              </a:ext>
            </a:extLst>
          </p:cNvPr>
          <p:cNvSpPr>
            <a:spLocks noGrp="1"/>
          </p:cNvSpPr>
          <p:nvPr>
            <p:ph sz="half" idx="1"/>
          </p:nvPr>
        </p:nvSpPr>
        <p:spPr/>
        <p:txBody>
          <a:bodyPr>
            <a:normAutofit/>
          </a:bodyPr>
          <a:lstStyle/>
          <a:p>
            <a:r>
              <a:rPr lang="nl-NL" sz="1500" dirty="0"/>
              <a:t>zelf-</a:t>
            </a:r>
            <a:r>
              <a:rPr lang="nl-NL" sz="1500" dirty="0">
                <a:solidFill>
                  <a:schemeClr val="accent2"/>
                </a:solidFill>
              </a:rPr>
              <a:t>uit</a:t>
            </a:r>
            <a:r>
              <a:rPr lang="nl-NL" sz="1500" dirty="0"/>
              <a:t>selecteren</a:t>
            </a:r>
          </a:p>
          <a:p>
            <a:endParaRPr lang="nl-NL" sz="1500" dirty="0"/>
          </a:p>
          <a:p>
            <a:pPr marL="257175" indent="-257175">
              <a:buFont typeface="Arial" panose="020B0604020202020204" pitchFamily="34" charset="0"/>
              <a:buChar char="•"/>
            </a:pPr>
            <a:r>
              <a:rPr lang="nl-NL" sz="1350" dirty="0"/>
              <a:t>Geen idee wat vrijwilligerswerk is</a:t>
            </a:r>
          </a:p>
          <a:p>
            <a:pPr marL="257175" indent="-257175">
              <a:buFont typeface="Arial" panose="020B0604020202020204" pitchFamily="34" charset="0"/>
              <a:buChar char="•"/>
            </a:pPr>
            <a:r>
              <a:rPr lang="nl-NL" sz="1350" dirty="0"/>
              <a:t>Geen idee dat dit werk bij de sportvereniging vrijwilligerswerk is</a:t>
            </a:r>
          </a:p>
          <a:p>
            <a:pPr marL="257175" indent="-257175">
              <a:buFont typeface="Arial" panose="020B0604020202020204" pitchFamily="34" charset="0"/>
              <a:buChar char="•"/>
            </a:pPr>
            <a:r>
              <a:rPr lang="nl-NL" sz="1350" dirty="0"/>
              <a:t>Perceptie van mismatch tussen eigen en gewenste economische, sociale en culturele middelen</a:t>
            </a:r>
          </a:p>
          <a:p>
            <a:pPr marL="257175" indent="-257175">
              <a:buFont typeface="Arial" panose="020B0604020202020204" pitchFamily="34" charset="0"/>
              <a:buChar char="•"/>
            </a:pPr>
            <a:r>
              <a:rPr lang="nl-NL" sz="1350" dirty="0"/>
              <a:t>Ergens anders al heel erg actief</a:t>
            </a:r>
          </a:p>
          <a:p>
            <a:pPr marL="257175" indent="-257175">
              <a:buFont typeface="Arial" panose="020B0604020202020204" pitchFamily="34" charset="0"/>
              <a:buChar char="•"/>
            </a:pPr>
            <a:r>
              <a:rPr lang="nl-NL" sz="1350" dirty="0"/>
              <a:t>Vrijwilligerswerk sabbatical </a:t>
            </a:r>
          </a:p>
        </p:txBody>
      </p:sp>
      <p:sp>
        <p:nvSpPr>
          <p:cNvPr id="10" name="Tijdelijke aanduiding voor inhoud 9">
            <a:extLst>
              <a:ext uri="{FF2B5EF4-FFF2-40B4-BE49-F238E27FC236}">
                <a16:creationId xmlns:a16="http://schemas.microsoft.com/office/drawing/2014/main" id="{94DE822E-0EFE-434E-A49D-D92FD05F09A5}"/>
              </a:ext>
            </a:extLst>
          </p:cNvPr>
          <p:cNvSpPr>
            <a:spLocks noGrp="1"/>
          </p:cNvSpPr>
          <p:nvPr>
            <p:ph sz="half" idx="2"/>
          </p:nvPr>
        </p:nvSpPr>
        <p:spPr/>
        <p:txBody>
          <a:bodyPr>
            <a:normAutofit/>
          </a:bodyPr>
          <a:lstStyle/>
          <a:p>
            <a:r>
              <a:rPr lang="nl-NL" sz="1500" dirty="0"/>
              <a:t>organisatie-</a:t>
            </a:r>
            <a:r>
              <a:rPr lang="nl-NL" sz="1500" dirty="0">
                <a:solidFill>
                  <a:schemeClr val="accent2"/>
                </a:solidFill>
              </a:rPr>
              <a:t>uit</a:t>
            </a:r>
            <a:r>
              <a:rPr lang="nl-NL" sz="1500" dirty="0"/>
              <a:t>selecteren</a:t>
            </a:r>
          </a:p>
          <a:p>
            <a:endParaRPr lang="nl-NL" sz="1500" dirty="0"/>
          </a:p>
          <a:p>
            <a:pPr marL="257175" indent="-257175">
              <a:buFont typeface="Arial" panose="020B0604020202020204" pitchFamily="34" charset="0"/>
              <a:buChar char="•"/>
            </a:pPr>
            <a:r>
              <a:rPr lang="nl-NL" sz="1350" dirty="0"/>
              <a:t>Perceptie van mismatch tussen gevraagde en aangeboden economische, sociale en culturele middelen </a:t>
            </a:r>
            <a:r>
              <a:rPr lang="nl-NL" sz="825" dirty="0"/>
              <a:t>(postcode, opleidingsniveau, etniciteit, gender, ‘nieuwheid’)</a:t>
            </a:r>
          </a:p>
          <a:p>
            <a:pPr marL="257175" indent="-257175">
              <a:buFont typeface="Arial" panose="020B0604020202020204" pitchFamily="34" charset="0"/>
              <a:buChar char="•"/>
            </a:pPr>
            <a:r>
              <a:rPr lang="nl-NL" sz="1350" dirty="0"/>
              <a:t>Moeder-maffia</a:t>
            </a:r>
            <a:r>
              <a:rPr lang="nl-NL" sz="1500" dirty="0"/>
              <a:t> </a:t>
            </a:r>
            <a:r>
              <a:rPr lang="nl-NL" sz="825" dirty="0"/>
              <a:t>(luizenmoeder)</a:t>
            </a:r>
          </a:p>
          <a:p>
            <a:pPr marL="257175" indent="-257175">
              <a:buFont typeface="Arial" panose="020B0604020202020204" pitchFamily="34" charset="0"/>
              <a:buChar char="•"/>
            </a:pPr>
            <a:r>
              <a:rPr lang="nl-NL" sz="1350" dirty="0"/>
              <a:t>Ervaringen uit het verleden </a:t>
            </a:r>
            <a:r>
              <a:rPr lang="nl-NL" sz="825" dirty="0"/>
              <a:t>(met familie)</a:t>
            </a:r>
            <a:endParaRPr lang="nl-NL" sz="900" dirty="0"/>
          </a:p>
          <a:p>
            <a:pPr marL="257175" indent="-257175">
              <a:buFont typeface="Arial" panose="020B0604020202020204" pitchFamily="34" charset="0"/>
              <a:buChar char="•"/>
            </a:pPr>
            <a:endParaRPr lang="nl-NL" sz="1500" dirty="0"/>
          </a:p>
        </p:txBody>
      </p:sp>
      <p:sp>
        <p:nvSpPr>
          <p:cNvPr id="4" name="Tijdelijke aanduiding voor datum 3">
            <a:extLst>
              <a:ext uri="{FF2B5EF4-FFF2-40B4-BE49-F238E27FC236}">
                <a16:creationId xmlns:a16="http://schemas.microsoft.com/office/drawing/2014/main" id="{FD33F01C-3A6B-4ADA-B1FA-215890AEF3C5}"/>
              </a:ext>
            </a:extLst>
          </p:cNvPr>
          <p:cNvSpPr>
            <a:spLocks noGrp="1"/>
          </p:cNvSpPr>
          <p:nvPr>
            <p:ph type="dt" sz="half" idx="10"/>
          </p:nvPr>
        </p:nvSpPr>
        <p:spPr/>
        <p:txBody>
          <a:bodyPr/>
          <a:lstStyle/>
          <a:p>
            <a:fld id="{ABD937D5-A509-4951-A2F0-A91673EED119}" type="datetime1">
              <a:rPr lang="de-DE" smtClean="0">
                <a:solidFill>
                  <a:srgbClr val="B8C3C3"/>
                </a:solidFill>
              </a:rPr>
              <a:pPr/>
              <a:t>28.10.2019</a:t>
            </a:fld>
            <a:endParaRPr lang="de-DE">
              <a:solidFill>
                <a:srgbClr val="B8C3C3"/>
              </a:solidFill>
            </a:endParaRPr>
          </a:p>
        </p:txBody>
      </p:sp>
      <p:sp>
        <p:nvSpPr>
          <p:cNvPr id="5" name="Tijdelijke aanduiding voor voettekst 4">
            <a:extLst>
              <a:ext uri="{FF2B5EF4-FFF2-40B4-BE49-F238E27FC236}">
                <a16:creationId xmlns:a16="http://schemas.microsoft.com/office/drawing/2014/main" id="{1A9F4A47-BB05-44DC-B798-A29072B1BE2B}"/>
              </a:ext>
            </a:extLst>
          </p:cNvPr>
          <p:cNvSpPr>
            <a:spLocks noGrp="1"/>
          </p:cNvSpPr>
          <p:nvPr>
            <p:ph type="ftr" sz="quarter" idx="11"/>
          </p:nvPr>
        </p:nvSpPr>
        <p:spPr/>
        <p:txBody>
          <a:bodyPr/>
          <a:lstStyle/>
          <a:p>
            <a:r>
              <a:rPr lang="en-US">
                <a:solidFill>
                  <a:srgbClr val="B8C3C3"/>
                </a:solidFill>
              </a:rPr>
              <a:t>Footer text (use for presentation title)</a:t>
            </a:r>
            <a:endParaRPr lang="de-DE">
              <a:solidFill>
                <a:srgbClr val="B8C3C3"/>
              </a:solidFill>
            </a:endParaRPr>
          </a:p>
        </p:txBody>
      </p:sp>
      <p:sp>
        <p:nvSpPr>
          <p:cNvPr id="6" name="Tijdelijke aanduiding voor dianummer 5">
            <a:extLst>
              <a:ext uri="{FF2B5EF4-FFF2-40B4-BE49-F238E27FC236}">
                <a16:creationId xmlns:a16="http://schemas.microsoft.com/office/drawing/2014/main" id="{038EB117-752C-4CD8-9886-E642E003DAF4}"/>
              </a:ext>
            </a:extLst>
          </p:cNvPr>
          <p:cNvSpPr>
            <a:spLocks noGrp="1"/>
          </p:cNvSpPr>
          <p:nvPr>
            <p:ph type="sldNum" sz="quarter" idx="12"/>
          </p:nvPr>
        </p:nvSpPr>
        <p:spPr/>
        <p:txBody>
          <a:bodyPr/>
          <a:lstStyle/>
          <a:p>
            <a:fld id="{25A8E426-1013-4DA1-9982-506C918562F2}" type="slidenum">
              <a:rPr lang="de-DE" smtClean="0">
                <a:solidFill>
                  <a:srgbClr val="B8C3C3"/>
                </a:solidFill>
              </a:rPr>
              <a:pPr/>
              <a:t>27</a:t>
            </a:fld>
            <a:endParaRPr lang="de-DE">
              <a:solidFill>
                <a:srgbClr val="B8C3C3"/>
              </a:solidFill>
            </a:endParaRPr>
          </a:p>
        </p:txBody>
      </p:sp>
      <p:pic>
        <p:nvPicPr>
          <p:cNvPr id="7" name="Afbeelding 6">
            <a:extLst>
              <a:ext uri="{FF2B5EF4-FFF2-40B4-BE49-F238E27FC236}">
                <a16:creationId xmlns:a16="http://schemas.microsoft.com/office/drawing/2014/main" id="{091901D7-900E-4304-9608-5E5ED513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948" y="3570251"/>
            <a:ext cx="1182188" cy="1062473"/>
          </a:xfrm>
          <a:prstGeom prst="rect">
            <a:avLst/>
          </a:prstGeom>
        </p:spPr>
      </p:pic>
    </p:spTree>
    <p:extLst>
      <p:ext uri="{BB962C8B-B14F-4D97-AF65-F5344CB8AC3E}">
        <p14:creationId xmlns:p14="http://schemas.microsoft.com/office/powerpoint/2010/main" val="219909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B84C095-796E-4579-A7D5-67FAFE00FCDB}"/>
              </a:ext>
            </a:extLst>
          </p:cNvPr>
          <p:cNvSpPr>
            <a:spLocks noGrp="1"/>
          </p:cNvSpPr>
          <p:nvPr>
            <p:ph type="title"/>
          </p:nvPr>
        </p:nvSpPr>
        <p:spPr/>
        <p:txBody>
          <a:bodyPr/>
          <a:lstStyle/>
          <a:p>
            <a:r>
              <a:rPr lang="nl-NL" dirty="0" err="1" smtClean="0"/>
              <a:t>Inselecteren</a:t>
            </a:r>
            <a:endParaRPr lang="nl-NL" dirty="0"/>
          </a:p>
        </p:txBody>
      </p:sp>
      <p:sp>
        <p:nvSpPr>
          <p:cNvPr id="9" name="Tijdelijke aanduiding voor inhoud 8">
            <a:extLst>
              <a:ext uri="{FF2B5EF4-FFF2-40B4-BE49-F238E27FC236}">
                <a16:creationId xmlns:a16="http://schemas.microsoft.com/office/drawing/2014/main" id="{70F4F2DE-791B-4786-86A2-C61B34229EBE}"/>
              </a:ext>
            </a:extLst>
          </p:cNvPr>
          <p:cNvSpPr>
            <a:spLocks noGrp="1"/>
          </p:cNvSpPr>
          <p:nvPr>
            <p:ph idx="1"/>
          </p:nvPr>
        </p:nvSpPr>
        <p:spPr/>
        <p:txBody>
          <a:bodyPr>
            <a:normAutofit/>
          </a:bodyPr>
          <a:lstStyle/>
          <a:p>
            <a:r>
              <a:rPr lang="nl-NL" sz="1800" dirty="0"/>
              <a:t>organisatie-</a:t>
            </a:r>
            <a:r>
              <a:rPr lang="nl-NL" sz="1800" dirty="0" err="1">
                <a:solidFill>
                  <a:schemeClr val="accent2"/>
                </a:solidFill>
              </a:rPr>
              <a:t>in</a:t>
            </a:r>
            <a:r>
              <a:rPr lang="nl-NL" sz="1800" dirty="0" err="1"/>
              <a:t>selecteren</a:t>
            </a:r>
            <a:endParaRPr lang="nl-NL" sz="1800" dirty="0"/>
          </a:p>
          <a:p>
            <a:pPr marL="257175" indent="-257175">
              <a:buFont typeface="Arial" panose="020B0604020202020204" pitchFamily="34" charset="0"/>
              <a:buChar char="•"/>
            </a:pPr>
            <a:r>
              <a:rPr lang="nl-NL" sz="1350" dirty="0"/>
              <a:t>Match maken tussen aangeboden economische, sociale en culturele middelen en mogelijke werkzaamheden</a:t>
            </a:r>
          </a:p>
          <a:p>
            <a:pPr marL="257175" indent="-257175">
              <a:buFont typeface="Arial" panose="020B0604020202020204" pitchFamily="34" charset="0"/>
              <a:buChar char="•"/>
            </a:pPr>
            <a:r>
              <a:rPr lang="nl-NL" sz="1350" dirty="0"/>
              <a:t>Zelfsturend maken van uitvoerend werk</a:t>
            </a:r>
          </a:p>
          <a:p>
            <a:pPr marL="257175" indent="-257175">
              <a:buFont typeface="Arial" panose="020B0604020202020204" pitchFamily="34" charset="0"/>
              <a:buChar char="•"/>
            </a:pPr>
            <a:r>
              <a:rPr lang="nl-NL" sz="1350" dirty="0"/>
              <a:t>Team activiteiten voor de vereniging</a:t>
            </a:r>
          </a:p>
          <a:p>
            <a:pPr marL="257175" indent="-257175">
              <a:buFont typeface="Arial" panose="020B0604020202020204" pitchFamily="34" charset="0"/>
              <a:buChar char="•"/>
            </a:pPr>
            <a:r>
              <a:rPr lang="nl-NL" sz="1350" dirty="0"/>
              <a:t>Roosters voor iedereen</a:t>
            </a:r>
          </a:p>
          <a:p>
            <a:pPr marL="257175" indent="-257175">
              <a:buFont typeface="Arial" panose="020B0604020202020204" pitchFamily="34" charset="0"/>
              <a:buChar char="•"/>
            </a:pPr>
            <a:r>
              <a:rPr lang="nl-NL" sz="1350" dirty="0"/>
              <a:t>ABCD faciliteren</a:t>
            </a:r>
          </a:p>
          <a:p>
            <a:pPr marL="257175" indent="-257175">
              <a:buFont typeface="Arial" panose="020B0604020202020204" pitchFamily="34" charset="0"/>
              <a:buChar char="•"/>
            </a:pPr>
            <a:r>
              <a:rPr lang="nl-NL" sz="1350" dirty="0"/>
              <a:t>Moeder maffia passeren</a:t>
            </a:r>
          </a:p>
          <a:p>
            <a:pPr marL="257175" indent="-257175">
              <a:buFont typeface="Arial" panose="020B0604020202020204" pitchFamily="34" charset="0"/>
              <a:buChar char="•"/>
            </a:pPr>
            <a:endParaRPr lang="nl-NL" sz="1800" dirty="0"/>
          </a:p>
          <a:p>
            <a:pPr marL="257175" indent="-257175">
              <a:buFont typeface="Arial" panose="020B0604020202020204" pitchFamily="34" charset="0"/>
              <a:buChar char="•"/>
            </a:pPr>
            <a:endParaRPr lang="nl-NL" sz="1800" dirty="0"/>
          </a:p>
          <a:p>
            <a:endParaRPr lang="nl-NL" sz="1800" dirty="0"/>
          </a:p>
          <a:p>
            <a:endParaRPr lang="nl-NL" sz="1800" dirty="0"/>
          </a:p>
        </p:txBody>
      </p:sp>
      <p:sp>
        <p:nvSpPr>
          <p:cNvPr id="5" name="Tijdelijke aanduiding voor datum 4">
            <a:extLst>
              <a:ext uri="{FF2B5EF4-FFF2-40B4-BE49-F238E27FC236}">
                <a16:creationId xmlns:a16="http://schemas.microsoft.com/office/drawing/2014/main" id="{59EA4094-A3A9-43BD-BBD3-CB4F8F8DA3A8}"/>
              </a:ext>
            </a:extLst>
          </p:cNvPr>
          <p:cNvSpPr>
            <a:spLocks noGrp="1"/>
          </p:cNvSpPr>
          <p:nvPr>
            <p:ph type="dt" sz="half" idx="10"/>
          </p:nvPr>
        </p:nvSpPr>
        <p:spPr/>
        <p:txBody>
          <a:bodyPr/>
          <a:lstStyle/>
          <a:p>
            <a:fld id="{2A27A487-5E04-483E-AB03-D11FA24AB203}" type="datetime1">
              <a:rPr lang="de-DE" smtClean="0">
                <a:solidFill>
                  <a:srgbClr val="B8C3C3"/>
                </a:solidFill>
              </a:rPr>
              <a:pPr/>
              <a:t>28.10.2019</a:t>
            </a:fld>
            <a:endParaRPr lang="de-DE">
              <a:solidFill>
                <a:srgbClr val="B8C3C3"/>
              </a:solidFill>
            </a:endParaRPr>
          </a:p>
        </p:txBody>
      </p:sp>
      <p:sp>
        <p:nvSpPr>
          <p:cNvPr id="6" name="Tijdelijke aanduiding voor voettekst 5">
            <a:extLst>
              <a:ext uri="{FF2B5EF4-FFF2-40B4-BE49-F238E27FC236}">
                <a16:creationId xmlns:a16="http://schemas.microsoft.com/office/drawing/2014/main" id="{A5BA1977-CB05-45E6-B120-D25047903E33}"/>
              </a:ext>
            </a:extLst>
          </p:cNvPr>
          <p:cNvSpPr>
            <a:spLocks noGrp="1"/>
          </p:cNvSpPr>
          <p:nvPr>
            <p:ph type="ftr" sz="quarter" idx="11"/>
          </p:nvPr>
        </p:nvSpPr>
        <p:spPr/>
        <p:txBody>
          <a:bodyPr/>
          <a:lstStyle/>
          <a:p>
            <a:r>
              <a:rPr lang="en-US">
                <a:solidFill>
                  <a:srgbClr val="B8C3C3"/>
                </a:solidFill>
              </a:rPr>
              <a:t>Footer text (use for presentation title)</a:t>
            </a:r>
            <a:endParaRPr lang="de-DE">
              <a:solidFill>
                <a:srgbClr val="B8C3C3"/>
              </a:solidFill>
            </a:endParaRPr>
          </a:p>
        </p:txBody>
      </p:sp>
      <p:sp>
        <p:nvSpPr>
          <p:cNvPr id="7" name="Tijdelijke aanduiding voor dianummer 6">
            <a:extLst>
              <a:ext uri="{FF2B5EF4-FFF2-40B4-BE49-F238E27FC236}">
                <a16:creationId xmlns:a16="http://schemas.microsoft.com/office/drawing/2014/main" id="{56390AC8-39CA-43B1-A325-085775F67AB3}"/>
              </a:ext>
            </a:extLst>
          </p:cNvPr>
          <p:cNvSpPr>
            <a:spLocks noGrp="1"/>
          </p:cNvSpPr>
          <p:nvPr>
            <p:ph type="sldNum" sz="quarter" idx="12"/>
          </p:nvPr>
        </p:nvSpPr>
        <p:spPr/>
        <p:txBody>
          <a:bodyPr/>
          <a:lstStyle/>
          <a:p>
            <a:fld id="{25A8E426-1013-4DA1-9982-506C918562F2}" type="slidenum">
              <a:rPr lang="de-DE" smtClean="0">
                <a:solidFill>
                  <a:srgbClr val="B8C3C3"/>
                </a:solidFill>
              </a:rPr>
              <a:pPr/>
              <a:t>28</a:t>
            </a:fld>
            <a:endParaRPr lang="de-DE">
              <a:solidFill>
                <a:srgbClr val="B8C3C3"/>
              </a:solidFill>
            </a:endParaRPr>
          </a:p>
        </p:txBody>
      </p:sp>
      <p:pic>
        <p:nvPicPr>
          <p:cNvPr id="10" name="Afbeelding 9">
            <a:extLst>
              <a:ext uri="{FF2B5EF4-FFF2-40B4-BE49-F238E27FC236}">
                <a16:creationId xmlns:a16="http://schemas.microsoft.com/office/drawing/2014/main" id="{E0D11358-24F2-4560-AACC-1AEDE0DD1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948" y="3511886"/>
            <a:ext cx="1182188" cy="1062473"/>
          </a:xfrm>
          <a:prstGeom prst="rect">
            <a:avLst/>
          </a:prstGeom>
        </p:spPr>
      </p:pic>
    </p:spTree>
    <p:extLst>
      <p:ext uri="{BB962C8B-B14F-4D97-AF65-F5344CB8AC3E}">
        <p14:creationId xmlns:p14="http://schemas.microsoft.com/office/powerpoint/2010/main" val="343859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2" y="210782"/>
            <a:ext cx="7084800" cy="359202"/>
          </a:xfrm>
        </p:spPr>
        <p:txBody>
          <a:bodyPr/>
          <a:lstStyle/>
          <a:p>
            <a:r>
              <a:rPr lang="en-US" sz="2400" dirty="0" smtClean="0"/>
              <a:t>“</a:t>
            </a:r>
            <a:r>
              <a:rPr lang="en-US" sz="2400" dirty="0" err="1" smtClean="0"/>
              <a:t>Volunteerability</a:t>
            </a:r>
            <a:r>
              <a:rPr lang="en-US" sz="2400" dirty="0" smtClean="0"/>
              <a:t>”: </a:t>
            </a:r>
            <a:r>
              <a:rPr lang="en-US" sz="2400" dirty="0" err="1" smtClean="0"/>
              <a:t>niveau</a:t>
            </a:r>
            <a:r>
              <a:rPr lang="en-US" sz="2400" dirty="0" smtClean="0"/>
              <a:t> van </a:t>
            </a:r>
            <a:r>
              <a:rPr lang="en-US" sz="2400" dirty="0" err="1" smtClean="0"/>
              <a:t>vrijwillige</a:t>
            </a:r>
            <a:r>
              <a:rPr lang="en-US" sz="2400" dirty="0" smtClean="0"/>
              <a:t> </a:t>
            </a:r>
            <a:r>
              <a:rPr lang="en-US" sz="2400" dirty="0" err="1" smtClean="0"/>
              <a:t>energie</a:t>
            </a:r>
            <a:endParaRPr lang="en-US" sz="2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15168423"/>
              </p:ext>
            </p:extLst>
          </p:nvPr>
        </p:nvGraphicFramePr>
        <p:xfrm>
          <a:off x="366713" y="990600"/>
          <a:ext cx="8424862" cy="3200400"/>
        </p:xfrm>
        <a:graphic>
          <a:graphicData uri="http://schemas.openxmlformats.org/drawingml/2006/table">
            <a:tbl>
              <a:tblPr firstRow="1" bandRow="1">
                <a:tableStyleId>{5C22544A-7EE6-4342-B048-85BDC9FD1C3A}</a:tableStyleId>
              </a:tblPr>
              <a:tblGrid>
                <a:gridCol w="1950818">
                  <a:extLst>
                    <a:ext uri="{9D8B030D-6E8A-4147-A177-3AD203B41FA5}">
                      <a16:colId xmlns:a16="http://schemas.microsoft.com/office/drawing/2014/main" val="20000"/>
                    </a:ext>
                  </a:extLst>
                </a:gridCol>
                <a:gridCol w="6474044">
                  <a:extLst>
                    <a:ext uri="{9D8B030D-6E8A-4147-A177-3AD203B41FA5}">
                      <a16:colId xmlns:a16="http://schemas.microsoft.com/office/drawing/2014/main" val="20001"/>
                    </a:ext>
                  </a:extLst>
                </a:gridCol>
              </a:tblGrid>
              <a:tr h="370840">
                <a:tc>
                  <a:txBody>
                    <a:bodyPr/>
                    <a:lstStyle/>
                    <a:p>
                      <a:r>
                        <a:rPr lang="en-US" sz="1600" b="1" dirty="0" err="1" smtClean="0">
                          <a:solidFill>
                            <a:schemeClr val="tx1"/>
                          </a:solidFill>
                        </a:rPr>
                        <a:t>Bereidheid</a:t>
                      </a:r>
                      <a:endParaRPr lang="en-US" sz="16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285750" indent="-285750">
                        <a:buFontTx/>
                        <a:buChar char="-"/>
                      </a:pPr>
                      <a:r>
                        <a:rPr lang="en-US" sz="1600" b="0" dirty="0" err="1" smtClean="0">
                          <a:solidFill>
                            <a:schemeClr val="tx1"/>
                          </a:solidFill>
                        </a:rPr>
                        <a:t>Sociale</a:t>
                      </a:r>
                      <a:r>
                        <a:rPr lang="en-US" sz="1600" b="0" dirty="0" smtClean="0">
                          <a:solidFill>
                            <a:schemeClr val="tx1"/>
                          </a:solidFill>
                        </a:rPr>
                        <a:t> </a:t>
                      </a:r>
                      <a:r>
                        <a:rPr lang="en-US" sz="1600" b="0" dirty="0" err="1" smtClean="0">
                          <a:solidFill>
                            <a:schemeClr val="tx1"/>
                          </a:solidFill>
                        </a:rPr>
                        <a:t>normen</a:t>
                      </a:r>
                      <a:endParaRPr lang="en-US" sz="1600" b="0" dirty="0" smtClean="0">
                        <a:solidFill>
                          <a:schemeClr val="tx1"/>
                        </a:solidFill>
                      </a:endParaRPr>
                    </a:p>
                    <a:p>
                      <a:pPr marL="285750" indent="-285750">
                        <a:buFontTx/>
                        <a:buChar char="-"/>
                      </a:pPr>
                      <a:r>
                        <a:rPr lang="en-US" sz="1600" b="0" dirty="0" smtClean="0">
                          <a:solidFill>
                            <a:schemeClr val="tx1"/>
                          </a:solidFill>
                        </a:rPr>
                        <a:t>Attitudes </a:t>
                      </a:r>
                      <a:r>
                        <a:rPr lang="en-US" sz="1600" b="0" dirty="0" err="1" smtClean="0">
                          <a:solidFill>
                            <a:schemeClr val="tx1"/>
                          </a:solidFill>
                        </a:rPr>
                        <a:t>en</a:t>
                      </a:r>
                      <a:r>
                        <a:rPr lang="en-US" sz="1600" b="0" dirty="0" smtClean="0">
                          <a:solidFill>
                            <a:schemeClr val="tx1"/>
                          </a:solidFill>
                        </a:rPr>
                        <a:t> </a:t>
                      </a:r>
                      <a:r>
                        <a:rPr lang="en-US" sz="1600" b="0" dirty="0" err="1" smtClean="0">
                          <a:solidFill>
                            <a:schemeClr val="tx1"/>
                          </a:solidFill>
                        </a:rPr>
                        <a:t>waarden</a:t>
                      </a:r>
                      <a:endParaRPr lang="en-US" sz="1600" b="0" dirty="0" smtClean="0">
                        <a:solidFill>
                          <a:schemeClr val="tx1"/>
                        </a:solidFill>
                      </a:endParaRPr>
                    </a:p>
                    <a:p>
                      <a:pPr marL="285750" indent="-285750">
                        <a:buFontTx/>
                        <a:buChar char="-"/>
                      </a:pPr>
                      <a:r>
                        <a:rPr lang="en-US" sz="1600" b="0" dirty="0" err="1" smtClean="0">
                          <a:solidFill>
                            <a:schemeClr val="tx1"/>
                          </a:solidFill>
                        </a:rPr>
                        <a:t>Motivatie</a:t>
                      </a:r>
                      <a:r>
                        <a:rPr lang="en-US" sz="1600" b="0" dirty="0" smtClean="0">
                          <a:solidFill>
                            <a:schemeClr val="tx1"/>
                          </a:solidFill>
                        </a:rPr>
                        <a:t> (</a:t>
                      </a:r>
                      <a:r>
                        <a:rPr lang="en-US" sz="1600" b="0" dirty="0" err="1" smtClean="0">
                          <a:solidFill>
                            <a:schemeClr val="tx1"/>
                          </a:solidFill>
                        </a:rPr>
                        <a:t>instrumenteel</a:t>
                      </a:r>
                      <a:r>
                        <a:rPr lang="en-US" sz="1600" b="0" dirty="0" smtClean="0">
                          <a:solidFill>
                            <a:schemeClr val="tx1"/>
                          </a:solidFill>
                        </a:rPr>
                        <a:t>, </a:t>
                      </a:r>
                      <a:r>
                        <a:rPr lang="en-US" sz="1600" b="0" dirty="0" err="1" smtClean="0">
                          <a:solidFill>
                            <a:schemeClr val="tx1"/>
                          </a:solidFill>
                        </a:rPr>
                        <a:t>hedonistisch</a:t>
                      </a:r>
                      <a:r>
                        <a:rPr lang="en-US" sz="1600" b="0" dirty="0" smtClean="0">
                          <a:solidFill>
                            <a:schemeClr val="tx1"/>
                          </a:solidFill>
                        </a:rPr>
                        <a:t>, </a:t>
                      </a:r>
                      <a:r>
                        <a:rPr lang="en-US" sz="1600" b="0" dirty="0" err="1" smtClean="0">
                          <a:solidFill>
                            <a:schemeClr val="tx1"/>
                          </a:solidFill>
                        </a:rPr>
                        <a:t>normatief</a:t>
                      </a:r>
                      <a:r>
                        <a:rPr lang="en-US" sz="1600" b="0" dirty="0" smtClean="0">
                          <a:solidFill>
                            <a:schemeClr val="tx1"/>
                          </a:solidFill>
                        </a:rPr>
                        <a:t>)</a:t>
                      </a:r>
                    </a:p>
                    <a:p>
                      <a:pPr marL="285750" indent="-285750">
                        <a:buFontTx/>
                        <a:buChar char="-"/>
                      </a:pPr>
                      <a:endParaRPr lang="en-US" sz="16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US" sz="1600" b="1" dirty="0" err="1" smtClean="0">
                          <a:solidFill>
                            <a:schemeClr val="tx1"/>
                          </a:solidFill>
                        </a:rPr>
                        <a:t>Bekwaamheid</a:t>
                      </a:r>
                      <a:endParaRPr lang="en-US" sz="16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Tx/>
                        <a:buChar char="-"/>
                      </a:pPr>
                      <a:r>
                        <a:rPr lang="en-US" sz="1600" baseline="0" dirty="0" err="1" smtClean="0">
                          <a:solidFill>
                            <a:schemeClr val="tx1"/>
                          </a:solidFill>
                        </a:rPr>
                        <a:t>Vaardigheden</a:t>
                      </a:r>
                      <a:r>
                        <a:rPr lang="en-US" sz="1600" baseline="0" dirty="0" smtClean="0">
                          <a:solidFill>
                            <a:schemeClr val="tx1"/>
                          </a:solidFill>
                        </a:rPr>
                        <a:t>, </a:t>
                      </a:r>
                      <a:r>
                        <a:rPr lang="en-US" sz="1600" baseline="0" dirty="0" err="1" smtClean="0">
                          <a:solidFill>
                            <a:schemeClr val="tx1"/>
                          </a:solidFill>
                        </a:rPr>
                        <a:t>kennis</a:t>
                      </a:r>
                      <a:r>
                        <a:rPr lang="en-US" sz="1600" baseline="0" dirty="0" smtClean="0">
                          <a:solidFill>
                            <a:schemeClr val="tx1"/>
                          </a:solidFill>
                        </a:rPr>
                        <a:t>, </a:t>
                      </a:r>
                      <a:r>
                        <a:rPr lang="en-US" sz="1600" baseline="0" dirty="0" err="1" smtClean="0">
                          <a:solidFill>
                            <a:schemeClr val="tx1"/>
                          </a:solidFill>
                        </a:rPr>
                        <a:t>competenties</a:t>
                      </a:r>
                      <a:endParaRPr lang="en-US" sz="1600" baseline="0" dirty="0" smtClean="0">
                        <a:solidFill>
                          <a:schemeClr val="tx1"/>
                        </a:solidFill>
                      </a:endParaRPr>
                    </a:p>
                    <a:p>
                      <a:pPr marL="285750" indent="-285750">
                        <a:buFontTx/>
                        <a:buChar char="-"/>
                      </a:pPr>
                      <a:r>
                        <a:rPr lang="en-US" sz="1600" baseline="0" dirty="0" err="1" smtClean="0">
                          <a:solidFill>
                            <a:schemeClr val="tx1"/>
                          </a:solidFill>
                        </a:rPr>
                        <a:t>Mogelijkheid</a:t>
                      </a:r>
                      <a:r>
                        <a:rPr lang="en-US" sz="1600" baseline="0" dirty="0" smtClean="0">
                          <a:solidFill>
                            <a:schemeClr val="tx1"/>
                          </a:solidFill>
                        </a:rPr>
                        <a:t> om die in </a:t>
                      </a:r>
                      <a:r>
                        <a:rPr lang="en-US" sz="1600" baseline="0" dirty="0" err="1" smtClean="0">
                          <a:solidFill>
                            <a:schemeClr val="tx1"/>
                          </a:solidFill>
                        </a:rPr>
                        <a:t>te</a:t>
                      </a:r>
                      <a:r>
                        <a:rPr lang="en-US" sz="1600" baseline="0" dirty="0" smtClean="0">
                          <a:solidFill>
                            <a:schemeClr val="tx1"/>
                          </a:solidFill>
                        </a:rPr>
                        <a:t> </a:t>
                      </a:r>
                      <a:r>
                        <a:rPr lang="en-US" sz="1600" baseline="0" dirty="0" err="1" smtClean="0">
                          <a:solidFill>
                            <a:schemeClr val="tx1"/>
                          </a:solidFill>
                        </a:rPr>
                        <a:t>zetten</a:t>
                      </a:r>
                      <a:endParaRPr lang="en-US" sz="1600" baseline="0" dirty="0" smtClean="0">
                        <a:solidFill>
                          <a:schemeClr val="tx1"/>
                        </a:solidFill>
                      </a:endParaRPr>
                    </a:p>
                    <a:p>
                      <a:pPr marL="285750" indent="-285750">
                        <a:buFontTx/>
                        <a:buChar char="-"/>
                      </a:pPr>
                      <a:r>
                        <a:rPr lang="en-US" sz="1600" baseline="0" dirty="0" err="1" smtClean="0">
                          <a:solidFill>
                            <a:schemeClr val="tx1"/>
                          </a:solidFill>
                        </a:rPr>
                        <a:t>Zelfvertrouwen</a:t>
                      </a:r>
                      <a:r>
                        <a:rPr lang="en-US" sz="1600" baseline="0" dirty="0" smtClean="0">
                          <a:solidFill>
                            <a:schemeClr val="tx1"/>
                          </a:solidFill>
                        </a:rPr>
                        <a:t> </a:t>
                      </a:r>
                      <a:r>
                        <a:rPr lang="en-US" sz="1600" baseline="0" dirty="0" err="1" smtClean="0">
                          <a:solidFill>
                            <a:schemeClr val="tx1"/>
                          </a:solidFill>
                        </a:rPr>
                        <a:t>hebt</a:t>
                      </a:r>
                      <a:r>
                        <a:rPr lang="en-US" sz="1600" baseline="0" dirty="0" smtClean="0">
                          <a:solidFill>
                            <a:schemeClr val="tx1"/>
                          </a:solidFill>
                        </a:rPr>
                        <a:t> om die in </a:t>
                      </a:r>
                      <a:r>
                        <a:rPr lang="en-US" sz="1600" baseline="0" dirty="0" err="1" smtClean="0">
                          <a:solidFill>
                            <a:schemeClr val="tx1"/>
                          </a:solidFill>
                        </a:rPr>
                        <a:t>te</a:t>
                      </a:r>
                      <a:r>
                        <a:rPr lang="en-US" sz="1600" baseline="0" dirty="0" smtClean="0">
                          <a:solidFill>
                            <a:schemeClr val="tx1"/>
                          </a:solidFill>
                        </a:rPr>
                        <a:t> </a:t>
                      </a:r>
                      <a:r>
                        <a:rPr lang="en-US" sz="1600" baseline="0" dirty="0" err="1" smtClean="0">
                          <a:solidFill>
                            <a:schemeClr val="tx1"/>
                          </a:solidFill>
                        </a:rPr>
                        <a:t>zetten</a:t>
                      </a:r>
                      <a:r>
                        <a:rPr lang="en-US" sz="1600" baseline="0" dirty="0" smtClean="0">
                          <a:solidFill>
                            <a:schemeClr val="tx1"/>
                          </a:solidFill>
                        </a:rPr>
                        <a:t> </a:t>
                      </a:r>
                    </a:p>
                    <a:p>
                      <a:pPr marL="285750" indent="-285750">
                        <a:buFontTx/>
                        <a:buChar char="-"/>
                      </a:pPr>
                      <a:endParaRPr lang="en-US" sz="16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US" sz="1600" b="1" dirty="0" err="1" smtClean="0">
                          <a:solidFill>
                            <a:schemeClr val="tx1"/>
                          </a:solidFill>
                        </a:rPr>
                        <a:t>Beschikbaarheid</a:t>
                      </a:r>
                      <a:endParaRPr lang="en-US" sz="1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Tx/>
                        <a:buChar char="-"/>
                      </a:pPr>
                      <a:r>
                        <a:rPr lang="en-US" sz="1600" dirty="0" err="1" smtClean="0">
                          <a:solidFill>
                            <a:schemeClr val="tx1"/>
                          </a:solidFill>
                        </a:rPr>
                        <a:t>Tijd</a:t>
                      </a:r>
                      <a:endParaRPr lang="en-US" sz="1600" dirty="0" smtClean="0">
                        <a:solidFill>
                          <a:schemeClr val="tx1"/>
                        </a:solidFill>
                      </a:endParaRPr>
                    </a:p>
                    <a:p>
                      <a:pPr marL="285750" indent="-285750">
                        <a:buFontTx/>
                        <a:buChar char="-"/>
                      </a:pPr>
                      <a:r>
                        <a:rPr lang="en-US" sz="1600" dirty="0" err="1" smtClean="0">
                          <a:solidFill>
                            <a:schemeClr val="tx1"/>
                          </a:solidFill>
                        </a:rPr>
                        <a:t>Emotionele</a:t>
                      </a:r>
                      <a:r>
                        <a:rPr lang="en-US" sz="1600" dirty="0" smtClean="0">
                          <a:solidFill>
                            <a:schemeClr val="tx1"/>
                          </a:solidFill>
                        </a:rPr>
                        <a:t> </a:t>
                      </a:r>
                      <a:r>
                        <a:rPr lang="en-US" sz="1600" dirty="0" err="1" smtClean="0">
                          <a:solidFill>
                            <a:schemeClr val="tx1"/>
                          </a:solidFill>
                        </a:rPr>
                        <a:t>beschkbaarheid</a:t>
                      </a:r>
                      <a:endParaRPr lang="en-US" sz="1600" dirty="0" smtClean="0">
                        <a:solidFill>
                          <a:schemeClr val="tx1"/>
                        </a:solidFill>
                      </a:endParaRPr>
                    </a:p>
                    <a:p>
                      <a:pPr marL="285750" indent="-285750">
                        <a:buFontTx/>
                        <a:buChar char="-"/>
                      </a:pPr>
                      <a:r>
                        <a:rPr lang="en-US" sz="1600" dirty="0" err="1" smtClean="0">
                          <a:solidFill>
                            <a:schemeClr val="tx1"/>
                          </a:solidFill>
                        </a:rPr>
                        <a:t>Kunnen</a:t>
                      </a:r>
                      <a:r>
                        <a:rPr lang="en-US" sz="1600" baseline="0" dirty="0" smtClean="0">
                          <a:solidFill>
                            <a:schemeClr val="tx1"/>
                          </a:solidFill>
                        </a:rPr>
                        <a:t> </a:t>
                      </a:r>
                      <a:r>
                        <a:rPr lang="en-US" sz="1600" baseline="0" dirty="0" err="1" smtClean="0">
                          <a:solidFill>
                            <a:schemeClr val="tx1"/>
                          </a:solidFill>
                        </a:rPr>
                        <a:t>committeren</a:t>
                      </a:r>
                      <a:endParaRPr lang="en-US" sz="1600" baseline="0" dirty="0" smtClean="0">
                        <a:solidFill>
                          <a:schemeClr val="tx1"/>
                        </a:solidFill>
                      </a:endParaRPr>
                    </a:p>
                    <a:p>
                      <a:pPr marL="285750" indent="-285750">
                        <a:buFontTx/>
                        <a:buChar char="-"/>
                      </a:pPr>
                      <a:r>
                        <a:rPr lang="en-US" sz="1600" baseline="0" dirty="0" err="1" smtClean="0">
                          <a:solidFill>
                            <a:schemeClr val="tx1"/>
                          </a:solidFill>
                        </a:rPr>
                        <a:t>Plaats</a:t>
                      </a:r>
                      <a:r>
                        <a:rPr lang="en-US" sz="1600" baseline="0" dirty="0" smtClean="0">
                          <a:solidFill>
                            <a:schemeClr val="tx1"/>
                          </a:solidFill>
                        </a:rPr>
                        <a:t> </a:t>
                      </a:r>
                      <a:r>
                        <a:rPr lang="en-US" sz="1600" baseline="0" dirty="0" err="1" smtClean="0">
                          <a:solidFill>
                            <a:schemeClr val="tx1"/>
                          </a:solidFill>
                        </a:rPr>
                        <a:t>en</a:t>
                      </a:r>
                      <a:r>
                        <a:rPr lang="en-US" sz="1600" baseline="0" dirty="0" smtClean="0">
                          <a:solidFill>
                            <a:schemeClr val="tx1"/>
                          </a:solidFill>
                        </a:rPr>
                        <a:t> </a:t>
                      </a:r>
                      <a:r>
                        <a:rPr lang="en-US" sz="1600" baseline="0" dirty="0" err="1" smtClean="0">
                          <a:solidFill>
                            <a:schemeClr val="tx1"/>
                          </a:solidFill>
                        </a:rPr>
                        <a:t>bereikbaarheid</a:t>
                      </a:r>
                      <a:endParaRPr lang="en-US" sz="16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Slide Number Placeholder 5"/>
          <p:cNvSpPr>
            <a:spLocks noGrp="1"/>
          </p:cNvSpPr>
          <p:nvPr>
            <p:ph type="sldNum" sz="quarter" idx="12"/>
          </p:nvPr>
        </p:nvSpPr>
        <p:spPr/>
        <p:txBody>
          <a:bodyPr/>
          <a:lstStyle/>
          <a:p>
            <a:fld id="{25A8E426-1013-4DA1-9982-506C918562F2}" type="slidenum">
              <a:rPr lang="de-DE" smtClean="0"/>
              <a:t>29</a:t>
            </a:fld>
            <a:endParaRPr lang="de-DE"/>
          </a:p>
        </p:txBody>
      </p:sp>
      <p:sp>
        <p:nvSpPr>
          <p:cNvPr id="7" name="Footer Placeholder 4"/>
          <p:cNvSpPr>
            <a:spLocks noGrp="1"/>
          </p:cNvSpPr>
          <p:nvPr>
            <p:ph type="ftr" sz="quarter" idx="11"/>
          </p:nvPr>
        </p:nvSpPr>
        <p:spPr>
          <a:xfrm>
            <a:off x="193292" y="4767263"/>
            <a:ext cx="5230046" cy="273844"/>
          </a:xfrm>
        </p:spPr>
        <p:txBody>
          <a:bodyPr/>
          <a:lstStyle/>
          <a:p>
            <a:r>
              <a:rPr lang="en-AU" altLang="nl-NL" dirty="0" err="1" smtClean="0"/>
              <a:t>Bronnen</a:t>
            </a:r>
            <a:r>
              <a:rPr lang="en-AU" altLang="nl-NL" dirty="0" smtClean="0"/>
              <a:t>: </a:t>
            </a:r>
            <a:r>
              <a:rPr lang="en-AU" altLang="nl-NL" dirty="0" err="1" smtClean="0"/>
              <a:t>Meijs</a:t>
            </a:r>
            <a:r>
              <a:rPr lang="en-AU" altLang="nl-NL" dirty="0"/>
              <a:t>, Ten Hoorn &amp; </a:t>
            </a:r>
            <a:r>
              <a:rPr lang="en-AU" altLang="nl-NL" dirty="0" err="1"/>
              <a:t>Brudney</a:t>
            </a:r>
            <a:r>
              <a:rPr lang="en-AU" altLang="nl-NL" dirty="0"/>
              <a:t>, 2006; </a:t>
            </a:r>
            <a:r>
              <a:rPr lang="en-AU" altLang="nl-NL" dirty="0" err="1"/>
              <a:t>Haski</a:t>
            </a:r>
            <a:r>
              <a:rPr lang="en-AU" altLang="nl-NL" dirty="0"/>
              <a:t>-Leventhal, </a:t>
            </a:r>
            <a:r>
              <a:rPr lang="en-AU" altLang="nl-NL" dirty="0" err="1"/>
              <a:t>Meijs</a:t>
            </a:r>
            <a:r>
              <a:rPr lang="en-AU" altLang="nl-NL" dirty="0"/>
              <a:t> &amp; </a:t>
            </a:r>
            <a:r>
              <a:rPr lang="en-AU" altLang="nl-NL" dirty="0" err="1"/>
              <a:t>Hustinx</a:t>
            </a:r>
            <a:r>
              <a:rPr lang="en-AU" altLang="nl-NL" dirty="0"/>
              <a:t>, 2010</a:t>
            </a:r>
          </a:p>
        </p:txBody>
      </p:sp>
    </p:spTree>
    <p:extLst>
      <p:ext uri="{BB962C8B-B14F-4D97-AF65-F5344CB8AC3E}">
        <p14:creationId xmlns:p14="http://schemas.microsoft.com/office/powerpoint/2010/main" val="23498360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Onze</a:t>
            </a:r>
            <a:r>
              <a:rPr lang="en-US" dirty="0" smtClean="0"/>
              <a:t> agenda </a:t>
            </a:r>
            <a:endParaRPr lang="en-US" dirty="0"/>
          </a:p>
        </p:txBody>
      </p:sp>
      <p:sp>
        <p:nvSpPr>
          <p:cNvPr id="3" name="Content Placeholder 2"/>
          <p:cNvSpPr>
            <a:spLocks noGrp="1"/>
          </p:cNvSpPr>
          <p:nvPr>
            <p:ph idx="1"/>
          </p:nvPr>
        </p:nvSpPr>
        <p:spPr/>
        <p:txBody>
          <a:bodyPr/>
          <a:lstStyle/>
          <a:p>
            <a:r>
              <a:rPr lang="en-US" dirty="0" smtClean="0"/>
              <a:t>-  </a:t>
            </a:r>
            <a:r>
              <a:rPr lang="en-US" dirty="0" err="1" smtClean="0"/>
              <a:t>Vrijwilligerswerk</a:t>
            </a:r>
            <a:r>
              <a:rPr lang="en-US" dirty="0" smtClean="0"/>
              <a:t> in Nederland</a:t>
            </a:r>
          </a:p>
          <a:p>
            <a:pPr marL="342900" indent="-342900">
              <a:buFontTx/>
              <a:buChar char="-"/>
            </a:pPr>
            <a:r>
              <a:rPr lang="en-US" dirty="0" err="1" smtClean="0"/>
              <a:t>Veranderingen</a:t>
            </a:r>
            <a:r>
              <a:rPr lang="en-US" dirty="0" smtClean="0"/>
              <a:t> in </a:t>
            </a:r>
            <a:r>
              <a:rPr lang="en-US" dirty="0" err="1" smtClean="0"/>
              <a:t>vrijwilligerswerk</a:t>
            </a:r>
            <a:endParaRPr lang="en-US" dirty="0" smtClean="0"/>
          </a:p>
          <a:p>
            <a:pPr marL="342900" indent="-342900">
              <a:buFontTx/>
              <a:buChar char="-"/>
            </a:pPr>
            <a:r>
              <a:rPr lang="en-US" dirty="0" err="1" smtClean="0"/>
              <a:t>Veranderingen</a:t>
            </a:r>
            <a:r>
              <a:rPr lang="en-US" dirty="0" smtClean="0"/>
              <a:t> in </a:t>
            </a:r>
            <a:r>
              <a:rPr lang="en-US" dirty="0" err="1" smtClean="0"/>
              <a:t>vrijwilligersmanagement</a:t>
            </a:r>
            <a:endParaRPr lang="en-US" dirty="0" smtClean="0"/>
          </a:p>
        </p:txBody>
      </p:sp>
      <p:sp>
        <p:nvSpPr>
          <p:cNvPr id="6" name="Slide Number Placeholder 5"/>
          <p:cNvSpPr>
            <a:spLocks noGrp="1"/>
          </p:cNvSpPr>
          <p:nvPr>
            <p:ph type="sldNum" sz="quarter" idx="12"/>
          </p:nvPr>
        </p:nvSpPr>
        <p:spPr/>
        <p:txBody>
          <a:bodyPr/>
          <a:lstStyle/>
          <a:p>
            <a:fld id="{25A8E426-1013-4DA1-9982-506C918562F2}" type="slidenum">
              <a:rPr lang="de-DE" smtClean="0"/>
              <a:t>3</a:t>
            </a:fld>
            <a:endParaRPr lang="de-DE"/>
          </a:p>
        </p:txBody>
      </p:sp>
    </p:spTree>
    <p:extLst>
      <p:ext uri="{BB962C8B-B14F-4D97-AF65-F5344CB8AC3E}">
        <p14:creationId xmlns:p14="http://schemas.microsoft.com/office/powerpoint/2010/main" val="1294324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err="1" smtClean="0"/>
              <a:t>Volunteerability</a:t>
            </a:r>
            <a:r>
              <a:rPr lang="en-US" sz="1800" dirty="0" smtClean="0"/>
              <a:t> </a:t>
            </a:r>
            <a:r>
              <a:rPr lang="en-US" sz="1800" dirty="0" err="1" smtClean="0"/>
              <a:t>en</a:t>
            </a:r>
            <a:r>
              <a:rPr lang="en-US" sz="1800" dirty="0" smtClean="0"/>
              <a:t> </a:t>
            </a:r>
            <a:r>
              <a:rPr lang="en-US" sz="1800" dirty="0" err="1" smtClean="0"/>
              <a:t>nieuwe</a:t>
            </a:r>
            <a:r>
              <a:rPr lang="en-US" sz="1800" dirty="0" smtClean="0"/>
              <a:t> </a:t>
            </a:r>
            <a:r>
              <a:rPr lang="en-US" sz="1800" dirty="0" err="1" smtClean="0"/>
              <a:t>vormen</a:t>
            </a:r>
            <a:r>
              <a:rPr lang="en-US" sz="1800" dirty="0" smtClean="0"/>
              <a:t> van </a:t>
            </a:r>
            <a:r>
              <a:rPr lang="en-US" sz="1800" dirty="0" err="1" smtClean="0"/>
              <a:t>vrijwilligerswerk</a:t>
            </a:r>
            <a:endParaRPr lang="en-US" sz="1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74564782"/>
              </p:ext>
            </p:extLst>
          </p:nvPr>
        </p:nvGraphicFramePr>
        <p:xfrm>
          <a:off x="367200" y="1231583"/>
          <a:ext cx="8424862" cy="3444240"/>
        </p:xfrm>
        <a:graphic>
          <a:graphicData uri="http://schemas.openxmlformats.org/drawingml/2006/table">
            <a:tbl>
              <a:tblPr firstRow="1" bandRow="1">
                <a:tableStyleId>{5C22544A-7EE6-4342-B048-85BDC9FD1C3A}</a:tableStyleId>
              </a:tblPr>
              <a:tblGrid>
                <a:gridCol w="2542025">
                  <a:extLst>
                    <a:ext uri="{9D8B030D-6E8A-4147-A177-3AD203B41FA5}">
                      <a16:colId xmlns:a16="http://schemas.microsoft.com/office/drawing/2014/main" val="20000"/>
                    </a:ext>
                  </a:extLst>
                </a:gridCol>
                <a:gridCol w="5882837">
                  <a:extLst>
                    <a:ext uri="{9D8B030D-6E8A-4147-A177-3AD203B41FA5}">
                      <a16:colId xmlns:a16="http://schemas.microsoft.com/office/drawing/2014/main" val="20001"/>
                    </a:ext>
                  </a:extLst>
                </a:gridCol>
              </a:tblGrid>
              <a:tr h="370840">
                <a:tc>
                  <a:txBody>
                    <a:bodyPr/>
                    <a:lstStyle/>
                    <a:p>
                      <a:r>
                        <a:rPr lang="en-US" sz="1600" b="1" dirty="0" err="1" smtClean="0">
                          <a:solidFill>
                            <a:schemeClr val="tx1"/>
                          </a:solidFill>
                        </a:rPr>
                        <a:t>Bereidheid</a:t>
                      </a:r>
                      <a:endParaRPr lang="en-US" sz="1600" b="1" dirty="0">
                        <a:solidFill>
                          <a:schemeClr val="tx1"/>
                        </a:solidFill>
                      </a:endParaRPr>
                    </a:p>
                  </a:txBody>
                  <a:tcPr>
                    <a:solidFill>
                      <a:schemeClr val="bg1"/>
                    </a:solidFill>
                  </a:tcPr>
                </a:tc>
                <a:tc>
                  <a:txBody>
                    <a:bodyPr/>
                    <a:lstStyle/>
                    <a:p>
                      <a:pPr marL="285750" indent="-285750">
                        <a:buFontTx/>
                        <a:buChar char="-"/>
                      </a:pPr>
                      <a:r>
                        <a:rPr lang="en-US" sz="1600" b="0" dirty="0" smtClean="0">
                          <a:solidFill>
                            <a:schemeClr val="tx1"/>
                          </a:solidFill>
                        </a:rPr>
                        <a:t>Nog </a:t>
                      </a:r>
                      <a:r>
                        <a:rPr lang="en-US" sz="1600" b="0" dirty="0" err="1" smtClean="0">
                          <a:solidFill>
                            <a:schemeClr val="tx1"/>
                          </a:solidFill>
                        </a:rPr>
                        <a:t>altijd</a:t>
                      </a:r>
                      <a:r>
                        <a:rPr lang="en-US" sz="1600" b="0" dirty="0" smtClean="0">
                          <a:solidFill>
                            <a:schemeClr val="tx1"/>
                          </a:solidFill>
                        </a:rPr>
                        <a:t> </a:t>
                      </a:r>
                      <a:r>
                        <a:rPr lang="en-US" sz="1600" b="0" dirty="0" err="1" smtClean="0">
                          <a:solidFill>
                            <a:schemeClr val="tx1"/>
                          </a:solidFill>
                        </a:rPr>
                        <a:t>hoog</a:t>
                      </a:r>
                      <a:r>
                        <a:rPr lang="en-US" sz="1600" b="0" dirty="0" smtClean="0">
                          <a:solidFill>
                            <a:schemeClr val="tx1"/>
                          </a:solidFill>
                        </a:rPr>
                        <a:t>, maar </a:t>
                      </a:r>
                      <a:r>
                        <a:rPr lang="en-US" sz="1600" b="0" dirty="0" err="1" smtClean="0">
                          <a:solidFill>
                            <a:schemeClr val="tx1"/>
                          </a:solidFill>
                        </a:rPr>
                        <a:t>niet</a:t>
                      </a:r>
                      <a:r>
                        <a:rPr lang="en-US" sz="1600" b="0" dirty="0" smtClean="0">
                          <a:solidFill>
                            <a:schemeClr val="tx1"/>
                          </a:solidFill>
                        </a:rPr>
                        <a:t> </a:t>
                      </a:r>
                      <a:r>
                        <a:rPr lang="en-US" sz="1600" b="0" dirty="0" err="1" smtClean="0">
                          <a:solidFill>
                            <a:schemeClr val="tx1"/>
                          </a:solidFill>
                        </a:rPr>
                        <a:t>voor</a:t>
                      </a:r>
                      <a:r>
                        <a:rPr lang="en-US" sz="1600" b="0" dirty="0" smtClean="0">
                          <a:solidFill>
                            <a:schemeClr val="tx1"/>
                          </a:solidFill>
                        </a:rPr>
                        <a:t> elk type </a:t>
                      </a:r>
                      <a:r>
                        <a:rPr lang="en-US" sz="1600" b="0" dirty="0" err="1" smtClean="0">
                          <a:solidFill>
                            <a:schemeClr val="tx1"/>
                          </a:solidFill>
                        </a:rPr>
                        <a:t>vrijwilligerswerk</a:t>
                      </a:r>
                      <a:r>
                        <a:rPr lang="en-US" sz="1600" b="0" dirty="0" smtClean="0">
                          <a:solidFill>
                            <a:schemeClr val="tx1"/>
                          </a:solidFill>
                        </a:rPr>
                        <a:t> of nonprofit </a:t>
                      </a:r>
                      <a:r>
                        <a:rPr lang="en-US" sz="1600" b="0" dirty="0" err="1" smtClean="0">
                          <a:solidFill>
                            <a:schemeClr val="tx1"/>
                          </a:solidFill>
                        </a:rPr>
                        <a:t>organisatie</a:t>
                      </a:r>
                      <a:endParaRPr lang="en-US" sz="1600" b="0" dirty="0" smtClean="0">
                        <a:solidFill>
                          <a:schemeClr val="tx1"/>
                        </a:solidFill>
                      </a:endParaRPr>
                    </a:p>
                    <a:p>
                      <a:pPr marL="285750" indent="-285750">
                        <a:buFontTx/>
                        <a:buChar char="-"/>
                      </a:pPr>
                      <a:endParaRPr lang="en-US" sz="1600" b="0" dirty="0" smtClean="0">
                        <a:solidFill>
                          <a:schemeClr val="tx1"/>
                        </a:solidFill>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1600" b="1" dirty="0" err="1" smtClean="0">
                          <a:solidFill>
                            <a:schemeClr val="tx1"/>
                          </a:solidFill>
                        </a:rPr>
                        <a:t>Bekwaamheid</a:t>
                      </a:r>
                      <a:endParaRPr lang="en-US" sz="1600" b="1" dirty="0">
                        <a:solidFill>
                          <a:schemeClr val="tx1"/>
                        </a:solidFill>
                      </a:endParaRPr>
                    </a:p>
                  </a:txBody>
                  <a:tcPr>
                    <a:solidFill>
                      <a:schemeClr val="bg1"/>
                    </a:solidFill>
                  </a:tcPr>
                </a:tc>
                <a:tc>
                  <a:txBody>
                    <a:bodyPr/>
                    <a:lstStyle/>
                    <a:p>
                      <a:pPr marL="285750" indent="-285750">
                        <a:buFontTx/>
                        <a:buChar char="-"/>
                      </a:pPr>
                      <a:r>
                        <a:rPr lang="en-US" sz="1600" baseline="0" dirty="0" err="1" smtClean="0">
                          <a:solidFill>
                            <a:schemeClr val="tx1"/>
                          </a:solidFill>
                        </a:rPr>
                        <a:t>Ook</a:t>
                      </a:r>
                      <a:r>
                        <a:rPr lang="en-US" sz="1600" baseline="0" dirty="0" smtClean="0">
                          <a:solidFill>
                            <a:schemeClr val="tx1"/>
                          </a:solidFill>
                        </a:rPr>
                        <a:t> nog </a:t>
                      </a:r>
                      <a:r>
                        <a:rPr lang="en-US" sz="1600" baseline="0" dirty="0" err="1" smtClean="0">
                          <a:solidFill>
                            <a:schemeClr val="tx1"/>
                          </a:solidFill>
                        </a:rPr>
                        <a:t>hoog</a:t>
                      </a:r>
                      <a:r>
                        <a:rPr lang="en-US" sz="1600" baseline="0" dirty="0" smtClean="0">
                          <a:solidFill>
                            <a:schemeClr val="tx1"/>
                          </a:solidFill>
                        </a:rPr>
                        <a:t>, maar </a:t>
                      </a:r>
                      <a:r>
                        <a:rPr lang="en-US" sz="1600" baseline="0" dirty="0" err="1" smtClean="0">
                          <a:solidFill>
                            <a:schemeClr val="tx1"/>
                          </a:solidFill>
                        </a:rPr>
                        <a:t>niet</a:t>
                      </a:r>
                      <a:r>
                        <a:rPr lang="en-US" sz="1600" baseline="0" dirty="0" smtClean="0">
                          <a:solidFill>
                            <a:schemeClr val="tx1"/>
                          </a:solidFill>
                        </a:rPr>
                        <a:t> </a:t>
                      </a:r>
                      <a:r>
                        <a:rPr lang="en-US" sz="1600" baseline="0" dirty="0" err="1" smtClean="0">
                          <a:solidFill>
                            <a:schemeClr val="tx1"/>
                          </a:solidFill>
                        </a:rPr>
                        <a:t>altijd</a:t>
                      </a:r>
                      <a:r>
                        <a:rPr lang="en-US" sz="1600" baseline="0" dirty="0" smtClean="0">
                          <a:solidFill>
                            <a:schemeClr val="tx1"/>
                          </a:solidFill>
                        </a:rPr>
                        <a:t> </a:t>
                      </a:r>
                      <a:r>
                        <a:rPr lang="en-US" sz="1600" baseline="0" dirty="0" err="1" smtClean="0">
                          <a:solidFill>
                            <a:schemeClr val="tx1"/>
                          </a:solidFill>
                        </a:rPr>
                        <a:t>een</a:t>
                      </a:r>
                      <a:r>
                        <a:rPr lang="en-US" sz="1600" baseline="0" dirty="0" smtClean="0">
                          <a:solidFill>
                            <a:schemeClr val="tx1"/>
                          </a:solidFill>
                        </a:rPr>
                        <a:t> </a:t>
                      </a:r>
                      <a:r>
                        <a:rPr lang="en-US" sz="1600" baseline="0" dirty="0" err="1" smtClean="0">
                          <a:solidFill>
                            <a:schemeClr val="tx1"/>
                          </a:solidFill>
                        </a:rPr>
                        <a:t>gegeven</a:t>
                      </a:r>
                      <a:r>
                        <a:rPr lang="en-US" sz="1600" baseline="0" dirty="0" smtClean="0">
                          <a:solidFill>
                            <a:schemeClr val="tx1"/>
                          </a:solidFill>
                        </a:rPr>
                        <a:t>. </a:t>
                      </a:r>
                      <a:r>
                        <a:rPr lang="en-US" sz="1600" baseline="0" dirty="0" err="1" smtClean="0">
                          <a:solidFill>
                            <a:schemeClr val="tx1"/>
                          </a:solidFill>
                        </a:rPr>
                        <a:t>D.w.z</a:t>
                      </a:r>
                      <a:r>
                        <a:rPr lang="en-US" sz="1600" baseline="0" dirty="0" smtClean="0">
                          <a:solidFill>
                            <a:schemeClr val="tx1"/>
                          </a:solidFill>
                        </a:rPr>
                        <a:t>. </a:t>
                      </a:r>
                      <a:r>
                        <a:rPr lang="en-US" sz="1600" baseline="0" dirty="0" err="1" smtClean="0">
                          <a:solidFill>
                            <a:schemeClr val="tx1"/>
                          </a:solidFill>
                        </a:rPr>
                        <a:t>vrijwilligers</a:t>
                      </a:r>
                      <a:r>
                        <a:rPr lang="en-US" sz="1600" baseline="0" dirty="0" smtClean="0">
                          <a:solidFill>
                            <a:schemeClr val="tx1"/>
                          </a:solidFill>
                        </a:rPr>
                        <a:t> </a:t>
                      </a:r>
                      <a:r>
                        <a:rPr lang="en-US" sz="1600" baseline="0" dirty="0" err="1" smtClean="0">
                          <a:solidFill>
                            <a:schemeClr val="tx1"/>
                          </a:solidFill>
                        </a:rPr>
                        <a:t>willen</a:t>
                      </a:r>
                      <a:r>
                        <a:rPr lang="en-US" sz="1600" baseline="0" dirty="0" smtClean="0">
                          <a:solidFill>
                            <a:schemeClr val="tx1"/>
                          </a:solidFill>
                        </a:rPr>
                        <a:t> </a:t>
                      </a:r>
                      <a:r>
                        <a:rPr lang="en-US" sz="1600" baseline="0" dirty="0" err="1" smtClean="0">
                          <a:solidFill>
                            <a:schemeClr val="tx1"/>
                          </a:solidFill>
                        </a:rPr>
                        <a:t>zelf</a:t>
                      </a:r>
                      <a:r>
                        <a:rPr lang="en-US" sz="1600" baseline="0" dirty="0" smtClean="0">
                          <a:solidFill>
                            <a:schemeClr val="tx1"/>
                          </a:solidFill>
                        </a:rPr>
                        <a:t> </a:t>
                      </a:r>
                      <a:r>
                        <a:rPr lang="en-US" sz="1600" baseline="0" dirty="0" err="1" smtClean="0">
                          <a:solidFill>
                            <a:schemeClr val="tx1"/>
                          </a:solidFill>
                        </a:rPr>
                        <a:t>bepalen</a:t>
                      </a:r>
                      <a:r>
                        <a:rPr lang="en-US" sz="1600" baseline="0" dirty="0" smtClean="0">
                          <a:solidFill>
                            <a:schemeClr val="tx1"/>
                          </a:solidFill>
                        </a:rPr>
                        <a:t> wat </a:t>
                      </a:r>
                      <a:r>
                        <a:rPr lang="en-US" sz="1600" baseline="0" dirty="0" err="1" smtClean="0">
                          <a:solidFill>
                            <a:schemeClr val="tx1"/>
                          </a:solidFill>
                        </a:rPr>
                        <a:t>ze</a:t>
                      </a:r>
                      <a:r>
                        <a:rPr lang="en-US" sz="1600" baseline="0" dirty="0" smtClean="0">
                          <a:solidFill>
                            <a:schemeClr val="tx1"/>
                          </a:solidFill>
                        </a:rPr>
                        <a:t> </a:t>
                      </a:r>
                      <a:r>
                        <a:rPr lang="en-US" sz="1600" baseline="0" dirty="0" err="1" smtClean="0">
                          <a:solidFill>
                            <a:schemeClr val="tx1"/>
                          </a:solidFill>
                        </a:rPr>
                        <a:t>doen</a:t>
                      </a:r>
                      <a:r>
                        <a:rPr lang="en-US" sz="1600" baseline="0" dirty="0" smtClean="0">
                          <a:solidFill>
                            <a:schemeClr val="tx1"/>
                          </a:solidFill>
                        </a:rPr>
                        <a:t> </a:t>
                      </a:r>
                      <a:r>
                        <a:rPr lang="en-US" sz="1600" baseline="0" dirty="0" err="1" smtClean="0">
                          <a:solidFill>
                            <a:schemeClr val="tx1"/>
                          </a:solidFill>
                        </a:rPr>
                        <a:t>en</a:t>
                      </a:r>
                      <a:r>
                        <a:rPr lang="en-US" sz="1600" baseline="0" dirty="0" smtClean="0">
                          <a:solidFill>
                            <a:schemeClr val="tx1"/>
                          </a:solidFill>
                        </a:rPr>
                        <a:t> hoe </a:t>
                      </a:r>
                      <a:r>
                        <a:rPr lang="en-US" sz="1600" baseline="0" dirty="0" err="1" smtClean="0">
                          <a:solidFill>
                            <a:schemeClr val="tx1"/>
                          </a:solidFill>
                        </a:rPr>
                        <a:t>ze</a:t>
                      </a:r>
                      <a:r>
                        <a:rPr lang="en-US" sz="1600" baseline="0" dirty="0" smtClean="0">
                          <a:solidFill>
                            <a:schemeClr val="tx1"/>
                          </a:solidFill>
                        </a:rPr>
                        <a:t> </a:t>
                      </a:r>
                      <a:r>
                        <a:rPr lang="en-US" sz="1600" baseline="0" dirty="0" err="1" smtClean="0">
                          <a:solidFill>
                            <a:schemeClr val="tx1"/>
                          </a:solidFill>
                        </a:rPr>
                        <a:t>dat</a:t>
                      </a:r>
                      <a:r>
                        <a:rPr lang="en-US" sz="1600" baseline="0" dirty="0" smtClean="0">
                          <a:solidFill>
                            <a:schemeClr val="tx1"/>
                          </a:solidFill>
                        </a:rPr>
                        <a:t> </a:t>
                      </a:r>
                      <a:r>
                        <a:rPr lang="en-US" sz="1600" baseline="0" dirty="0" err="1" smtClean="0">
                          <a:solidFill>
                            <a:schemeClr val="tx1"/>
                          </a:solidFill>
                        </a:rPr>
                        <a:t>doen</a:t>
                      </a:r>
                      <a:r>
                        <a:rPr lang="en-US" sz="1600" baseline="0" dirty="0" smtClean="0">
                          <a:solidFill>
                            <a:schemeClr val="tx1"/>
                          </a:solidFill>
                        </a:rPr>
                        <a:t>.</a:t>
                      </a:r>
                    </a:p>
                    <a:p>
                      <a:pPr marL="285750" indent="-285750">
                        <a:buFontTx/>
                        <a:buChar char="-"/>
                      </a:pPr>
                      <a:r>
                        <a:rPr lang="en-US" sz="1600" baseline="0" dirty="0" err="1" smtClean="0">
                          <a:solidFill>
                            <a:schemeClr val="tx1"/>
                          </a:solidFill>
                        </a:rPr>
                        <a:t>Vrijwilliger</a:t>
                      </a:r>
                      <a:r>
                        <a:rPr lang="en-US" sz="1600" baseline="0" dirty="0" smtClean="0">
                          <a:solidFill>
                            <a:schemeClr val="tx1"/>
                          </a:solidFill>
                        </a:rPr>
                        <a:t> is in charge!</a:t>
                      </a:r>
                    </a:p>
                    <a:p>
                      <a:pPr marL="285750" indent="-285750">
                        <a:buFontTx/>
                        <a:buChar char="-"/>
                      </a:pPr>
                      <a:endParaRPr lang="en-US" sz="1600" baseline="0" dirty="0" smtClean="0">
                        <a:solidFill>
                          <a:schemeClr val="tx1"/>
                        </a:solidFill>
                      </a:endParaRPr>
                    </a:p>
                  </a:txBody>
                  <a:tcPr>
                    <a:solidFill>
                      <a:schemeClr val="bg1"/>
                    </a:solidFill>
                  </a:tcPr>
                </a:tc>
                <a:extLst>
                  <a:ext uri="{0D108BD9-81ED-4DB2-BD59-A6C34878D82A}">
                    <a16:rowId xmlns:a16="http://schemas.microsoft.com/office/drawing/2014/main" val="10001"/>
                  </a:ext>
                </a:extLst>
              </a:tr>
              <a:tr h="370840">
                <a:tc>
                  <a:txBody>
                    <a:bodyPr/>
                    <a:lstStyle/>
                    <a:p>
                      <a:r>
                        <a:rPr lang="en-US" sz="1600" b="1" dirty="0" err="1" smtClean="0">
                          <a:solidFill>
                            <a:schemeClr val="tx1"/>
                          </a:solidFill>
                        </a:rPr>
                        <a:t>Beschikbaarheid</a:t>
                      </a:r>
                      <a:endParaRPr lang="en-US" sz="1600" b="1" dirty="0">
                        <a:solidFill>
                          <a:schemeClr val="tx1"/>
                        </a:solidFill>
                      </a:endParaRPr>
                    </a:p>
                  </a:txBody>
                  <a:tcPr>
                    <a:solidFill>
                      <a:schemeClr val="bg1"/>
                    </a:solidFill>
                  </a:tcPr>
                </a:tc>
                <a:tc>
                  <a:txBody>
                    <a:bodyPr/>
                    <a:lstStyle/>
                    <a:p>
                      <a:pPr marL="285750" marR="0" lvl="0" indent="-285750" algn="l" defTabSz="685800" rtl="0" eaLnBrk="1" fontAlgn="auto" latinLnBrk="0" hangingPunct="1">
                        <a:lnSpc>
                          <a:spcPct val="100000"/>
                        </a:lnSpc>
                        <a:spcBef>
                          <a:spcPts val="0"/>
                        </a:spcBef>
                        <a:spcAft>
                          <a:spcPts val="0"/>
                        </a:spcAft>
                        <a:buClrTx/>
                        <a:buSzTx/>
                        <a:buFontTx/>
                        <a:buChar char="-"/>
                        <a:tabLst/>
                        <a:defRPr/>
                      </a:pPr>
                      <a:r>
                        <a:rPr lang="en-US" sz="1600" baseline="0" dirty="0" smtClean="0">
                          <a:solidFill>
                            <a:schemeClr val="tx1"/>
                          </a:solidFill>
                        </a:rPr>
                        <a:t>Het </a:t>
                      </a:r>
                      <a:r>
                        <a:rPr lang="en-US" sz="1600" baseline="0" dirty="0" err="1" smtClean="0">
                          <a:solidFill>
                            <a:schemeClr val="tx1"/>
                          </a:solidFill>
                        </a:rPr>
                        <a:t>wordt</a:t>
                      </a:r>
                      <a:r>
                        <a:rPr lang="en-US" sz="1600" baseline="0" dirty="0" smtClean="0">
                          <a:solidFill>
                            <a:schemeClr val="tx1"/>
                          </a:solidFill>
                        </a:rPr>
                        <a:t> steeds </a:t>
                      </a:r>
                      <a:r>
                        <a:rPr lang="en-US" sz="1600" baseline="0" dirty="0" err="1" smtClean="0">
                          <a:solidFill>
                            <a:schemeClr val="tx1"/>
                          </a:solidFill>
                        </a:rPr>
                        <a:t>moeilijker</a:t>
                      </a:r>
                      <a:r>
                        <a:rPr lang="en-US" sz="1600" baseline="0" dirty="0" smtClean="0">
                          <a:solidFill>
                            <a:schemeClr val="tx1"/>
                          </a:solidFill>
                        </a:rPr>
                        <a:t> om </a:t>
                      </a:r>
                      <a:r>
                        <a:rPr lang="en-US" sz="1600" baseline="0" dirty="0" err="1" smtClean="0">
                          <a:solidFill>
                            <a:schemeClr val="tx1"/>
                          </a:solidFill>
                        </a:rPr>
                        <a:t>vrijwilligerswerk</a:t>
                      </a:r>
                      <a:r>
                        <a:rPr lang="en-US" sz="1600" baseline="0" dirty="0" smtClean="0">
                          <a:solidFill>
                            <a:schemeClr val="tx1"/>
                          </a:solidFill>
                        </a:rPr>
                        <a:t> in </a:t>
                      </a:r>
                      <a:r>
                        <a:rPr lang="en-US" sz="1600" baseline="0" dirty="0" err="1" smtClean="0">
                          <a:solidFill>
                            <a:schemeClr val="tx1"/>
                          </a:solidFill>
                        </a:rPr>
                        <a:t>te</a:t>
                      </a:r>
                      <a:r>
                        <a:rPr lang="en-US" sz="1600" baseline="0" dirty="0" smtClean="0">
                          <a:solidFill>
                            <a:schemeClr val="tx1"/>
                          </a:solidFill>
                        </a:rPr>
                        <a:t> </a:t>
                      </a:r>
                      <a:r>
                        <a:rPr lang="en-US" sz="1600" baseline="0" dirty="0" err="1" smtClean="0">
                          <a:solidFill>
                            <a:schemeClr val="tx1"/>
                          </a:solidFill>
                        </a:rPr>
                        <a:t>passen</a:t>
                      </a:r>
                      <a:r>
                        <a:rPr lang="en-US" sz="1600" baseline="0" dirty="0" smtClean="0">
                          <a:solidFill>
                            <a:schemeClr val="tx1"/>
                          </a:solidFill>
                        </a:rPr>
                        <a:t> in </a:t>
                      </a:r>
                      <a:r>
                        <a:rPr lang="en-US" sz="1600" baseline="0" dirty="0" err="1" smtClean="0">
                          <a:solidFill>
                            <a:schemeClr val="tx1"/>
                          </a:solidFill>
                        </a:rPr>
                        <a:t>onze</a:t>
                      </a:r>
                      <a:r>
                        <a:rPr lang="en-US" sz="1600" baseline="0" dirty="0" smtClean="0">
                          <a:solidFill>
                            <a:schemeClr val="tx1"/>
                          </a:solidFill>
                        </a:rPr>
                        <a:t> </a:t>
                      </a:r>
                      <a:r>
                        <a:rPr lang="en-US" sz="1600" baseline="0" dirty="0" err="1" smtClean="0">
                          <a:solidFill>
                            <a:schemeClr val="tx1"/>
                          </a:solidFill>
                        </a:rPr>
                        <a:t>drukke</a:t>
                      </a:r>
                      <a:r>
                        <a:rPr lang="en-US" sz="1600" baseline="0" dirty="0" smtClean="0">
                          <a:solidFill>
                            <a:schemeClr val="tx1"/>
                          </a:solidFill>
                        </a:rPr>
                        <a:t> agenda’s</a:t>
                      </a:r>
                    </a:p>
                    <a:p>
                      <a:pPr marL="285750" marR="0" lvl="0" indent="-285750" algn="l" defTabSz="685800" rtl="0" eaLnBrk="1" fontAlgn="auto" latinLnBrk="0" hangingPunct="1">
                        <a:lnSpc>
                          <a:spcPct val="100000"/>
                        </a:lnSpc>
                        <a:spcBef>
                          <a:spcPts val="0"/>
                        </a:spcBef>
                        <a:spcAft>
                          <a:spcPts val="0"/>
                        </a:spcAft>
                        <a:buClrTx/>
                        <a:buSzTx/>
                        <a:buFontTx/>
                        <a:buChar char="-"/>
                        <a:tabLst/>
                        <a:defRPr/>
                      </a:pPr>
                      <a:r>
                        <a:rPr lang="en-US" sz="1600" baseline="0" dirty="0" err="1" smtClean="0">
                          <a:solidFill>
                            <a:schemeClr val="tx1"/>
                          </a:solidFill>
                        </a:rPr>
                        <a:t>Derde</a:t>
                      </a:r>
                      <a:r>
                        <a:rPr lang="en-US" sz="1600" baseline="0" dirty="0" smtClean="0">
                          <a:solidFill>
                            <a:schemeClr val="tx1"/>
                          </a:solidFill>
                        </a:rPr>
                        <a:t> </a:t>
                      </a:r>
                      <a:r>
                        <a:rPr lang="en-US" sz="1600" baseline="0" dirty="0" err="1" smtClean="0">
                          <a:solidFill>
                            <a:schemeClr val="tx1"/>
                          </a:solidFill>
                        </a:rPr>
                        <a:t>partijen</a:t>
                      </a:r>
                      <a:r>
                        <a:rPr lang="en-US" sz="1600" baseline="0" dirty="0" smtClean="0">
                          <a:solidFill>
                            <a:schemeClr val="tx1"/>
                          </a:solidFill>
                        </a:rPr>
                        <a:t> </a:t>
                      </a:r>
                      <a:r>
                        <a:rPr lang="en-US" sz="1600" baseline="0" dirty="0" err="1" smtClean="0">
                          <a:solidFill>
                            <a:schemeClr val="tx1"/>
                          </a:solidFill>
                        </a:rPr>
                        <a:t>verminderen</a:t>
                      </a:r>
                      <a:r>
                        <a:rPr lang="en-US" sz="1600" baseline="0" dirty="0" smtClean="0">
                          <a:solidFill>
                            <a:schemeClr val="tx1"/>
                          </a:solidFill>
                        </a:rPr>
                        <a:t> </a:t>
                      </a:r>
                      <a:r>
                        <a:rPr lang="en-US" sz="1600" baseline="0" dirty="0" err="1" smtClean="0">
                          <a:solidFill>
                            <a:schemeClr val="tx1"/>
                          </a:solidFill>
                        </a:rPr>
                        <a:t>vrijwillige</a:t>
                      </a:r>
                      <a:r>
                        <a:rPr lang="en-US" sz="1600" baseline="0" dirty="0" smtClean="0">
                          <a:solidFill>
                            <a:schemeClr val="tx1"/>
                          </a:solidFill>
                        </a:rPr>
                        <a:t> </a:t>
                      </a:r>
                      <a:r>
                        <a:rPr lang="en-US" sz="1600" baseline="0" dirty="0" err="1" smtClean="0">
                          <a:solidFill>
                            <a:schemeClr val="tx1"/>
                          </a:solidFill>
                        </a:rPr>
                        <a:t>karakter</a:t>
                      </a:r>
                      <a:r>
                        <a:rPr lang="en-US" sz="1600" baseline="0" dirty="0" smtClean="0">
                          <a:solidFill>
                            <a:schemeClr val="tx1"/>
                          </a:solidFill>
                        </a:rPr>
                        <a:t> van </a:t>
                      </a:r>
                      <a:r>
                        <a:rPr lang="en-US" sz="1600" baseline="0" dirty="0" err="1" smtClean="0">
                          <a:solidFill>
                            <a:schemeClr val="tx1"/>
                          </a:solidFill>
                        </a:rPr>
                        <a:t>vrijiwlligerswerk</a:t>
                      </a:r>
                      <a:endParaRPr lang="en-US" sz="1600" baseline="0" dirty="0" smtClean="0">
                        <a:solidFill>
                          <a:schemeClr val="tx1"/>
                        </a:solidFill>
                      </a:endParaRPr>
                    </a:p>
                    <a:p>
                      <a:pPr marL="285750" indent="-285750">
                        <a:buFontTx/>
                        <a:buChar char="-"/>
                      </a:pPr>
                      <a:endParaRPr lang="en-US" sz="1600" dirty="0">
                        <a:solidFill>
                          <a:schemeClr val="tx1"/>
                        </a:solidFill>
                      </a:endParaRPr>
                    </a:p>
                  </a:txBody>
                  <a:tcPr>
                    <a:solidFill>
                      <a:schemeClr val="bg1"/>
                    </a:solidFill>
                  </a:tcPr>
                </a:tc>
                <a:extLst>
                  <a:ext uri="{0D108BD9-81ED-4DB2-BD59-A6C34878D82A}">
                    <a16:rowId xmlns:a16="http://schemas.microsoft.com/office/drawing/2014/main" val="10002"/>
                  </a:ext>
                </a:extLst>
              </a:tr>
            </a:tbl>
          </a:graphicData>
        </a:graphic>
      </p:graphicFrame>
      <p:sp>
        <p:nvSpPr>
          <p:cNvPr id="6" name="Slide Number Placeholder 5"/>
          <p:cNvSpPr>
            <a:spLocks noGrp="1"/>
          </p:cNvSpPr>
          <p:nvPr>
            <p:ph type="sldNum" sz="quarter" idx="12"/>
          </p:nvPr>
        </p:nvSpPr>
        <p:spPr/>
        <p:txBody>
          <a:bodyPr/>
          <a:lstStyle/>
          <a:p>
            <a:fld id="{25A8E426-1013-4DA1-9982-506C918562F2}" type="slidenum">
              <a:rPr lang="de-DE" smtClean="0"/>
              <a:t>30</a:t>
            </a:fld>
            <a:endParaRPr lang="de-DE"/>
          </a:p>
        </p:txBody>
      </p:sp>
    </p:spTree>
    <p:extLst>
      <p:ext uri="{BB962C8B-B14F-4D97-AF65-F5344CB8AC3E}">
        <p14:creationId xmlns:p14="http://schemas.microsoft.com/office/powerpoint/2010/main" val="2053724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Vrijwilligerswerk</a:t>
            </a:r>
            <a:r>
              <a:rPr lang="en-US" dirty="0" smtClean="0"/>
              <a:t> </a:t>
            </a:r>
            <a:r>
              <a:rPr lang="en-US" dirty="0" err="1" smtClean="0"/>
              <a:t>als</a:t>
            </a:r>
            <a:r>
              <a:rPr lang="en-US" dirty="0" smtClean="0"/>
              <a:t> </a:t>
            </a:r>
            <a:r>
              <a:rPr lang="en-US" dirty="0" err="1" smtClean="0"/>
              <a:t>natuurlijke</a:t>
            </a:r>
            <a:r>
              <a:rPr lang="en-US" dirty="0" smtClean="0"/>
              <a:t> </a:t>
            </a:r>
            <a:r>
              <a:rPr lang="en-US" dirty="0" err="1" smtClean="0"/>
              <a:t>hulpbron</a:t>
            </a:r>
            <a:endParaRPr lang="en-US" dirty="0"/>
          </a:p>
        </p:txBody>
      </p:sp>
      <p:sp>
        <p:nvSpPr>
          <p:cNvPr id="3" name="Content Placeholder 2"/>
          <p:cNvSpPr>
            <a:spLocks noGrp="1"/>
          </p:cNvSpPr>
          <p:nvPr>
            <p:ph idx="1"/>
          </p:nvPr>
        </p:nvSpPr>
        <p:spPr>
          <a:xfrm>
            <a:off x="157655" y="811823"/>
            <a:ext cx="8986345" cy="3674270"/>
          </a:xfrm>
        </p:spPr>
        <p:txBody>
          <a:bodyPr>
            <a:noAutofit/>
          </a:bodyPr>
          <a:lstStyle/>
          <a:p>
            <a:pPr marL="342900" indent="-342900">
              <a:buFontTx/>
              <a:buChar char="-"/>
            </a:pPr>
            <a:r>
              <a:rPr lang="en-US" sz="1400" dirty="0" err="1" smtClean="0"/>
              <a:t>Volunteerability</a:t>
            </a:r>
            <a:r>
              <a:rPr lang="en-US" sz="1400" dirty="0" smtClean="0"/>
              <a:t> is </a:t>
            </a:r>
            <a:r>
              <a:rPr lang="en-US" sz="1400" dirty="0" err="1" smtClean="0"/>
              <a:t>een</a:t>
            </a:r>
            <a:r>
              <a:rPr lang="en-US" sz="1400" dirty="0" smtClean="0"/>
              <a:t> </a:t>
            </a:r>
            <a:r>
              <a:rPr lang="en-US" sz="1400" dirty="0" err="1" smtClean="0"/>
              <a:t>sociale</a:t>
            </a:r>
            <a:r>
              <a:rPr lang="en-US" sz="1400" dirty="0" smtClean="0"/>
              <a:t> </a:t>
            </a:r>
            <a:r>
              <a:rPr lang="en-US" sz="1400" dirty="0" err="1" smtClean="0"/>
              <a:t>menselijke</a:t>
            </a:r>
            <a:r>
              <a:rPr lang="en-US" sz="1400" dirty="0" smtClean="0"/>
              <a:t> </a:t>
            </a:r>
            <a:r>
              <a:rPr lang="en-US" sz="1400" dirty="0" err="1" smtClean="0"/>
              <a:t>hulpbron</a:t>
            </a:r>
            <a:endParaRPr lang="en-US" sz="1400" dirty="0" smtClean="0"/>
          </a:p>
          <a:p>
            <a:pPr marL="342900" indent="-342900">
              <a:buFontTx/>
              <a:buChar char="-"/>
            </a:pPr>
            <a:r>
              <a:rPr lang="en-US" sz="1400" dirty="0" err="1" smtClean="0"/>
              <a:t>Vormt</a:t>
            </a:r>
            <a:r>
              <a:rPr lang="en-US" sz="1400" dirty="0" smtClean="0"/>
              <a:t> de basis </a:t>
            </a:r>
            <a:r>
              <a:rPr lang="en-US" sz="1400" dirty="0" err="1" smtClean="0"/>
              <a:t>voor</a:t>
            </a:r>
            <a:r>
              <a:rPr lang="en-US" sz="1400" dirty="0" smtClean="0"/>
              <a:t> </a:t>
            </a:r>
            <a:r>
              <a:rPr lang="en-US" sz="1400" dirty="0" err="1" smtClean="0"/>
              <a:t>vrijwilligerswerk</a:t>
            </a:r>
            <a:endParaRPr lang="en-US" sz="1400" dirty="0" smtClean="0"/>
          </a:p>
          <a:p>
            <a:pPr marL="342900" indent="-342900">
              <a:buFontTx/>
              <a:buChar char="-"/>
            </a:pPr>
            <a:r>
              <a:rPr lang="en-US" sz="1400" dirty="0" err="1" smtClean="0"/>
              <a:t>Kan</a:t>
            </a:r>
            <a:r>
              <a:rPr lang="en-US" sz="1400" dirty="0" smtClean="0"/>
              <a:t> </a:t>
            </a:r>
            <a:r>
              <a:rPr lang="en-US" sz="1400" dirty="0" err="1" smtClean="0"/>
              <a:t>gezien</a:t>
            </a:r>
            <a:r>
              <a:rPr lang="en-US" sz="1400" dirty="0" smtClean="0"/>
              <a:t> </a:t>
            </a:r>
            <a:r>
              <a:rPr lang="en-US" sz="1400" dirty="0" err="1" smtClean="0"/>
              <a:t>worden</a:t>
            </a:r>
            <a:r>
              <a:rPr lang="en-US" sz="1400" dirty="0" smtClean="0"/>
              <a:t> </a:t>
            </a:r>
            <a:r>
              <a:rPr lang="en-US" sz="1400" dirty="0" err="1" smtClean="0"/>
              <a:t>als</a:t>
            </a:r>
            <a:r>
              <a:rPr lang="en-US" sz="1400" dirty="0" smtClean="0"/>
              <a:t> </a:t>
            </a:r>
            <a:r>
              <a:rPr lang="en-US" sz="1400" dirty="0" err="1" smtClean="0"/>
              <a:t>een</a:t>
            </a:r>
            <a:r>
              <a:rPr lang="en-US" sz="1400" dirty="0" smtClean="0"/>
              <a:t> door de </a:t>
            </a:r>
            <a:r>
              <a:rPr lang="en-US" sz="1400" dirty="0" err="1" smtClean="0"/>
              <a:t>mens</a:t>
            </a:r>
            <a:r>
              <a:rPr lang="en-US" sz="1400" dirty="0" smtClean="0"/>
              <a:t> </a:t>
            </a:r>
            <a:r>
              <a:rPr lang="en-US" sz="1400" dirty="0" err="1" smtClean="0"/>
              <a:t>gemaakte</a:t>
            </a:r>
            <a:r>
              <a:rPr lang="en-US" sz="1400" dirty="0" smtClean="0"/>
              <a:t>, </a:t>
            </a:r>
            <a:r>
              <a:rPr lang="en-US" sz="1400" dirty="0" err="1" smtClean="0"/>
              <a:t>hernieuwbare</a:t>
            </a:r>
            <a:r>
              <a:rPr lang="en-US" sz="1400" dirty="0" smtClean="0"/>
              <a:t> </a:t>
            </a:r>
            <a:r>
              <a:rPr lang="en-US" sz="1400" dirty="0" err="1" smtClean="0"/>
              <a:t>hulpbron</a:t>
            </a:r>
            <a:r>
              <a:rPr lang="en-US" sz="1400" dirty="0" smtClean="0"/>
              <a:t> die </a:t>
            </a:r>
            <a:r>
              <a:rPr lang="en-US" sz="1400" dirty="0" err="1" smtClean="0"/>
              <a:t>kan</a:t>
            </a:r>
            <a:r>
              <a:rPr lang="en-US" sz="1400" dirty="0" smtClean="0"/>
              <a:t> </a:t>
            </a:r>
            <a:r>
              <a:rPr lang="en-US" sz="1400" dirty="0" err="1" smtClean="0"/>
              <a:t>worden</a:t>
            </a:r>
            <a:r>
              <a:rPr lang="en-US" sz="1400" dirty="0" smtClean="0"/>
              <a:t> ‘</a:t>
            </a:r>
            <a:r>
              <a:rPr lang="en-US" sz="1400" dirty="0" err="1" smtClean="0"/>
              <a:t>geteeld</a:t>
            </a:r>
            <a:r>
              <a:rPr lang="en-US" sz="1400" dirty="0" smtClean="0"/>
              <a:t>’ (harvested) </a:t>
            </a:r>
            <a:r>
              <a:rPr lang="en-US" sz="1400" dirty="0" err="1" smtClean="0"/>
              <a:t>en</a:t>
            </a:r>
            <a:r>
              <a:rPr lang="en-US" sz="1400" dirty="0" smtClean="0"/>
              <a:t> </a:t>
            </a:r>
            <a:r>
              <a:rPr lang="en-US" sz="1400" dirty="0" err="1" smtClean="0"/>
              <a:t>gerecycled</a:t>
            </a:r>
            <a:endParaRPr lang="en-US" sz="1400" dirty="0"/>
          </a:p>
          <a:p>
            <a:pPr marL="342900" indent="-342900">
              <a:buFontTx/>
              <a:buChar char="-"/>
            </a:pPr>
            <a:r>
              <a:rPr lang="en-US" sz="1400" dirty="0" err="1" smtClean="0"/>
              <a:t>Misbruik</a:t>
            </a:r>
            <a:r>
              <a:rPr lang="en-US" sz="1400" dirty="0" smtClean="0"/>
              <a:t> </a:t>
            </a:r>
            <a:r>
              <a:rPr lang="en-US" sz="1400" dirty="0" err="1" smtClean="0"/>
              <a:t>en</a:t>
            </a:r>
            <a:r>
              <a:rPr lang="en-US" sz="1400" dirty="0" smtClean="0"/>
              <a:t> </a:t>
            </a:r>
            <a:r>
              <a:rPr lang="en-US" sz="1400" dirty="0" err="1" smtClean="0"/>
              <a:t>verspilling</a:t>
            </a:r>
            <a:r>
              <a:rPr lang="en-US" sz="1400" dirty="0" smtClean="0"/>
              <a:t> </a:t>
            </a:r>
            <a:r>
              <a:rPr lang="en-US" sz="1400" dirty="0" err="1" smtClean="0"/>
              <a:t>brengen</a:t>
            </a:r>
            <a:r>
              <a:rPr lang="en-US" sz="1400" dirty="0" smtClean="0"/>
              <a:t> de </a:t>
            </a:r>
            <a:r>
              <a:rPr lang="en-US" sz="1400" dirty="0" err="1" smtClean="0"/>
              <a:t>vitaliteit</a:t>
            </a:r>
            <a:r>
              <a:rPr lang="en-US" sz="1400" dirty="0" smtClean="0"/>
              <a:t> van de </a:t>
            </a:r>
            <a:r>
              <a:rPr lang="en-US" sz="1400" dirty="0" err="1" smtClean="0"/>
              <a:t>hulpbron</a:t>
            </a:r>
            <a:r>
              <a:rPr lang="en-US" sz="1400" dirty="0" smtClean="0"/>
              <a:t> in </a:t>
            </a:r>
            <a:r>
              <a:rPr lang="en-US" sz="1400" dirty="0" err="1" smtClean="0"/>
              <a:t>gevaar</a:t>
            </a:r>
            <a:r>
              <a:rPr lang="en-US" sz="1400" dirty="0" smtClean="0"/>
              <a:t> </a:t>
            </a:r>
          </a:p>
          <a:p>
            <a:pPr marL="342900" indent="-342900">
              <a:buFontTx/>
              <a:buChar char="-"/>
            </a:pPr>
            <a:r>
              <a:rPr lang="en-US" sz="1400" dirty="0" smtClean="0"/>
              <a:t>Tot op </a:t>
            </a:r>
            <a:r>
              <a:rPr lang="en-US" sz="1400" dirty="0" err="1" smtClean="0"/>
              <a:t>zekere</a:t>
            </a:r>
            <a:r>
              <a:rPr lang="en-US" sz="1400" dirty="0" smtClean="0"/>
              <a:t> </a:t>
            </a:r>
            <a:r>
              <a:rPr lang="en-US" sz="1400" dirty="0" err="1" smtClean="0"/>
              <a:t>hoogte</a:t>
            </a:r>
            <a:r>
              <a:rPr lang="en-US" sz="1400" dirty="0" smtClean="0"/>
              <a:t> is </a:t>
            </a:r>
            <a:r>
              <a:rPr lang="en-US" sz="1400" dirty="0" err="1" smtClean="0"/>
              <a:t>volunteerability</a:t>
            </a:r>
            <a:r>
              <a:rPr lang="en-US" sz="1400" dirty="0" smtClean="0"/>
              <a:t> </a:t>
            </a:r>
            <a:r>
              <a:rPr lang="en-US" sz="1400" dirty="0" err="1" smtClean="0"/>
              <a:t>een</a:t>
            </a:r>
            <a:r>
              <a:rPr lang="en-US" sz="1400" dirty="0" smtClean="0"/>
              <a:t> </a:t>
            </a:r>
            <a:r>
              <a:rPr lang="en-US" sz="1400" dirty="0" err="1" smtClean="0"/>
              <a:t>gemeenschappelijke</a:t>
            </a:r>
            <a:r>
              <a:rPr lang="en-US" sz="1400" dirty="0" smtClean="0"/>
              <a:t> </a:t>
            </a:r>
            <a:r>
              <a:rPr lang="en-US" sz="1400" dirty="0" err="1" smtClean="0"/>
              <a:t>hulpbron</a:t>
            </a:r>
            <a:r>
              <a:rPr lang="en-US" sz="1400" dirty="0" smtClean="0"/>
              <a:t> </a:t>
            </a:r>
            <a:r>
              <a:rPr lang="en-US" sz="1400" dirty="0" err="1" smtClean="0"/>
              <a:t>toegankelijk</a:t>
            </a:r>
            <a:r>
              <a:rPr lang="en-US" sz="1400" dirty="0" smtClean="0"/>
              <a:t> </a:t>
            </a:r>
            <a:r>
              <a:rPr lang="en-US" sz="1400" dirty="0" err="1" smtClean="0"/>
              <a:t>voor</a:t>
            </a:r>
            <a:r>
              <a:rPr lang="en-US" sz="1400" dirty="0" smtClean="0"/>
              <a:t> </a:t>
            </a:r>
            <a:r>
              <a:rPr lang="en-US" sz="1400" dirty="0" err="1" smtClean="0"/>
              <a:t>alle</a:t>
            </a:r>
            <a:r>
              <a:rPr lang="en-US" sz="1400" dirty="0" smtClean="0"/>
              <a:t> </a:t>
            </a:r>
            <a:r>
              <a:rPr lang="en-US" sz="1400" dirty="0" err="1" smtClean="0"/>
              <a:t>vrijwilligersorganisaties</a:t>
            </a:r>
            <a:r>
              <a:rPr lang="en-US" sz="1400" dirty="0" smtClean="0"/>
              <a:t> (</a:t>
            </a:r>
            <a:r>
              <a:rPr lang="en-US" sz="1400" dirty="0" err="1" smtClean="0"/>
              <a:t>vooral</a:t>
            </a:r>
            <a:r>
              <a:rPr lang="en-US" sz="1400" dirty="0" smtClean="0"/>
              <a:t> </a:t>
            </a:r>
            <a:r>
              <a:rPr lang="en-US" sz="1400" dirty="0" err="1" smtClean="0"/>
              <a:t>gezien</a:t>
            </a:r>
            <a:r>
              <a:rPr lang="en-US" sz="1400" dirty="0" smtClean="0"/>
              <a:t> </a:t>
            </a:r>
            <a:r>
              <a:rPr lang="en-US" sz="1400" dirty="0" err="1" smtClean="0"/>
              <a:t>vrijwilligers</a:t>
            </a:r>
            <a:r>
              <a:rPr lang="en-US" sz="1400" dirty="0" smtClean="0"/>
              <a:t> steeds </a:t>
            </a:r>
            <a:r>
              <a:rPr lang="en-US" sz="1400" dirty="0" err="1" smtClean="0"/>
              <a:t>vaker</a:t>
            </a:r>
            <a:r>
              <a:rPr lang="en-US" sz="1400" dirty="0" smtClean="0"/>
              <a:t> </a:t>
            </a:r>
            <a:r>
              <a:rPr lang="en-US" sz="1400" dirty="0" err="1" smtClean="0"/>
              <a:t>betrokken</a:t>
            </a:r>
            <a:r>
              <a:rPr lang="en-US" sz="1400" dirty="0" smtClean="0"/>
              <a:t> </a:t>
            </a:r>
            <a:r>
              <a:rPr lang="en-US" sz="1400" dirty="0" err="1" smtClean="0"/>
              <a:t>zijn</a:t>
            </a:r>
            <a:r>
              <a:rPr lang="en-US" sz="1400" dirty="0" smtClean="0"/>
              <a:t> </a:t>
            </a:r>
            <a:r>
              <a:rPr lang="en-US" sz="1400" dirty="0" err="1" smtClean="0"/>
              <a:t>bij</a:t>
            </a:r>
            <a:r>
              <a:rPr lang="en-US" sz="1400" dirty="0" smtClean="0"/>
              <a:t> </a:t>
            </a:r>
            <a:r>
              <a:rPr lang="en-US" sz="1400" dirty="0" err="1" smtClean="0"/>
              <a:t>meerdere</a:t>
            </a:r>
            <a:r>
              <a:rPr lang="en-US" sz="1400" dirty="0" smtClean="0"/>
              <a:t> </a:t>
            </a:r>
            <a:r>
              <a:rPr lang="en-US" sz="1400" dirty="0" err="1" smtClean="0"/>
              <a:t>organisaties</a:t>
            </a:r>
            <a:r>
              <a:rPr lang="en-US" sz="1400" dirty="0" smtClean="0"/>
              <a:t>)</a:t>
            </a:r>
          </a:p>
          <a:p>
            <a:pPr marL="342900" indent="-342900">
              <a:buFontTx/>
              <a:buChar char="-"/>
            </a:pPr>
            <a:r>
              <a:rPr lang="en-US" sz="1400" dirty="0" smtClean="0"/>
              <a:t>Net </a:t>
            </a:r>
            <a:r>
              <a:rPr lang="en-US" sz="1400" dirty="0" err="1" smtClean="0"/>
              <a:t>als</a:t>
            </a:r>
            <a:r>
              <a:rPr lang="en-US" sz="1400" dirty="0" smtClean="0"/>
              <a:t> </a:t>
            </a:r>
            <a:r>
              <a:rPr lang="en-US" sz="1400" dirty="0" err="1" smtClean="0"/>
              <a:t>bij</a:t>
            </a:r>
            <a:r>
              <a:rPr lang="en-US" sz="1400" dirty="0" smtClean="0"/>
              <a:t> </a:t>
            </a:r>
            <a:r>
              <a:rPr lang="en-US" sz="1400" dirty="0" err="1" smtClean="0"/>
              <a:t>veel</a:t>
            </a:r>
            <a:r>
              <a:rPr lang="en-US" sz="1400" dirty="0" smtClean="0"/>
              <a:t> (</a:t>
            </a:r>
            <a:r>
              <a:rPr lang="en-US" sz="1400" dirty="0" err="1" smtClean="0"/>
              <a:t>natuurlijke</a:t>
            </a:r>
            <a:r>
              <a:rPr lang="en-US" sz="1400" dirty="0" smtClean="0"/>
              <a:t>) </a:t>
            </a:r>
            <a:r>
              <a:rPr lang="en-US" sz="1400" dirty="0" err="1" smtClean="0"/>
              <a:t>hulpbronnen</a:t>
            </a:r>
            <a:r>
              <a:rPr lang="en-US" sz="1400" dirty="0" smtClean="0"/>
              <a:t>, </a:t>
            </a:r>
            <a:r>
              <a:rPr lang="en-US" sz="1400" dirty="0" err="1" smtClean="0"/>
              <a:t>wordt</a:t>
            </a:r>
            <a:r>
              <a:rPr lang="en-US" sz="1400" dirty="0" smtClean="0"/>
              <a:t> </a:t>
            </a:r>
            <a:r>
              <a:rPr lang="en-US" sz="1400" dirty="0" err="1" smtClean="0"/>
              <a:t>onderhouden</a:t>
            </a:r>
            <a:r>
              <a:rPr lang="en-US" sz="1400" dirty="0" smtClean="0"/>
              <a:t> van de </a:t>
            </a:r>
            <a:r>
              <a:rPr lang="en-US" sz="1400" dirty="0" err="1" smtClean="0"/>
              <a:t>vrijwilligersbron</a:t>
            </a:r>
            <a:r>
              <a:rPr lang="en-US" sz="1400" dirty="0" smtClean="0"/>
              <a:t> </a:t>
            </a:r>
            <a:r>
              <a:rPr lang="en-US" sz="1400" dirty="0" err="1" smtClean="0"/>
              <a:t>een</a:t>
            </a:r>
            <a:r>
              <a:rPr lang="en-US" sz="1400" dirty="0" smtClean="0"/>
              <a:t> </a:t>
            </a:r>
            <a:r>
              <a:rPr lang="en-US" sz="1400" dirty="0" err="1" smtClean="0"/>
              <a:t>probleem</a:t>
            </a:r>
            <a:r>
              <a:rPr lang="en-US" sz="1400" dirty="0" smtClean="0"/>
              <a:t> (</a:t>
            </a:r>
            <a:r>
              <a:rPr lang="en-US" sz="1400" dirty="0" err="1" smtClean="0"/>
              <a:t>duurzaamheid</a:t>
            </a:r>
            <a:r>
              <a:rPr lang="en-US" sz="1400" dirty="0" smtClean="0"/>
              <a:t> </a:t>
            </a:r>
            <a:r>
              <a:rPr lang="en-US" sz="1400" dirty="0" err="1" smtClean="0"/>
              <a:t>staat</a:t>
            </a:r>
            <a:r>
              <a:rPr lang="en-US" sz="1400" dirty="0" smtClean="0"/>
              <a:t> </a:t>
            </a:r>
            <a:r>
              <a:rPr lang="en-US" sz="1400" dirty="0" err="1" smtClean="0"/>
              <a:t>ter</a:t>
            </a:r>
            <a:r>
              <a:rPr lang="en-US" sz="1400" dirty="0" smtClean="0"/>
              <a:t> </a:t>
            </a:r>
            <a:r>
              <a:rPr lang="en-US" sz="1400" dirty="0" err="1" smtClean="0"/>
              <a:t>discussie</a:t>
            </a:r>
            <a:r>
              <a:rPr lang="en-US" sz="1400" dirty="0" smtClean="0"/>
              <a:t>)</a:t>
            </a:r>
          </a:p>
          <a:p>
            <a:pPr marL="342900" indent="-342900">
              <a:buFontTx/>
              <a:buChar char="-"/>
            </a:pPr>
            <a:endParaRPr lang="en-US" sz="1400" dirty="0" smtClean="0"/>
          </a:p>
          <a:p>
            <a:pPr marL="342900" indent="-342900">
              <a:buFontTx/>
              <a:buChar char="-"/>
            </a:pPr>
            <a:r>
              <a:rPr lang="en-US" sz="1400" b="1" dirty="0" err="1" smtClean="0"/>
              <a:t>Oproep</a:t>
            </a:r>
            <a:r>
              <a:rPr lang="en-US" sz="1400" b="1" dirty="0"/>
              <a:t> </a:t>
            </a:r>
            <a:r>
              <a:rPr lang="en-US" sz="1400" b="1" dirty="0" smtClean="0"/>
              <a:t>tot “</a:t>
            </a:r>
            <a:r>
              <a:rPr lang="en-US" sz="1400" b="1" dirty="0" err="1" smtClean="0"/>
              <a:t>regeneratieve</a:t>
            </a:r>
            <a:r>
              <a:rPr lang="en-US" sz="1400" b="1" dirty="0" smtClean="0"/>
              <a:t> </a:t>
            </a:r>
            <a:r>
              <a:rPr lang="en-US" sz="1400" b="1" dirty="0" err="1" smtClean="0"/>
              <a:t>benadering</a:t>
            </a:r>
            <a:r>
              <a:rPr lang="en-US" sz="1400" b="1" dirty="0" smtClean="0"/>
              <a:t>”</a:t>
            </a:r>
            <a:r>
              <a:rPr lang="en-US" sz="1400" dirty="0" smtClean="0"/>
              <a:t>: </a:t>
            </a:r>
            <a:r>
              <a:rPr lang="en-US" sz="1400" dirty="0" err="1" smtClean="0"/>
              <a:t>als</a:t>
            </a:r>
            <a:r>
              <a:rPr lang="en-US" sz="1400" dirty="0" smtClean="0"/>
              <a:t> </a:t>
            </a:r>
            <a:r>
              <a:rPr lang="en-US" sz="1400" dirty="0" err="1" smtClean="0"/>
              <a:t>collectief</a:t>
            </a:r>
            <a:r>
              <a:rPr lang="en-US" sz="1400" dirty="0" smtClean="0"/>
              <a:t> </a:t>
            </a:r>
            <a:r>
              <a:rPr lang="en-US" sz="1400" dirty="0" err="1" smtClean="0"/>
              <a:t>moeten</a:t>
            </a:r>
            <a:r>
              <a:rPr lang="en-US" sz="1400" dirty="0" smtClean="0"/>
              <a:t> we de </a:t>
            </a:r>
            <a:r>
              <a:rPr lang="en-US" sz="1400" dirty="0" err="1" smtClean="0"/>
              <a:t>bron</a:t>
            </a:r>
            <a:r>
              <a:rPr lang="en-US" sz="1400" dirty="0" smtClean="0"/>
              <a:t> </a:t>
            </a:r>
            <a:r>
              <a:rPr lang="en-US" sz="1400" dirty="0" err="1" smtClean="0"/>
              <a:t>behouden</a:t>
            </a:r>
            <a:r>
              <a:rPr lang="en-US" sz="1400" dirty="0" smtClean="0"/>
              <a:t>!</a:t>
            </a:r>
            <a:endParaRPr lang="en-US" sz="1400" dirty="0"/>
          </a:p>
          <a:p>
            <a:pPr marL="342900" indent="-342900">
              <a:buFontTx/>
              <a:buChar char="-"/>
            </a:pPr>
            <a:r>
              <a:rPr lang="en-US" sz="1400" dirty="0" smtClean="0"/>
              <a:t>We </a:t>
            </a:r>
            <a:r>
              <a:rPr lang="en-US" sz="1400" dirty="0" err="1" smtClean="0"/>
              <a:t>hebben</a:t>
            </a:r>
            <a:r>
              <a:rPr lang="en-US" sz="1400" dirty="0" smtClean="0"/>
              <a:t> </a:t>
            </a:r>
            <a:r>
              <a:rPr lang="en-US" sz="1400" dirty="0" err="1" smtClean="0"/>
              <a:t>collectief</a:t>
            </a:r>
            <a:r>
              <a:rPr lang="en-US" sz="1400" dirty="0" smtClean="0"/>
              <a:t> </a:t>
            </a:r>
            <a:r>
              <a:rPr lang="en-US" sz="1400" dirty="0" err="1" smtClean="0"/>
              <a:t>vrijwilligersbeheer</a:t>
            </a:r>
            <a:r>
              <a:rPr lang="en-US" sz="1400" dirty="0"/>
              <a:t> </a:t>
            </a:r>
            <a:r>
              <a:rPr lang="en-US" sz="1400" dirty="0" err="1" smtClean="0"/>
              <a:t>nodig</a:t>
            </a:r>
            <a:r>
              <a:rPr lang="en-US" sz="1400" dirty="0" smtClean="0"/>
              <a:t>, </a:t>
            </a:r>
            <a:r>
              <a:rPr lang="en-US" sz="1400" dirty="0" err="1" smtClean="0"/>
              <a:t>en</a:t>
            </a:r>
            <a:r>
              <a:rPr lang="en-US" sz="1400" dirty="0" smtClean="0"/>
              <a:t> de </a:t>
            </a:r>
            <a:r>
              <a:rPr lang="en-US" sz="1400" dirty="0" err="1" smtClean="0"/>
              <a:t>duurzaamheid</a:t>
            </a:r>
            <a:r>
              <a:rPr lang="en-US" sz="1400" dirty="0" smtClean="0"/>
              <a:t> van </a:t>
            </a:r>
            <a:r>
              <a:rPr lang="en-US" sz="1400" dirty="0" err="1" smtClean="0"/>
              <a:t>vrijwilligersenergie</a:t>
            </a:r>
            <a:r>
              <a:rPr lang="en-US" sz="1400" dirty="0" smtClean="0"/>
              <a:t> </a:t>
            </a:r>
            <a:r>
              <a:rPr lang="en-US" sz="1400" dirty="0" err="1" smtClean="0"/>
              <a:t>niet</a:t>
            </a:r>
            <a:r>
              <a:rPr lang="en-US" sz="1400" dirty="0" smtClean="0"/>
              <a:t> </a:t>
            </a:r>
            <a:r>
              <a:rPr lang="en-US" sz="1400" dirty="0" err="1" smtClean="0"/>
              <a:t>zien</a:t>
            </a:r>
            <a:r>
              <a:rPr lang="en-US" sz="1400" dirty="0" smtClean="0"/>
              <a:t> </a:t>
            </a:r>
            <a:r>
              <a:rPr lang="en-US" sz="1400" dirty="0" err="1" smtClean="0"/>
              <a:t>als</a:t>
            </a:r>
            <a:r>
              <a:rPr lang="en-US" sz="1400" dirty="0" smtClean="0"/>
              <a:t> de </a:t>
            </a:r>
            <a:r>
              <a:rPr lang="en-US" sz="1400" dirty="0" err="1" smtClean="0"/>
              <a:t>verantwoordelijkheid</a:t>
            </a:r>
            <a:r>
              <a:rPr lang="en-US" sz="1400" dirty="0" smtClean="0"/>
              <a:t> van </a:t>
            </a:r>
            <a:r>
              <a:rPr lang="en-US" sz="1400" dirty="0" err="1" smtClean="0"/>
              <a:t>individuele</a:t>
            </a:r>
            <a:r>
              <a:rPr lang="en-US" sz="1400" dirty="0" smtClean="0"/>
              <a:t> </a:t>
            </a:r>
            <a:r>
              <a:rPr lang="en-US" sz="1400" dirty="0" err="1" smtClean="0"/>
              <a:t>vrijwilligersorganisaties</a:t>
            </a:r>
            <a:r>
              <a:rPr lang="en-US" sz="1400" dirty="0" smtClean="0"/>
              <a:t>.</a:t>
            </a:r>
            <a:endParaRPr lang="en-US" sz="1400" dirty="0"/>
          </a:p>
        </p:txBody>
      </p:sp>
      <p:sp>
        <p:nvSpPr>
          <p:cNvPr id="4" name="Date Placeholder 3"/>
          <p:cNvSpPr>
            <a:spLocks noGrp="1"/>
          </p:cNvSpPr>
          <p:nvPr>
            <p:ph type="dt" sz="half" idx="10"/>
          </p:nvPr>
        </p:nvSpPr>
        <p:spPr>
          <a:xfrm>
            <a:off x="178012" y="4869656"/>
            <a:ext cx="8697974" cy="273844"/>
          </a:xfrm>
        </p:spPr>
        <p:txBody>
          <a:bodyPr/>
          <a:lstStyle/>
          <a:p>
            <a:r>
              <a:rPr lang="en-US" dirty="0" err="1"/>
              <a:t>Bron</a:t>
            </a:r>
            <a:r>
              <a:rPr lang="en-US" dirty="0"/>
              <a:t>: </a:t>
            </a:r>
            <a:r>
              <a:rPr lang="en-US" dirty="0" err="1"/>
              <a:t>Brudney</a:t>
            </a:r>
            <a:r>
              <a:rPr lang="en-US" dirty="0"/>
              <a:t>, J. L., &amp; </a:t>
            </a:r>
            <a:r>
              <a:rPr lang="en-US" dirty="0" err="1"/>
              <a:t>Meijs</a:t>
            </a:r>
            <a:r>
              <a:rPr lang="en-US" dirty="0"/>
              <a:t>, L. C. (2009). It </a:t>
            </a:r>
            <a:r>
              <a:rPr lang="en-US" dirty="0" err="1"/>
              <a:t>ain't</a:t>
            </a:r>
            <a:r>
              <a:rPr lang="en-US" dirty="0"/>
              <a:t> natural: Toward a new (natural) resource conceptualization for volunteer management. </a:t>
            </a:r>
            <a:r>
              <a:rPr lang="en-US" i="1" dirty="0"/>
              <a:t>Nonprofit and voluntary sector quarterly</a:t>
            </a:r>
            <a:r>
              <a:rPr lang="en-US" dirty="0"/>
              <a:t>, </a:t>
            </a:r>
            <a:r>
              <a:rPr lang="en-US" i="1" dirty="0"/>
              <a:t>38</a:t>
            </a:r>
            <a:r>
              <a:rPr lang="en-US" dirty="0"/>
              <a:t>(4), 564-581.</a:t>
            </a:r>
            <a:endParaRPr lang="en-AU" altLang="nl-NL" dirty="0"/>
          </a:p>
        </p:txBody>
      </p:sp>
      <p:sp>
        <p:nvSpPr>
          <p:cNvPr id="6" name="Slide Number Placeholder 5"/>
          <p:cNvSpPr>
            <a:spLocks noGrp="1"/>
          </p:cNvSpPr>
          <p:nvPr>
            <p:ph type="sldNum" sz="quarter" idx="12"/>
          </p:nvPr>
        </p:nvSpPr>
        <p:spPr/>
        <p:txBody>
          <a:bodyPr/>
          <a:lstStyle/>
          <a:p>
            <a:fld id="{25A8E426-1013-4DA1-9982-506C918562F2}" type="slidenum">
              <a:rPr lang="de-DE" smtClean="0"/>
              <a:t>31</a:t>
            </a:fld>
            <a:endParaRPr lang="de-DE"/>
          </a:p>
        </p:txBody>
      </p:sp>
    </p:spTree>
    <p:extLst>
      <p:ext uri="{BB962C8B-B14F-4D97-AF65-F5344CB8AC3E}">
        <p14:creationId xmlns:p14="http://schemas.microsoft.com/office/powerpoint/2010/main" val="884894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a:t>
            </a:r>
            <a:r>
              <a:rPr lang="en-US" dirty="0" smtClean="0"/>
              <a:t> </a:t>
            </a:r>
            <a:r>
              <a:rPr lang="en-US" dirty="0" err="1" smtClean="0"/>
              <a:t>energie</a:t>
            </a:r>
            <a:r>
              <a:rPr lang="en-US" dirty="0" smtClean="0"/>
              <a:t>: </a:t>
            </a:r>
            <a:r>
              <a:rPr lang="en-US" dirty="0" err="1" smtClean="0"/>
              <a:t>drie</a:t>
            </a:r>
            <a:r>
              <a:rPr lang="en-US" dirty="0" smtClean="0"/>
              <a:t> </a:t>
            </a:r>
            <a:r>
              <a:rPr lang="en-US" dirty="0" err="1" smtClean="0"/>
              <a:t>niveaus</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32</a:t>
            </a:fld>
            <a:endParaRPr lang="de-DE"/>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02295344"/>
              </p:ext>
            </p:extLst>
          </p:nvPr>
        </p:nvGraphicFramePr>
        <p:xfrm>
          <a:off x="193292" y="986577"/>
          <a:ext cx="8424861" cy="3845560"/>
        </p:xfrm>
        <a:graphic>
          <a:graphicData uri="http://schemas.openxmlformats.org/drawingml/2006/table">
            <a:tbl>
              <a:tblPr firstRow="1" bandRow="1">
                <a:tableStyleId>{5C22544A-7EE6-4342-B048-85BDC9FD1C3A}</a:tableStyleId>
              </a:tblPr>
              <a:tblGrid>
                <a:gridCol w="2808287">
                  <a:extLst>
                    <a:ext uri="{9D8B030D-6E8A-4147-A177-3AD203B41FA5}">
                      <a16:colId xmlns:a16="http://schemas.microsoft.com/office/drawing/2014/main" val="20000"/>
                    </a:ext>
                  </a:extLst>
                </a:gridCol>
                <a:gridCol w="2808287">
                  <a:extLst>
                    <a:ext uri="{9D8B030D-6E8A-4147-A177-3AD203B41FA5}">
                      <a16:colId xmlns:a16="http://schemas.microsoft.com/office/drawing/2014/main" val="20001"/>
                    </a:ext>
                  </a:extLst>
                </a:gridCol>
                <a:gridCol w="2808287">
                  <a:extLst>
                    <a:ext uri="{9D8B030D-6E8A-4147-A177-3AD203B41FA5}">
                      <a16:colId xmlns:a16="http://schemas.microsoft.com/office/drawing/2014/main" val="20002"/>
                    </a:ext>
                  </a:extLst>
                </a:gridCol>
              </a:tblGrid>
              <a:tr h="370840">
                <a:tc>
                  <a:txBody>
                    <a:bodyPr/>
                    <a:lstStyle/>
                    <a:p>
                      <a:pPr algn="ctr"/>
                      <a:r>
                        <a:rPr lang="en-US" dirty="0" err="1" smtClean="0">
                          <a:solidFill>
                            <a:schemeClr val="tx2"/>
                          </a:solidFill>
                        </a:rPr>
                        <a:t>Olie</a:t>
                      </a:r>
                      <a:endParaRPr lang="en-US"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2"/>
                          </a:solidFill>
                        </a:rPr>
                        <a:t>Vis</a:t>
                      </a:r>
                      <a:endParaRPr lang="en-US"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dirty="0" err="1" smtClean="0">
                          <a:solidFill>
                            <a:schemeClr val="tx2"/>
                          </a:solidFill>
                        </a:rPr>
                        <a:t>Zonne</a:t>
                      </a:r>
                      <a:r>
                        <a:rPr lang="en-US" baseline="0" dirty="0" smtClean="0">
                          <a:solidFill>
                            <a:schemeClr val="tx2"/>
                          </a:solidFill>
                        </a:rPr>
                        <a:t> </a:t>
                      </a:r>
                      <a:r>
                        <a:rPr lang="en-US" dirty="0" err="1" smtClean="0">
                          <a:solidFill>
                            <a:schemeClr val="tx2"/>
                          </a:solidFill>
                        </a:rPr>
                        <a:t>energie</a:t>
                      </a:r>
                      <a:r>
                        <a:rPr lang="en-US" dirty="0" smtClean="0">
                          <a:solidFill>
                            <a:schemeClr val="tx2"/>
                          </a:solidFill>
                        </a:rPr>
                        <a:t> </a:t>
                      </a:r>
                      <a:endParaRPr lang="en-US"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a:solidFill>
                          <a:schemeClr val="tx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dirty="0">
                        <a:solidFill>
                          <a:schemeClr val="tx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marL="285750" indent="-285750">
                        <a:buFontTx/>
                        <a:buChar char="-"/>
                      </a:pPr>
                      <a:r>
                        <a:rPr lang="en-US" dirty="0" err="1" smtClean="0">
                          <a:solidFill>
                            <a:schemeClr val="tx2"/>
                          </a:solidFill>
                        </a:rPr>
                        <a:t>Traditionele</a:t>
                      </a:r>
                      <a:r>
                        <a:rPr lang="en-US" dirty="0" smtClean="0">
                          <a:solidFill>
                            <a:schemeClr val="tx2"/>
                          </a:solidFill>
                        </a:rPr>
                        <a:t> </a:t>
                      </a:r>
                      <a:r>
                        <a:rPr lang="en-US" dirty="0" err="1" smtClean="0">
                          <a:solidFill>
                            <a:schemeClr val="tx2"/>
                          </a:solidFill>
                        </a:rPr>
                        <a:t>alle</a:t>
                      </a:r>
                      <a:r>
                        <a:rPr lang="en-US" dirty="0" smtClean="0">
                          <a:solidFill>
                            <a:schemeClr val="tx2"/>
                          </a:solidFill>
                        </a:rPr>
                        <a:t> </a:t>
                      </a:r>
                      <a:r>
                        <a:rPr lang="en-US" dirty="0" err="1" smtClean="0">
                          <a:solidFill>
                            <a:schemeClr val="tx2"/>
                          </a:solidFill>
                        </a:rPr>
                        <a:t>inzet</a:t>
                      </a:r>
                      <a:endParaRPr lang="en-US" dirty="0" smtClean="0">
                        <a:solidFill>
                          <a:schemeClr val="tx2"/>
                        </a:solidFill>
                      </a:endParaRPr>
                    </a:p>
                    <a:p>
                      <a:pPr marL="285750" indent="-285750">
                        <a:buFontTx/>
                        <a:buChar char="-"/>
                      </a:pPr>
                      <a:r>
                        <a:rPr lang="en-US" dirty="0" err="1" smtClean="0">
                          <a:solidFill>
                            <a:schemeClr val="tx2"/>
                          </a:solidFill>
                        </a:rPr>
                        <a:t>Te</a:t>
                      </a:r>
                      <a:r>
                        <a:rPr lang="en-US" dirty="0" smtClean="0">
                          <a:solidFill>
                            <a:schemeClr val="tx2"/>
                          </a:solidFill>
                        </a:rPr>
                        <a:t> </a:t>
                      </a:r>
                      <a:r>
                        <a:rPr lang="en-US" dirty="0" err="1" smtClean="0">
                          <a:solidFill>
                            <a:schemeClr val="tx2"/>
                          </a:solidFill>
                        </a:rPr>
                        <a:t>veel</a:t>
                      </a:r>
                      <a:r>
                        <a:rPr lang="en-US" dirty="0" smtClean="0">
                          <a:solidFill>
                            <a:schemeClr val="tx2"/>
                          </a:solidFill>
                        </a:rPr>
                        <a:t> </a:t>
                      </a:r>
                      <a:r>
                        <a:rPr lang="en-US" dirty="0" err="1" smtClean="0">
                          <a:solidFill>
                            <a:schemeClr val="tx2"/>
                          </a:solidFill>
                        </a:rPr>
                        <a:t>gebruikt</a:t>
                      </a:r>
                      <a:r>
                        <a:rPr lang="en-US" dirty="0" smtClean="0">
                          <a:solidFill>
                            <a:schemeClr val="tx2"/>
                          </a:solidFill>
                        </a:rPr>
                        <a:t> / </a:t>
                      </a:r>
                      <a:r>
                        <a:rPr lang="en-US" dirty="0" err="1" smtClean="0">
                          <a:solidFill>
                            <a:schemeClr val="tx2"/>
                          </a:solidFill>
                        </a:rPr>
                        <a:t>misbruikt</a:t>
                      </a:r>
                      <a:r>
                        <a:rPr lang="en-US" baseline="0" dirty="0" smtClean="0">
                          <a:solidFill>
                            <a:schemeClr val="tx2"/>
                          </a:solidFill>
                        </a:rPr>
                        <a:t> </a:t>
                      </a:r>
                      <a:r>
                        <a:rPr lang="en-US" baseline="0" dirty="0" err="1" smtClean="0">
                          <a:solidFill>
                            <a:schemeClr val="tx2"/>
                          </a:solidFill>
                        </a:rPr>
                        <a:t>omdat</a:t>
                      </a:r>
                      <a:r>
                        <a:rPr lang="en-US" baseline="0" dirty="0" smtClean="0">
                          <a:solidFill>
                            <a:schemeClr val="tx2"/>
                          </a:solidFill>
                        </a:rPr>
                        <a:t> </a:t>
                      </a:r>
                      <a:r>
                        <a:rPr lang="en-US" baseline="0" dirty="0" err="1" smtClean="0">
                          <a:solidFill>
                            <a:schemeClr val="tx2"/>
                          </a:solidFill>
                        </a:rPr>
                        <a:t>ze</a:t>
                      </a:r>
                      <a:r>
                        <a:rPr lang="en-US" baseline="0" dirty="0" smtClean="0">
                          <a:solidFill>
                            <a:schemeClr val="tx2"/>
                          </a:solidFill>
                        </a:rPr>
                        <a:t> </a:t>
                      </a:r>
                      <a:r>
                        <a:rPr lang="en-US" baseline="0" dirty="0" err="1" smtClean="0">
                          <a:solidFill>
                            <a:schemeClr val="tx2"/>
                          </a:solidFill>
                        </a:rPr>
                        <a:t>nooit</a:t>
                      </a:r>
                      <a:r>
                        <a:rPr lang="en-US" baseline="0" dirty="0" smtClean="0">
                          <a:solidFill>
                            <a:schemeClr val="tx2"/>
                          </a:solidFill>
                        </a:rPr>
                        <a:t> “nee” </a:t>
                      </a:r>
                      <a:r>
                        <a:rPr lang="en-US" baseline="0" dirty="0" err="1" smtClean="0">
                          <a:solidFill>
                            <a:schemeClr val="tx2"/>
                          </a:solidFill>
                        </a:rPr>
                        <a:t>durven</a:t>
                      </a:r>
                      <a:r>
                        <a:rPr lang="en-US" baseline="0" dirty="0" smtClean="0">
                          <a:solidFill>
                            <a:schemeClr val="tx2"/>
                          </a:solidFill>
                        </a:rPr>
                        <a:t> </a:t>
                      </a:r>
                      <a:r>
                        <a:rPr lang="en-US" baseline="0" dirty="0" err="1" smtClean="0">
                          <a:solidFill>
                            <a:schemeClr val="tx2"/>
                          </a:solidFill>
                        </a:rPr>
                        <a:t>zeggen</a:t>
                      </a:r>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Tx/>
                        <a:buChar char="-"/>
                      </a:pPr>
                      <a:r>
                        <a:rPr lang="en-US" dirty="0" err="1" smtClean="0">
                          <a:solidFill>
                            <a:schemeClr val="tx2"/>
                          </a:solidFill>
                        </a:rPr>
                        <a:t>Allerlei</a:t>
                      </a:r>
                      <a:r>
                        <a:rPr lang="en-US" dirty="0" smtClean="0">
                          <a:solidFill>
                            <a:schemeClr val="tx2"/>
                          </a:solidFill>
                        </a:rPr>
                        <a:t> “hyphenated” (add-on) </a:t>
                      </a:r>
                      <a:r>
                        <a:rPr lang="en-US" dirty="0" err="1" smtClean="0">
                          <a:solidFill>
                            <a:schemeClr val="tx2"/>
                          </a:solidFill>
                        </a:rPr>
                        <a:t>vrijwilligerswerk</a:t>
                      </a:r>
                      <a:endParaRPr lang="en-US" dirty="0" smtClean="0">
                        <a:solidFill>
                          <a:schemeClr val="tx2"/>
                        </a:solidFill>
                      </a:endParaRPr>
                    </a:p>
                    <a:p>
                      <a:pPr marL="285750" indent="-285750">
                        <a:buFontTx/>
                        <a:buChar char="-"/>
                      </a:pPr>
                      <a:r>
                        <a:rPr lang="en-US" dirty="0" err="1" smtClean="0">
                          <a:solidFill>
                            <a:schemeClr val="tx2"/>
                          </a:solidFill>
                        </a:rPr>
                        <a:t>Energie</a:t>
                      </a:r>
                      <a:r>
                        <a:rPr lang="en-US" baseline="0" dirty="0" smtClean="0">
                          <a:solidFill>
                            <a:schemeClr val="tx2"/>
                          </a:solidFill>
                        </a:rPr>
                        <a:t> </a:t>
                      </a:r>
                      <a:r>
                        <a:rPr lang="en-US" baseline="0" dirty="0" err="1" smtClean="0">
                          <a:solidFill>
                            <a:schemeClr val="tx2"/>
                          </a:solidFill>
                        </a:rPr>
                        <a:t>kan</a:t>
                      </a:r>
                      <a:r>
                        <a:rPr lang="en-US" baseline="0" dirty="0" smtClean="0">
                          <a:solidFill>
                            <a:schemeClr val="tx2"/>
                          </a:solidFill>
                        </a:rPr>
                        <a:t> </a:t>
                      </a:r>
                      <a:r>
                        <a:rPr lang="en-US" baseline="0" dirty="0" err="1" smtClean="0">
                          <a:solidFill>
                            <a:schemeClr val="tx2"/>
                          </a:solidFill>
                        </a:rPr>
                        <a:t>gebruikt</a:t>
                      </a:r>
                      <a:r>
                        <a:rPr lang="en-US" baseline="0" dirty="0" smtClean="0">
                          <a:solidFill>
                            <a:schemeClr val="tx2"/>
                          </a:solidFill>
                        </a:rPr>
                        <a:t> </a:t>
                      </a:r>
                      <a:r>
                        <a:rPr lang="en-US" baseline="0" dirty="0" err="1" smtClean="0">
                          <a:solidFill>
                            <a:schemeClr val="tx2"/>
                          </a:solidFill>
                        </a:rPr>
                        <a:t>worden</a:t>
                      </a:r>
                      <a:r>
                        <a:rPr lang="en-US" baseline="0" dirty="0" smtClean="0">
                          <a:solidFill>
                            <a:schemeClr val="tx2"/>
                          </a:solidFill>
                        </a:rPr>
                        <a:t> om </a:t>
                      </a:r>
                      <a:r>
                        <a:rPr lang="en-US" baseline="0" dirty="0" err="1" smtClean="0">
                          <a:solidFill>
                            <a:schemeClr val="tx2"/>
                          </a:solidFill>
                        </a:rPr>
                        <a:t>vrijwilligers</a:t>
                      </a:r>
                      <a:r>
                        <a:rPr lang="en-US" baseline="0" dirty="0" smtClean="0">
                          <a:solidFill>
                            <a:schemeClr val="tx2"/>
                          </a:solidFill>
                        </a:rPr>
                        <a:t> </a:t>
                      </a:r>
                      <a:r>
                        <a:rPr lang="en-US" baseline="0" dirty="0" err="1" smtClean="0">
                          <a:solidFill>
                            <a:schemeClr val="tx2"/>
                          </a:solidFill>
                        </a:rPr>
                        <a:t>te</a:t>
                      </a:r>
                      <a:r>
                        <a:rPr lang="en-US" baseline="0" dirty="0" smtClean="0">
                          <a:solidFill>
                            <a:schemeClr val="tx2"/>
                          </a:solidFill>
                        </a:rPr>
                        <a:t> </a:t>
                      </a:r>
                      <a:r>
                        <a:rPr lang="en-US" baseline="0" dirty="0" err="1" smtClean="0">
                          <a:solidFill>
                            <a:schemeClr val="tx2"/>
                          </a:solidFill>
                        </a:rPr>
                        <a:t>ontlasten</a:t>
                      </a:r>
                      <a:endParaRPr lang="en-US" baseline="0" dirty="0" smtClean="0">
                        <a:solidFill>
                          <a:schemeClr val="tx2"/>
                        </a:solidFill>
                      </a:endParaRPr>
                    </a:p>
                    <a:p>
                      <a:pPr marL="285750" indent="-285750">
                        <a:buFontTx/>
                        <a:buChar char="-"/>
                      </a:pPr>
                      <a:r>
                        <a:rPr lang="en-US" baseline="0" dirty="0" err="1" smtClean="0">
                          <a:solidFill>
                            <a:schemeClr val="tx2"/>
                          </a:solidFill>
                        </a:rPr>
                        <a:t>Wanneer</a:t>
                      </a:r>
                      <a:r>
                        <a:rPr lang="en-US" baseline="0" dirty="0" smtClean="0">
                          <a:solidFill>
                            <a:schemeClr val="tx2"/>
                          </a:solidFill>
                        </a:rPr>
                        <a:t> het “</a:t>
                      </a:r>
                      <a:r>
                        <a:rPr lang="en-US" baseline="0" dirty="0" err="1" smtClean="0">
                          <a:solidFill>
                            <a:schemeClr val="tx2"/>
                          </a:solidFill>
                        </a:rPr>
                        <a:t>vangsysteem</a:t>
                      </a:r>
                      <a:r>
                        <a:rPr lang="en-US" baseline="0" dirty="0" smtClean="0">
                          <a:solidFill>
                            <a:schemeClr val="tx2"/>
                          </a:solidFill>
                        </a:rPr>
                        <a:t>” </a:t>
                      </a:r>
                      <a:r>
                        <a:rPr lang="en-US" baseline="0" dirty="0" err="1" smtClean="0">
                          <a:solidFill>
                            <a:schemeClr val="tx2"/>
                          </a:solidFill>
                        </a:rPr>
                        <a:t>werkt</a:t>
                      </a:r>
                      <a:r>
                        <a:rPr lang="en-US" baseline="0" dirty="0" smtClean="0">
                          <a:solidFill>
                            <a:schemeClr val="tx2"/>
                          </a:solidFill>
                        </a:rPr>
                        <a:t>, is </a:t>
                      </a:r>
                      <a:r>
                        <a:rPr lang="en-US" baseline="0" dirty="0" err="1" smtClean="0">
                          <a:solidFill>
                            <a:schemeClr val="tx2"/>
                          </a:solidFill>
                        </a:rPr>
                        <a:t>werving</a:t>
                      </a:r>
                      <a:r>
                        <a:rPr lang="en-US" baseline="0" dirty="0" smtClean="0">
                          <a:solidFill>
                            <a:schemeClr val="tx2"/>
                          </a:solidFill>
                        </a:rPr>
                        <a:t> </a:t>
                      </a:r>
                      <a:r>
                        <a:rPr lang="en-US" baseline="0" dirty="0" err="1" smtClean="0">
                          <a:solidFill>
                            <a:schemeClr val="tx2"/>
                          </a:solidFill>
                        </a:rPr>
                        <a:t>eenvoudig</a:t>
                      </a:r>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Tx/>
                        <a:buChar char="-"/>
                      </a:pPr>
                      <a:r>
                        <a:rPr lang="en-US" dirty="0" err="1" smtClean="0">
                          <a:solidFill>
                            <a:schemeClr val="tx2"/>
                          </a:solidFill>
                        </a:rPr>
                        <a:t>Spontane</a:t>
                      </a:r>
                      <a:r>
                        <a:rPr lang="en-US" baseline="0" dirty="0" smtClean="0">
                          <a:solidFill>
                            <a:schemeClr val="tx2"/>
                          </a:solidFill>
                        </a:rPr>
                        <a:t> </a:t>
                      </a:r>
                      <a:r>
                        <a:rPr lang="en-US" baseline="0" dirty="0" err="1" smtClean="0">
                          <a:solidFill>
                            <a:schemeClr val="tx2"/>
                          </a:solidFill>
                        </a:rPr>
                        <a:t>uitbarstingen</a:t>
                      </a:r>
                      <a:r>
                        <a:rPr lang="en-US" baseline="0" dirty="0" smtClean="0">
                          <a:solidFill>
                            <a:schemeClr val="tx2"/>
                          </a:solidFill>
                        </a:rPr>
                        <a:t> van </a:t>
                      </a:r>
                      <a:r>
                        <a:rPr lang="en-US" baseline="0" dirty="0" err="1" smtClean="0">
                          <a:solidFill>
                            <a:schemeClr val="tx2"/>
                          </a:solidFill>
                        </a:rPr>
                        <a:t>vrijwillige</a:t>
                      </a:r>
                      <a:r>
                        <a:rPr lang="en-US" baseline="0" dirty="0" smtClean="0">
                          <a:solidFill>
                            <a:schemeClr val="tx2"/>
                          </a:solidFill>
                        </a:rPr>
                        <a:t> </a:t>
                      </a:r>
                      <a:r>
                        <a:rPr lang="en-US" baseline="0" dirty="0" err="1" smtClean="0">
                          <a:solidFill>
                            <a:schemeClr val="tx2"/>
                          </a:solidFill>
                        </a:rPr>
                        <a:t>energie</a:t>
                      </a:r>
                      <a:r>
                        <a:rPr lang="en-US" baseline="0" dirty="0" smtClean="0">
                          <a:solidFill>
                            <a:schemeClr val="tx2"/>
                          </a:solidFill>
                        </a:rPr>
                        <a:t> (</a:t>
                      </a:r>
                      <a:r>
                        <a:rPr lang="en-US" baseline="0" dirty="0" err="1" smtClean="0">
                          <a:solidFill>
                            <a:schemeClr val="tx2"/>
                          </a:solidFill>
                        </a:rPr>
                        <a:t>volunteerability</a:t>
                      </a:r>
                      <a:r>
                        <a:rPr lang="en-US" baseline="0" dirty="0" smtClean="0">
                          <a:solidFill>
                            <a:schemeClr val="tx2"/>
                          </a:solidFill>
                        </a:rPr>
                        <a:t>)</a:t>
                      </a:r>
                    </a:p>
                    <a:p>
                      <a:pPr marL="285750" indent="-285750">
                        <a:buFontTx/>
                        <a:buChar char="-"/>
                      </a:pPr>
                      <a:r>
                        <a:rPr lang="en-US" baseline="0" dirty="0" err="1" smtClean="0">
                          <a:solidFill>
                            <a:schemeClr val="tx2"/>
                          </a:solidFill>
                        </a:rPr>
                        <a:t>Verspilling</a:t>
                      </a:r>
                      <a:r>
                        <a:rPr lang="en-US" baseline="0" dirty="0" smtClean="0">
                          <a:solidFill>
                            <a:schemeClr val="tx2"/>
                          </a:solidFill>
                        </a:rPr>
                        <a:t> </a:t>
                      </a:r>
                      <a:r>
                        <a:rPr lang="en-US" baseline="0" dirty="0" err="1" smtClean="0">
                          <a:solidFill>
                            <a:schemeClr val="tx2"/>
                          </a:solidFill>
                        </a:rPr>
                        <a:t>wanneer</a:t>
                      </a:r>
                      <a:r>
                        <a:rPr lang="en-US" baseline="0" dirty="0" smtClean="0">
                          <a:solidFill>
                            <a:schemeClr val="tx2"/>
                          </a:solidFill>
                        </a:rPr>
                        <a:t> </a:t>
                      </a:r>
                      <a:r>
                        <a:rPr lang="en-US" baseline="0" dirty="0" err="1" smtClean="0">
                          <a:solidFill>
                            <a:schemeClr val="tx2"/>
                          </a:solidFill>
                        </a:rPr>
                        <a:t>organisaties</a:t>
                      </a:r>
                      <a:r>
                        <a:rPr lang="en-US" baseline="0" dirty="0" smtClean="0">
                          <a:solidFill>
                            <a:schemeClr val="tx2"/>
                          </a:solidFill>
                        </a:rPr>
                        <a:t> het </a:t>
                      </a:r>
                      <a:r>
                        <a:rPr lang="en-US" baseline="0" dirty="0" err="1" smtClean="0">
                          <a:solidFill>
                            <a:schemeClr val="tx2"/>
                          </a:solidFill>
                        </a:rPr>
                        <a:t>niet</a:t>
                      </a:r>
                      <a:r>
                        <a:rPr lang="en-US" baseline="0" dirty="0" smtClean="0">
                          <a:solidFill>
                            <a:schemeClr val="tx2"/>
                          </a:solidFill>
                        </a:rPr>
                        <a:t> </a:t>
                      </a:r>
                      <a:r>
                        <a:rPr lang="en-US" baseline="0" dirty="0" err="1" smtClean="0">
                          <a:solidFill>
                            <a:schemeClr val="tx2"/>
                          </a:solidFill>
                        </a:rPr>
                        <a:t>nodig</a:t>
                      </a:r>
                      <a:r>
                        <a:rPr lang="en-US" baseline="0" dirty="0" smtClean="0">
                          <a:solidFill>
                            <a:schemeClr val="tx2"/>
                          </a:solidFill>
                        </a:rPr>
                        <a:t> </a:t>
                      </a:r>
                      <a:r>
                        <a:rPr lang="en-US" baseline="0" dirty="0" err="1" smtClean="0">
                          <a:solidFill>
                            <a:schemeClr val="tx2"/>
                          </a:solidFill>
                        </a:rPr>
                        <a:t>hebben</a:t>
                      </a:r>
                      <a:endParaRPr lang="en-US" baseline="0" dirty="0" smtClean="0">
                        <a:solidFill>
                          <a:schemeClr val="tx2"/>
                        </a:solidFill>
                      </a:endParaRPr>
                    </a:p>
                    <a:p>
                      <a:pPr marL="285750" indent="-285750">
                        <a:buFontTx/>
                        <a:buChar char="-"/>
                      </a:pPr>
                      <a:r>
                        <a:rPr lang="en-US" baseline="0" dirty="0" err="1" smtClean="0">
                          <a:solidFill>
                            <a:schemeClr val="tx2"/>
                          </a:solidFill>
                        </a:rPr>
                        <a:t>Stroom</a:t>
                      </a:r>
                      <a:r>
                        <a:rPr lang="en-US" baseline="0" dirty="0" smtClean="0">
                          <a:solidFill>
                            <a:schemeClr val="tx2"/>
                          </a:solidFill>
                        </a:rPr>
                        <a:t> van </a:t>
                      </a:r>
                      <a:r>
                        <a:rPr lang="en-US" baseline="0" dirty="0" err="1" smtClean="0">
                          <a:solidFill>
                            <a:schemeClr val="tx2"/>
                          </a:solidFill>
                        </a:rPr>
                        <a:t>energie</a:t>
                      </a:r>
                      <a:r>
                        <a:rPr lang="en-US" baseline="0" dirty="0" smtClean="0">
                          <a:solidFill>
                            <a:schemeClr val="tx2"/>
                          </a:solidFill>
                        </a:rPr>
                        <a:t> die </a:t>
                      </a:r>
                      <a:r>
                        <a:rPr lang="en-US" baseline="0" dirty="0" err="1" smtClean="0">
                          <a:solidFill>
                            <a:schemeClr val="tx2"/>
                          </a:solidFill>
                        </a:rPr>
                        <a:t>niet</a:t>
                      </a:r>
                      <a:r>
                        <a:rPr lang="en-US" baseline="0" dirty="0" smtClean="0">
                          <a:solidFill>
                            <a:schemeClr val="tx2"/>
                          </a:solidFill>
                        </a:rPr>
                        <a:t> </a:t>
                      </a:r>
                      <a:r>
                        <a:rPr lang="en-US" baseline="0" dirty="0" err="1" smtClean="0">
                          <a:solidFill>
                            <a:schemeClr val="tx2"/>
                          </a:solidFill>
                        </a:rPr>
                        <a:t>verloren</a:t>
                      </a:r>
                      <a:r>
                        <a:rPr lang="en-US" baseline="0" dirty="0" smtClean="0">
                          <a:solidFill>
                            <a:schemeClr val="tx2"/>
                          </a:solidFill>
                        </a:rPr>
                        <a:t> mag </a:t>
                      </a:r>
                      <a:r>
                        <a:rPr lang="en-US" baseline="0" dirty="0" err="1" smtClean="0">
                          <a:solidFill>
                            <a:schemeClr val="tx2"/>
                          </a:solidFill>
                        </a:rPr>
                        <a:t>gaan</a:t>
                      </a:r>
                      <a:r>
                        <a:rPr lang="en-US" baseline="0" dirty="0" smtClean="0">
                          <a:solidFill>
                            <a:schemeClr val="tx2"/>
                          </a:solidFill>
                        </a:rPr>
                        <a:t> maar </a:t>
                      </a:r>
                      <a:r>
                        <a:rPr lang="en-US" baseline="0" dirty="0" err="1" smtClean="0">
                          <a:solidFill>
                            <a:schemeClr val="tx2"/>
                          </a:solidFill>
                        </a:rPr>
                        <a:t>moet</a:t>
                      </a:r>
                      <a:r>
                        <a:rPr lang="en-US" baseline="0" dirty="0" smtClean="0">
                          <a:solidFill>
                            <a:schemeClr val="tx2"/>
                          </a:solidFill>
                        </a:rPr>
                        <a:t> </a:t>
                      </a:r>
                      <a:r>
                        <a:rPr lang="en-US" baseline="0" dirty="0" err="1" smtClean="0">
                          <a:solidFill>
                            <a:schemeClr val="tx2"/>
                          </a:solidFill>
                        </a:rPr>
                        <a:t>worden</a:t>
                      </a:r>
                      <a:r>
                        <a:rPr lang="en-US" baseline="0" dirty="0" smtClean="0">
                          <a:solidFill>
                            <a:schemeClr val="tx2"/>
                          </a:solidFill>
                        </a:rPr>
                        <a:t> </a:t>
                      </a:r>
                      <a:r>
                        <a:rPr lang="en-US" baseline="0" dirty="0" err="1" smtClean="0">
                          <a:solidFill>
                            <a:schemeClr val="tx2"/>
                          </a:solidFill>
                        </a:rPr>
                        <a:t>getransformeerd</a:t>
                      </a:r>
                      <a:endParaRPr lang="en-US" baseline="0" dirty="0" smtClean="0">
                        <a:solidFill>
                          <a:schemeClr val="tx2"/>
                        </a:solidFill>
                      </a:endParaRPr>
                    </a:p>
                    <a:p>
                      <a:pPr marL="285750" indent="-285750">
                        <a:buFontTx/>
                        <a:buChar char="-"/>
                      </a:pPr>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8194" name="Picture 2" descr="Afbeeldingsresultaat voor olievat icon"/>
          <p:cNvPicPr>
            <a:picLocks noChangeAspect="1" noChangeArrowheads="1"/>
          </p:cNvPicPr>
          <p:nvPr/>
        </p:nvPicPr>
        <p:blipFill rotWithShape="1">
          <a:blip r:embed="rId3">
            <a:extLst>
              <a:ext uri="{28A0092B-C50C-407E-A947-70E740481C1C}">
                <a14:useLocalDpi xmlns:a14="http://schemas.microsoft.com/office/drawing/2010/main" val="0"/>
              </a:ext>
            </a:extLst>
          </a:blip>
          <a:srcRect l="12535" t="17392" r="12063" b="21494"/>
          <a:stretch/>
        </p:blipFill>
        <p:spPr bwMode="auto">
          <a:xfrm>
            <a:off x="914399" y="1372013"/>
            <a:ext cx="1292773" cy="113511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Afbeeldingsresultaat voor fish icon"/>
          <p:cNvSpPr>
            <a:spLocks noChangeAspect="1" noChangeArrowheads="1"/>
          </p:cNvSpPr>
          <p:nvPr/>
        </p:nvSpPr>
        <p:spPr bwMode="auto">
          <a:xfrm>
            <a:off x="2999655" y="1251052"/>
            <a:ext cx="154712" cy="1547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Gerelateerde afbee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725" y="1419309"/>
            <a:ext cx="1087821" cy="1087821"/>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Afbeeldingsresultaat voor sun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158" b="16699"/>
          <a:stretch/>
        </p:blipFill>
        <p:spPr bwMode="auto">
          <a:xfrm>
            <a:off x="6448099" y="1348364"/>
            <a:ext cx="1445121" cy="11114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185409" y="4619297"/>
            <a:ext cx="7808490" cy="421810"/>
          </a:xfrm>
        </p:spPr>
        <p:txBody>
          <a:bodyPr/>
          <a:lstStyle/>
          <a:p>
            <a:r>
              <a:rPr lang="en-US" dirty="0" err="1" smtClean="0"/>
              <a:t>Bron</a:t>
            </a:r>
            <a:r>
              <a:rPr lang="en-US" dirty="0" smtClean="0"/>
              <a:t>: </a:t>
            </a:r>
            <a:r>
              <a:rPr lang="en-US" dirty="0" err="1" smtClean="0"/>
              <a:t>Brudney</a:t>
            </a:r>
            <a:r>
              <a:rPr lang="en-US" dirty="0"/>
              <a:t>, J. L., &amp; </a:t>
            </a:r>
            <a:r>
              <a:rPr lang="en-US" dirty="0" err="1"/>
              <a:t>Meijs</a:t>
            </a:r>
            <a:r>
              <a:rPr lang="en-US" dirty="0"/>
              <a:t>, L. C. (2009). It </a:t>
            </a:r>
            <a:r>
              <a:rPr lang="en-US" dirty="0" err="1"/>
              <a:t>ain't</a:t>
            </a:r>
            <a:r>
              <a:rPr lang="en-US" dirty="0"/>
              <a:t> natural: Toward a new (natural) resource conceptualization for volunteer management. </a:t>
            </a:r>
            <a:r>
              <a:rPr lang="en-US" i="1" dirty="0"/>
              <a:t>Nonprofit and voluntary sector quarterly</a:t>
            </a:r>
            <a:r>
              <a:rPr lang="en-US" dirty="0"/>
              <a:t>, </a:t>
            </a:r>
            <a:r>
              <a:rPr lang="en-US" i="1" dirty="0"/>
              <a:t>38</a:t>
            </a:r>
            <a:r>
              <a:rPr lang="en-US" dirty="0"/>
              <a:t>(4), 564-581.</a:t>
            </a:r>
            <a:endParaRPr lang="en-AU" altLang="nl-NL" dirty="0"/>
          </a:p>
        </p:txBody>
      </p:sp>
    </p:spTree>
    <p:extLst>
      <p:ext uri="{BB962C8B-B14F-4D97-AF65-F5344CB8AC3E}">
        <p14:creationId xmlns:p14="http://schemas.microsoft.com/office/powerpoint/2010/main" val="219433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Vrijwilligersmanagement</a:t>
            </a:r>
            <a:r>
              <a:rPr lang="en-US" dirty="0" smtClean="0"/>
              <a:t> 3.0</a:t>
            </a:r>
            <a:endParaRPr lang="en-US" dirty="0"/>
          </a:p>
        </p:txBody>
      </p:sp>
      <p:sp>
        <p:nvSpPr>
          <p:cNvPr id="4" name="Date Placeholder 3"/>
          <p:cNvSpPr>
            <a:spLocks noGrp="1"/>
          </p:cNvSpPr>
          <p:nvPr>
            <p:ph type="dt" sz="half" idx="10"/>
          </p:nvPr>
        </p:nvSpPr>
        <p:spPr>
          <a:xfrm>
            <a:off x="358708" y="4752607"/>
            <a:ext cx="3054526" cy="273844"/>
          </a:xfrm>
        </p:spPr>
        <p:txBody>
          <a:bodyPr/>
          <a:lstStyle/>
          <a:p>
            <a:r>
              <a:rPr lang="de-DE" dirty="0" err="1" smtClean="0"/>
              <a:t>Bron</a:t>
            </a:r>
            <a:r>
              <a:rPr lang="de-DE" dirty="0" smtClean="0"/>
              <a:t>: </a:t>
            </a:r>
            <a:r>
              <a:rPr lang="de-DE" dirty="0" err="1" smtClean="0"/>
              <a:t>gebaseerd</a:t>
            </a:r>
            <a:r>
              <a:rPr lang="de-DE" dirty="0" smtClean="0"/>
              <a:t> </a:t>
            </a:r>
            <a:r>
              <a:rPr lang="de-DE" dirty="0" err="1" smtClean="0"/>
              <a:t>op</a:t>
            </a:r>
            <a:r>
              <a:rPr lang="de-DE" dirty="0" smtClean="0"/>
              <a:t> </a:t>
            </a:r>
            <a:r>
              <a:rPr lang="de-DE" dirty="0" err="1" smtClean="0"/>
              <a:t>Brudney</a:t>
            </a:r>
            <a:r>
              <a:rPr lang="de-DE" dirty="0" smtClean="0"/>
              <a:t> &amp; </a:t>
            </a:r>
            <a:r>
              <a:rPr lang="de-DE" dirty="0" err="1" smtClean="0"/>
              <a:t>Meijs</a:t>
            </a:r>
            <a:r>
              <a:rPr lang="de-DE" dirty="0" smtClean="0"/>
              <a:t> (2009) </a:t>
            </a:r>
            <a:endParaRPr lang="de-DE" dirty="0"/>
          </a:p>
        </p:txBody>
      </p:sp>
      <p:sp>
        <p:nvSpPr>
          <p:cNvPr id="6" name="Slide Number Placeholder 5"/>
          <p:cNvSpPr>
            <a:spLocks noGrp="1"/>
          </p:cNvSpPr>
          <p:nvPr>
            <p:ph type="sldNum" sz="quarter" idx="12"/>
          </p:nvPr>
        </p:nvSpPr>
        <p:spPr/>
        <p:txBody>
          <a:bodyPr/>
          <a:lstStyle/>
          <a:p>
            <a:fld id="{25A8E426-1013-4DA1-9982-506C918562F2}" type="slidenum">
              <a:rPr lang="de-DE" smtClean="0"/>
              <a:t>33</a:t>
            </a:fld>
            <a:endParaRPr lang="de-DE"/>
          </a:p>
        </p:txBody>
      </p:sp>
      <p:grpSp>
        <p:nvGrpSpPr>
          <p:cNvPr id="7" name="Groep 29">
            <a:extLst>
              <a:ext uri="{FF2B5EF4-FFF2-40B4-BE49-F238E27FC236}">
                <a16:creationId xmlns:a16="http://schemas.microsoft.com/office/drawing/2014/main" id="{9F169579-95E4-BE46-B50B-18150539C6E0}"/>
              </a:ext>
            </a:extLst>
          </p:cNvPr>
          <p:cNvGrpSpPr/>
          <p:nvPr/>
        </p:nvGrpSpPr>
        <p:grpSpPr>
          <a:xfrm>
            <a:off x="187214" y="511684"/>
            <a:ext cx="8528586" cy="4392501"/>
            <a:chOff x="-336701" y="-875217"/>
            <a:chExt cx="11979352" cy="5872520"/>
          </a:xfrm>
        </p:grpSpPr>
        <p:cxnSp>
          <p:nvCxnSpPr>
            <p:cNvPr id="8" name="Rechte verbindingslijn met pijl 18">
              <a:extLst>
                <a:ext uri="{FF2B5EF4-FFF2-40B4-BE49-F238E27FC236}">
                  <a16:creationId xmlns:a16="http://schemas.microsoft.com/office/drawing/2014/main" id="{FD5ECFD3-E22A-7C46-A0C4-62CC1722D14A}"/>
                </a:ext>
              </a:extLst>
            </p:cNvPr>
            <p:cNvCxnSpPr/>
            <p:nvPr/>
          </p:nvCxnSpPr>
          <p:spPr>
            <a:xfrm flipH="1">
              <a:off x="7712148" y="3007594"/>
              <a:ext cx="2169042" cy="0"/>
            </a:xfrm>
            <a:prstGeom prst="straightConnector1">
              <a:avLst/>
            </a:prstGeom>
            <a:ln w="15875">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9" name="Groep 28">
              <a:extLst>
                <a:ext uri="{FF2B5EF4-FFF2-40B4-BE49-F238E27FC236}">
                  <a16:creationId xmlns:a16="http://schemas.microsoft.com/office/drawing/2014/main" id="{8F4D70B5-58C0-EE4E-B453-075048D1A163}"/>
                </a:ext>
              </a:extLst>
            </p:cNvPr>
            <p:cNvGrpSpPr/>
            <p:nvPr/>
          </p:nvGrpSpPr>
          <p:grpSpPr>
            <a:xfrm>
              <a:off x="-336701" y="-875217"/>
              <a:ext cx="11979352" cy="5872520"/>
              <a:chOff x="212648" y="719666"/>
              <a:chExt cx="11979352" cy="5872520"/>
            </a:xfrm>
          </p:grpSpPr>
          <p:graphicFrame>
            <p:nvGraphicFramePr>
              <p:cNvPr id="10" name="Diagram 9">
                <a:extLst>
                  <a:ext uri="{FF2B5EF4-FFF2-40B4-BE49-F238E27FC236}">
                    <a16:creationId xmlns:a16="http://schemas.microsoft.com/office/drawing/2014/main" id="{D0258A88-9586-664B-9326-8C735DE36CDF}"/>
                  </a:ext>
                </a:extLst>
              </p:cNvPr>
              <p:cNvGraphicFramePr/>
              <p:nvPr>
                <p:extLst>
                  <p:ext uri="{D42A27DB-BD31-4B8C-83A1-F6EECF244321}">
                    <p14:modId xmlns:p14="http://schemas.microsoft.com/office/powerpoint/2010/main" val="2117603026"/>
                  </p:ext>
                </p:extLst>
              </p:nvPr>
            </p:nvGraphicFramePr>
            <p:xfrm>
              <a:off x="212651" y="719666"/>
              <a:ext cx="11979349" cy="587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kstvak 11">
                <a:extLst>
                  <a:ext uri="{FF2B5EF4-FFF2-40B4-BE49-F238E27FC236}">
                    <a16:creationId xmlns:a16="http://schemas.microsoft.com/office/drawing/2014/main" id="{42EE71C4-3263-D943-8F7B-2B0F6686C46F}"/>
                  </a:ext>
                </a:extLst>
              </p:cNvPr>
              <p:cNvSpPr txBox="1"/>
              <p:nvPr/>
            </p:nvSpPr>
            <p:spPr>
              <a:xfrm>
                <a:off x="3320838" y="1381966"/>
                <a:ext cx="6422973" cy="615553"/>
              </a:xfrm>
              <a:prstGeom prst="rect">
                <a:avLst/>
              </a:prstGeom>
              <a:noFill/>
            </p:spPr>
            <p:txBody>
              <a:bodyPr wrap="square" rtlCol="0">
                <a:spAutoFit/>
              </a:bodyPr>
              <a:lstStyle/>
              <a:p>
                <a:r>
                  <a:rPr lang="en-US" sz="2400" dirty="0" err="1"/>
                  <a:t>Vrijwilligers-rentmeesterschap</a:t>
                </a:r>
                <a:endParaRPr lang="en-US" sz="2400" dirty="0"/>
              </a:p>
            </p:txBody>
          </p:sp>
          <p:sp>
            <p:nvSpPr>
              <p:cNvPr id="12" name="Linkeraccolade 12">
                <a:extLst>
                  <a:ext uri="{FF2B5EF4-FFF2-40B4-BE49-F238E27FC236}">
                    <a16:creationId xmlns:a16="http://schemas.microsoft.com/office/drawing/2014/main" id="{E6655A6D-7D86-DA42-B920-9CAC83D89FB1}"/>
                  </a:ext>
                </a:extLst>
              </p:cNvPr>
              <p:cNvSpPr/>
              <p:nvPr/>
            </p:nvSpPr>
            <p:spPr>
              <a:xfrm rot="5400000">
                <a:off x="5954233" y="-1850065"/>
                <a:ext cx="255180" cy="88037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3" name="Linkeraccolade 24">
                <a:extLst>
                  <a:ext uri="{FF2B5EF4-FFF2-40B4-BE49-F238E27FC236}">
                    <a16:creationId xmlns:a16="http://schemas.microsoft.com/office/drawing/2014/main" id="{C88D9EA8-FED7-3F40-BE00-A611224482B7}"/>
                  </a:ext>
                </a:extLst>
              </p:cNvPr>
              <p:cNvSpPr/>
              <p:nvPr/>
            </p:nvSpPr>
            <p:spPr>
              <a:xfrm rot="16200000">
                <a:off x="2381690" y="2353859"/>
                <a:ext cx="297712" cy="46357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5" name="Tekstvak 26">
                <a:extLst>
                  <a:ext uri="{FF2B5EF4-FFF2-40B4-BE49-F238E27FC236}">
                    <a16:creationId xmlns:a16="http://schemas.microsoft.com/office/drawing/2014/main" id="{598F7C13-95CF-D147-B400-AB6BCB53FAC5}"/>
                  </a:ext>
                </a:extLst>
              </p:cNvPr>
              <p:cNvSpPr txBox="1"/>
              <p:nvPr/>
            </p:nvSpPr>
            <p:spPr>
              <a:xfrm>
                <a:off x="5277237" y="4878067"/>
                <a:ext cx="3785191" cy="330945"/>
              </a:xfrm>
              <a:prstGeom prst="rect">
                <a:avLst/>
              </a:prstGeom>
              <a:noFill/>
            </p:spPr>
            <p:txBody>
              <a:bodyPr wrap="square" rtlCol="0">
                <a:spAutoFit/>
              </a:bodyPr>
              <a:lstStyle/>
              <a:p>
                <a:pPr algn="ctr"/>
                <a:r>
                  <a:rPr lang="en-US" sz="1013" i="1" dirty="0" err="1">
                    <a:solidFill>
                      <a:schemeClr val="accent1">
                        <a:lumMod val="60000"/>
                        <a:lumOff val="40000"/>
                      </a:schemeClr>
                    </a:solidFill>
                  </a:rPr>
                  <a:t>Aansturen</a:t>
                </a:r>
                <a:r>
                  <a:rPr lang="en-US" sz="1013" i="1" dirty="0">
                    <a:solidFill>
                      <a:schemeClr val="accent1">
                        <a:lumMod val="60000"/>
                        <a:lumOff val="40000"/>
                      </a:schemeClr>
                    </a:solidFill>
                  </a:rPr>
                  <a:t> van </a:t>
                </a:r>
                <a:r>
                  <a:rPr lang="en-US" sz="1013" i="1" dirty="0" err="1">
                    <a:solidFill>
                      <a:schemeClr val="accent1">
                        <a:lumMod val="60000"/>
                        <a:lumOff val="40000"/>
                      </a:schemeClr>
                    </a:solidFill>
                  </a:rPr>
                  <a:t>vrijwilligers</a:t>
                </a:r>
                <a:endParaRPr lang="en-US" sz="1013" i="1" dirty="0">
                  <a:solidFill>
                    <a:schemeClr val="accent1">
                      <a:lumMod val="60000"/>
                      <a:lumOff val="40000"/>
                    </a:schemeClr>
                  </a:solidFill>
                </a:endParaRPr>
              </a:p>
            </p:txBody>
          </p:sp>
          <p:sp>
            <p:nvSpPr>
              <p:cNvPr id="16" name="Tekstvak 27">
                <a:extLst>
                  <a:ext uri="{FF2B5EF4-FFF2-40B4-BE49-F238E27FC236}">
                    <a16:creationId xmlns:a16="http://schemas.microsoft.com/office/drawing/2014/main" id="{1940A7EA-2366-AF4A-B50D-E58C03268706}"/>
                  </a:ext>
                </a:extLst>
              </p:cNvPr>
              <p:cNvSpPr txBox="1"/>
              <p:nvPr/>
            </p:nvSpPr>
            <p:spPr>
              <a:xfrm>
                <a:off x="948981" y="4864218"/>
                <a:ext cx="3352801" cy="330945"/>
              </a:xfrm>
              <a:prstGeom prst="rect">
                <a:avLst/>
              </a:prstGeom>
              <a:noFill/>
            </p:spPr>
            <p:txBody>
              <a:bodyPr wrap="square" rtlCol="0">
                <a:spAutoFit/>
              </a:bodyPr>
              <a:lstStyle/>
              <a:p>
                <a:pPr algn="ctr"/>
                <a:r>
                  <a:rPr lang="en-US" sz="1013" i="1" dirty="0" err="1">
                    <a:solidFill>
                      <a:schemeClr val="accent1">
                        <a:lumMod val="60000"/>
                        <a:lumOff val="40000"/>
                      </a:schemeClr>
                    </a:solidFill>
                  </a:rPr>
                  <a:t>Toegang</a:t>
                </a:r>
                <a:r>
                  <a:rPr lang="en-US" sz="1013" i="1" dirty="0">
                    <a:solidFill>
                      <a:schemeClr val="accent1">
                        <a:lumMod val="60000"/>
                        <a:lumOff val="40000"/>
                      </a:schemeClr>
                    </a:solidFill>
                  </a:rPr>
                  <a:t> tot </a:t>
                </a:r>
                <a:r>
                  <a:rPr lang="en-US" sz="1013" i="1" dirty="0" err="1">
                    <a:solidFill>
                      <a:schemeClr val="accent1">
                        <a:lumMod val="60000"/>
                        <a:lumOff val="40000"/>
                      </a:schemeClr>
                    </a:solidFill>
                  </a:rPr>
                  <a:t>vrijwillige</a:t>
                </a:r>
                <a:r>
                  <a:rPr lang="en-US" sz="1013" i="1" dirty="0">
                    <a:solidFill>
                      <a:schemeClr val="accent1">
                        <a:lumMod val="60000"/>
                        <a:lumOff val="40000"/>
                      </a:schemeClr>
                    </a:solidFill>
                  </a:rPr>
                  <a:t> </a:t>
                </a:r>
                <a:r>
                  <a:rPr lang="en-US" sz="1013" i="1" dirty="0" err="1">
                    <a:solidFill>
                      <a:schemeClr val="accent1">
                        <a:lumMod val="60000"/>
                        <a:lumOff val="40000"/>
                      </a:schemeClr>
                    </a:solidFill>
                  </a:rPr>
                  <a:t>energie</a:t>
                </a:r>
                <a:endParaRPr lang="en-US" sz="1013" i="1" dirty="0">
                  <a:solidFill>
                    <a:schemeClr val="accent1">
                      <a:lumMod val="60000"/>
                      <a:lumOff val="40000"/>
                    </a:schemeClr>
                  </a:solidFill>
                </a:endParaRPr>
              </a:p>
            </p:txBody>
          </p:sp>
          <p:sp>
            <p:nvSpPr>
              <p:cNvPr id="14" name="Linkeraccolade 25">
                <a:extLst>
                  <a:ext uri="{FF2B5EF4-FFF2-40B4-BE49-F238E27FC236}">
                    <a16:creationId xmlns:a16="http://schemas.microsoft.com/office/drawing/2014/main" id="{DD057DA4-EBA0-3C4B-AC9E-3B43AF7CB1B5}"/>
                  </a:ext>
                </a:extLst>
              </p:cNvPr>
              <p:cNvSpPr/>
              <p:nvPr/>
            </p:nvSpPr>
            <p:spPr>
              <a:xfrm rot="16200000">
                <a:off x="7020978" y="2502419"/>
                <a:ext cx="297712" cy="43786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grpSp>
      </p:grpSp>
      <p:sp>
        <p:nvSpPr>
          <p:cNvPr id="17" name="Tekstvak 31">
            <a:extLst>
              <a:ext uri="{FF2B5EF4-FFF2-40B4-BE49-F238E27FC236}">
                <a16:creationId xmlns:a16="http://schemas.microsoft.com/office/drawing/2014/main" id="{61D3E41C-5E9F-4B6D-8685-594A0C8D7575}"/>
              </a:ext>
            </a:extLst>
          </p:cNvPr>
          <p:cNvSpPr txBox="1"/>
          <p:nvPr/>
        </p:nvSpPr>
        <p:spPr>
          <a:xfrm>
            <a:off x="6398828" y="3611707"/>
            <a:ext cx="2838893" cy="248209"/>
          </a:xfrm>
          <a:prstGeom prst="rect">
            <a:avLst/>
          </a:prstGeom>
          <a:noFill/>
        </p:spPr>
        <p:txBody>
          <a:bodyPr wrap="square" rtlCol="0">
            <a:spAutoFit/>
          </a:bodyPr>
          <a:lstStyle/>
          <a:p>
            <a:pPr algn="ctr"/>
            <a:r>
              <a:rPr lang="en-US" sz="1013" i="1" dirty="0" err="1">
                <a:solidFill>
                  <a:schemeClr val="accent1">
                    <a:lumMod val="60000"/>
                    <a:lumOff val="40000"/>
                  </a:schemeClr>
                </a:solidFill>
              </a:rPr>
              <a:t>Behoud</a:t>
            </a:r>
            <a:r>
              <a:rPr lang="en-US" sz="1013" i="1" dirty="0">
                <a:solidFill>
                  <a:schemeClr val="accent1">
                    <a:lumMod val="60000"/>
                    <a:lumOff val="40000"/>
                  </a:schemeClr>
                </a:solidFill>
              </a:rPr>
              <a:t> van </a:t>
            </a:r>
            <a:r>
              <a:rPr lang="en-US" sz="1013" i="1" dirty="0" err="1">
                <a:solidFill>
                  <a:schemeClr val="accent1">
                    <a:lumMod val="60000"/>
                    <a:lumOff val="40000"/>
                  </a:schemeClr>
                </a:solidFill>
              </a:rPr>
              <a:t>vrijwillige</a:t>
            </a:r>
            <a:r>
              <a:rPr lang="en-US" sz="1013" i="1" dirty="0">
                <a:solidFill>
                  <a:schemeClr val="accent1">
                    <a:lumMod val="60000"/>
                    <a:lumOff val="40000"/>
                  </a:schemeClr>
                </a:solidFill>
              </a:rPr>
              <a:t> </a:t>
            </a:r>
            <a:r>
              <a:rPr lang="en-US" sz="1013" i="1" dirty="0" err="1">
                <a:solidFill>
                  <a:schemeClr val="accent1">
                    <a:lumMod val="60000"/>
                    <a:lumOff val="40000"/>
                  </a:schemeClr>
                </a:solidFill>
              </a:rPr>
              <a:t>energie</a:t>
            </a:r>
            <a:endParaRPr lang="en-US" sz="1013" i="1" dirty="0">
              <a:solidFill>
                <a:schemeClr val="accent1">
                  <a:lumMod val="60000"/>
                  <a:lumOff val="40000"/>
                </a:schemeClr>
              </a:solidFill>
            </a:endParaRPr>
          </a:p>
        </p:txBody>
      </p:sp>
      <p:sp>
        <p:nvSpPr>
          <p:cNvPr id="18" name="Tekstvak 33">
            <a:extLst>
              <a:ext uri="{FF2B5EF4-FFF2-40B4-BE49-F238E27FC236}">
                <a16:creationId xmlns:a16="http://schemas.microsoft.com/office/drawing/2014/main" id="{B6CB39C6-A502-4881-BA8C-AF6B75A5FD78}"/>
              </a:ext>
            </a:extLst>
          </p:cNvPr>
          <p:cNvSpPr txBox="1"/>
          <p:nvPr/>
        </p:nvSpPr>
        <p:spPr>
          <a:xfrm>
            <a:off x="110708" y="2025054"/>
            <a:ext cx="2476396" cy="247539"/>
          </a:xfrm>
          <a:prstGeom prst="rect">
            <a:avLst/>
          </a:prstGeom>
          <a:noFill/>
        </p:spPr>
        <p:txBody>
          <a:bodyPr wrap="square" rtlCol="0">
            <a:spAutoFit/>
          </a:bodyPr>
          <a:lstStyle/>
          <a:p>
            <a:pPr algn="ctr"/>
            <a:r>
              <a:rPr lang="en-US" sz="1013" i="1" dirty="0" err="1">
                <a:solidFill>
                  <a:schemeClr val="accent1">
                    <a:lumMod val="60000"/>
                    <a:lumOff val="40000"/>
                  </a:schemeClr>
                </a:solidFill>
              </a:rPr>
              <a:t>Fase</a:t>
            </a:r>
            <a:r>
              <a:rPr lang="en-US" sz="1013" i="1" dirty="0">
                <a:solidFill>
                  <a:schemeClr val="accent1">
                    <a:lumMod val="60000"/>
                    <a:lumOff val="40000"/>
                  </a:schemeClr>
                </a:solidFill>
              </a:rPr>
              <a:t> 1: </a:t>
            </a:r>
            <a:r>
              <a:rPr lang="en-US" sz="1013" i="1" dirty="0" err="1">
                <a:solidFill>
                  <a:schemeClr val="accent1">
                    <a:lumMod val="60000"/>
                    <a:lumOff val="40000"/>
                  </a:schemeClr>
                </a:solidFill>
              </a:rPr>
              <a:t>voorbereiden</a:t>
            </a:r>
            <a:endParaRPr lang="en-US" sz="1013" i="1" dirty="0">
              <a:solidFill>
                <a:schemeClr val="accent1">
                  <a:lumMod val="60000"/>
                  <a:lumOff val="40000"/>
                </a:schemeClr>
              </a:solidFill>
            </a:endParaRPr>
          </a:p>
        </p:txBody>
      </p:sp>
      <p:sp>
        <p:nvSpPr>
          <p:cNvPr id="19" name="Tekstvak 34">
            <a:extLst>
              <a:ext uri="{FF2B5EF4-FFF2-40B4-BE49-F238E27FC236}">
                <a16:creationId xmlns:a16="http://schemas.microsoft.com/office/drawing/2014/main" id="{69FF12D6-BDAA-4BD1-B260-5356FEBFCA0C}"/>
              </a:ext>
            </a:extLst>
          </p:cNvPr>
          <p:cNvSpPr txBox="1"/>
          <p:nvPr/>
        </p:nvSpPr>
        <p:spPr>
          <a:xfrm>
            <a:off x="2947551" y="2033663"/>
            <a:ext cx="2476396" cy="247539"/>
          </a:xfrm>
          <a:prstGeom prst="rect">
            <a:avLst/>
          </a:prstGeom>
          <a:noFill/>
        </p:spPr>
        <p:txBody>
          <a:bodyPr wrap="square" rtlCol="0">
            <a:spAutoFit/>
          </a:bodyPr>
          <a:lstStyle/>
          <a:p>
            <a:pPr algn="ctr"/>
            <a:r>
              <a:rPr lang="en-US" sz="1013" i="1" dirty="0" err="1">
                <a:solidFill>
                  <a:schemeClr val="accent1">
                    <a:lumMod val="60000"/>
                    <a:lumOff val="40000"/>
                  </a:schemeClr>
                </a:solidFill>
              </a:rPr>
              <a:t>Fase</a:t>
            </a:r>
            <a:r>
              <a:rPr lang="en-US" sz="1013" i="1" dirty="0">
                <a:solidFill>
                  <a:schemeClr val="accent1">
                    <a:lumMod val="60000"/>
                    <a:lumOff val="40000"/>
                  </a:schemeClr>
                </a:solidFill>
              </a:rPr>
              <a:t> 2: (</a:t>
            </a:r>
            <a:r>
              <a:rPr lang="en-US" sz="1013" i="1" dirty="0" err="1">
                <a:solidFill>
                  <a:schemeClr val="accent1">
                    <a:lumMod val="60000"/>
                    <a:lumOff val="40000"/>
                  </a:schemeClr>
                </a:solidFill>
              </a:rPr>
              <a:t>bege</a:t>
            </a:r>
            <a:r>
              <a:rPr lang="en-US" sz="1013" i="1" dirty="0">
                <a:solidFill>
                  <a:schemeClr val="accent1">
                    <a:lumMod val="60000"/>
                    <a:lumOff val="40000"/>
                  </a:schemeClr>
                </a:solidFill>
              </a:rPr>
              <a:t>)</a:t>
            </a:r>
            <a:r>
              <a:rPr lang="en-US" sz="1013" i="1" dirty="0" err="1">
                <a:solidFill>
                  <a:schemeClr val="accent1">
                    <a:lumMod val="60000"/>
                    <a:lumOff val="40000"/>
                  </a:schemeClr>
                </a:solidFill>
              </a:rPr>
              <a:t>leiden</a:t>
            </a:r>
            <a:endParaRPr lang="en-US" sz="1013" i="1" dirty="0">
              <a:solidFill>
                <a:schemeClr val="accent1">
                  <a:lumMod val="60000"/>
                  <a:lumOff val="40000"/>
                </a:schemeClr>
              </a:solidFill>
            </a:endParaRPr>
          </a:p>
        </p:txBody>
      </p:sp>
      <p:sp>
        <p:nvSpPr>
          <p:cNvPr id="20" name="Tekstvak 35">
            <a:extLst>
              <a:ext uri="{FF2B5EF4-FFF2-40B4-BE49-F238E27FC236}">
                <a16:creationId xmlns:a16="http://schemas.microsoft.com/office/drawing/2014/main" id="{BC38902E-9690-40AE-AA22-84A702D67EC0}"/>
              </a:ext>
            </a:extLst>
          </p:cNvPr>
          <p:cNvSpPr txBox="1"/>
          <p:nvPr/>
        </p:nvSpPr>
        <p:spPr>
          <a:xfrm>
            <a:off x="6239404" y="2015774"/>
            <a:ext cx="2476396" cy="248209"/>
          </a:xfrm>
          <a:prstGeom prst="rect">
            <a:avLst/>
          </a:prstGeom>
          <a:noFill/>
        </p:spPr>
        <p:txBody>
          <a:bodyPr wrap="square" rtlCol="0">
            <a:spAutoFit/>
          </a:bodyPr>
          <a:lstStyle/>
          <a:p>
            <a:pPr algn="ctr"/>
            <a:r>
              <a:rPr lang="en-US" sz="1013" i="1" dirty="0" err="1">
                <a:solidFill>
                  <a:schemeClr val="accent1">
                    <a:lumMod val="60000"/>
                    <a:lumOff val="40000"/>
                  </a:schemeClr>
                </a:solidFill>
              </a:rPr>
              <a:t>Fase</a:t>
            </a:r>
            <a:r>
              <a:rPr lang="en-US" sz="1013" i="1" dirty="0">
                <a:solidFill>
                  <a:schemeClr val="accent1">
                    <a:lumMod val="60000"/>
                    <a:lumOff val="40000"/>
                  </a:schemeClr>
                </a:solidFill>
              </a:rPr>
              <a:t> 3: </a:t>
            </a:r>
            <a:r>
              <a:rPr lang="en-US" sz="1013" i="1" dirty="0" err="1">
                <a:solidFill>
                  <a:schemeClr val="accent1">
                    <a:lumMod val="60000"/>
                    <a:lumOff val="40000"/>
                  </a:schemeClr>
                </a:solidFill>
              </a:rPr>
              <a:t>duurzaam</a:t>
            </a:r>
            <a:r>
              <a:rPr lang="en-US" sz="1013" i="1" dirty="0">
                <a:solidFill>
                  <a:schemeClr val="accent1">
                    <a:lumMod val="60000"/>
                    <a:lumOff val="40000"/>
                  </a:schemeClr>
                </a:solidFill>
              </a:rPr>
              <a:t> </a:t>
            </a:r>
            <a:r>
              <a:rPr lang="en-US" sz="1013" i="1" dirty="0" err="1">
                <a:solidFill>
                  <a:schemeClr val="accent1">
                    <a:lumMod val="60000"/>
                    <a:lumOff val="40000"/>
                  </a:schemeClr>
                </a:solidFill>
              </a:rPr>
              <a:t>behouden</a:t>
            </a:r>
            <a:endParaRPr lang="en-US" sz="1013" i="1" dirty="0">
              <a:solidFill>
                <a:schemeClr val="accent1">
                  <a:lumMod val="60000"/>
                  <a:lumOff val="40000"/>
                </a:schemeClr>
              </a:solidFill>
            </a:endParaRPr>
          </a:p>
        </p:txBody>
      </p:sp>
      <p:sp>
        <p:nvSpPr>
          <p:cNvPr id="22" name="Tekstvak 4">
            <a:extLst>
              <a:ext uri="{FF2B5EF4-FFF2-40B4-BE49-F238E27FC236}">
                <a16:creationId xmlns:a16="http://schemas.microsoft.com/office/drawing/2014/main" id="{D4FAD150-7FE7-415F-A5D8-513ADF60D3E1}"/>
              </a:ext>
            </a:extLst>
          </p:cNvPr>
          <p:cNvSpPr txBox="1"/>
          <p:nvPr/>
        </p:nvSpPr>
        <p:spPr>
          <a:xfrm>
            <a:off x="1343112" y="5618205"/>
            <a:ext cx="5685274" cy="715581"/>
          </a:xfrm>
          <a:prstGeom prst="rect">
            <a:avLst/>
          </a:prstGeom>
          <a:noFill/>
        </p:spPr>
        <p:txBody>
          <a:bodyPr wrap="none" rtlCol="0">
            <a:spAutoFit/>
          </a:bodyPr>
          <a:lstStyle/>
          <a:p>
            <a:r>
              <a:rPr lang="nl-NL" dirty="0">
                <a:solidFill>
                  <a:srgbClr val="FF0000"/>
                </a:solidFill>
              </a:rPr>
              <a:t>Duurzaamheid</a:t>
            </a:r>
            <a:r>
              <a:rPr lang="nl-NL" dirty="0"/>
              <a:t>: de ‘afgrond’ van het vrijwilligerswerk</a:t>
            </a:r>
          </a:p>
          <a:p>
            <a:pPr marL="285750" indent="-285750">
              <a:buFontTx/>
              <a:buChar char="-"/>
            </a:pPr>
            <a:r>
              <a:rPr lang="nl-NL" dirty="0"/>
              <a:t>circulaire strategie = vrijwilliger gaat door bij ons of ergens anders</a:t>
            </a:r>
          </a:p>
          <a:p>
            <a:pPr marL="285750" indent="-285750">
              <a:buFontTx/>
              <a:buChar char="-"/>
            </a:pPr>
            <a:r>
              <a:rPr lang="nl-NL" dirty="0"/>
              <a:t>duurzame strategie = nieuwe vrijwilligers komen erbij</a:t>
            </a:r>
          </a:p>
        </p:txBody>
      </p:sp>
      <p:sp>
        <p:nvSpPr>
          <p:cNvPr id="23" name="Rectangle 22"/>
          <p:cNvSpPr/>
          <p:nvPr/>
        </p:nvSpPr>
        <p:spPr>
          <a:xfrm>
            <a:off x="5887498" y="3356411"/>
            <a:ext cx="1612095" cy="111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keraccolade 36">
            <a:extLst>
              <a:ext uri="{FF2B5EF4-FFF2-40B4-BE49-F238E27FC236}">
                <a16:creationId xmlns:a16="http://schemas.microsoft.com/office/drawing/2014/main" id="{4773F75E-8BC5-450B-80F6-F03D9C394638}"/>
              </a:ext>
            </a:extLst>
          </p:cNvPr>
          <p:cNvSpPr/>
          <p:nvPr/>
        </p:nvSpPr>
        <p:spPr>
          <a:xfrm rot="16200000">
            <a:off x="7443896" y="2678719"/>
            <a:ext cx="222681" cy="16228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Tree>
    <p:extLst>
      <p:ext uri="{BB962C8B-B14F-4D97-AF65-F5344CB8AC3E}">
        <p14:creationId xmlns:p14="http://schemas.microsoft.com/office/powerpoint/2010/main" val="733414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Vrijwilligers-rentmeesterschap</a:t>
            </a:r>
            <a:endParaRPr lang="en-US" dirty="0"/>
          </a:p>
        </p:txBody>
      </p:sp>
      <p:sp>
        <p:nvSpPr>
          <p:cNvPr id="8" name="Content Placeholder 7"/>
          <p:cNvSpPr>
            <a:spLocks noGrp="1"/>
          </p:cNvSpPr>
          <p:nvPr>
            <p:ph sz="half" idx="1"/>
          </p:nvPr>
        </p:nvSpPr>
        <p:spPr/>
        <p:txBody>
          <a:bodyPr>
            <a:normAutofit fontScale="62500" lnSpcReduction="20000"/>
          </a:bodyPr>
          <a:lstStyle/>
          <a:p>
            <a:r>
              <a:rPr lang="nl-NL" b="1" dirty="0"/>
              <a:t>Rentmeesters</a:t>
            </a:r>
          </a:p>
          <a:p>
            <a:pPr marL="342900" indent="-342900">
              <a:buFontTx/>
              <a:buChar char="-"/>
            </a:pPr>
            <a:r>
              <a:rPr lang="nl-NL" dirty="0" smtClean="0"/>
              <a:t>De vrijwilligersorganisatie</a:t>
            </a:r>
          </a:p>
          <a:p>
            <a:pPr marL="342900" indent="-342900">
              <a:buFontTx/>
              <a:buChar char="-"/>
            </a:pPr>
            <a:r>
              <a:rPr lang="nl-NL" dirty="0" smtClean="0"/>
              <a:t>De </a:t>
            </a:r>
            <a:r>
              <a:rPr lang="nl-NL" dirty="0"/>
              <a:t>gezamenlijke </a:t>
            </a:r>
            <a:r>
              <a:rPr lang="nl-NL" dirty="0" smtClean="0"/>
              <a:t>vrijwilligersorganisaties</a:t>
            </a:r>
          </a:p>
          <a:p>
            <a:pPr marL="342900" indent="-342900">
              <a:buFontTx/>
              <a:buChar char="-"/>
            </a:pPr>
            <a:r>
              <a:rPr lang="nl-NL" dirty="0" smtClean="0"/>
              <a:t>De </a:t>
            </a:r>
            <a:r>
              <a:rPr lang="nl-NL" dirty="0"/>
              <a:t>(nieuwe) </a:t>
            </a:r>
            <a:r>
              <a:rPr lang="nl-NL" dirty="0" smtClean="0"/>
              <a:t>gatekeepers </a:t>
            </a:r>
            <a:r>
              <a:rPr lang="nl-NL" dirty="0"/>
              <a:t>van vrijwillige energie </a:t>
            </a:r>
            <a:r>
              <a:rPr lang="nl-NL" dirty="0" smtClean="0"/>
              <a:t>zoals bedrijven</a:t>
            </a:r>
            <a:r>
              <a:rPr lang="nl-NL" dirty="0"/>
              <a:t>, scholen, </a:t>
            </a:r>
            <a:r>
              <a:rPr lang="nl-NL" dirty="0" smtClean="0"/>
              <a:t>overheid, </a:t>
            </a:r>
            <a:r>
              <a:rPr lang="nl-NL" dirty="0" err="1" smtClean="0"/>
              <a:t>etc</a:t>
            </a:r>
            <a:endParaRPr lang="nl-NL" dirty="0" smtClean="0"/>
          </a:p>
          <a:p>
            <a:pPr marL="342900" indent="-342900">
              <a:buFontTx/>
              <a:buChar char="-"/>
            </a:pPr>
            <a:r>
              <a:rPr lang="nl-NL" dirty="0" smtClean="0"/>
              <a:t>De </a:t>
            </a:r>
            <a:r>
              <a:rPr lang="nl-NL" dirty="0"/>
              <a:t>bredere gemeenschap / </a:t>
            </a:r>
            <a:r>
              <a:rPr lang="nl-NL" dirty="0" smtClean="0"/>
              <a:t>gemeente</a:t>
            </a:r>
            <a:endParaRPr lang="nl-NL" dirty="0"/>
          </a:p>
        </p:txBody>
      </p:sp>
      <p:sp>
        <p:nvSpPr>
          <p:cNvPr id="9" name="Content Placeholder 8"/>
          <p:cNvSpPr>
            <a:spLocks noGrp="1"/>
          </p:cNvSpPr>
          <p:nvPr>
            <p:ph sz="half" idx="2"/>
          </p:nvPr>
        </p:nvSpPr>
        <p:spPr/>
        <p:txBody>
          <a:bodyPr>
            <a:normAutofit fontScale="62500" lnSpcReduction="20000"/>
          </a:bodyPr>
          <a:lstStyle/>
          <a:p>
            <a:r>
              <a:rPr lang="nl-NL" b="1" dirty="0"/>
              <a:t>De strategieën en tactieken</a:t>
            </a:r>
          </a:p>
          <a:p>
            <a:pPr marL="342900" indent="-342900">
              <a:buFontTx/>
              <a:buChar char="-"/>
            </a:pPr>
            <a:r>
              <a:rPr lang="nl-NL" dirty="0" smtClean="0"/>
              <a:t>Behoud </a:t>
            </a:r>
            <a:r>
              <a:rPr lang="nl-NL" dirty="0"/>
              <a:t>door goede vrijwilligerswerk ervaring dus zonder verspilling en </a:t>
            </a:r>
            <a:r>
              <a:rPr lang="nl-NL" dirty="0" smtClean="0"/>
              <a:t>vervuiling</a:t>
            </a:r>
          </a:p>
          <a:p>
            <a:pPr marL="342900" indent="-342900">
              <a:buFontTx/>
              <a:buChar char="-"/>
            </a:pPr>
            <a:r>
              <a:rPr lang="nl-NL" dirty="0" smtClean="0"/>
              <a:t>Verhogen </a:t>
            </a:r>
            <a:r>
              <a:rPr lang="nl-NL" i="1" dirty="0" err="1"/>
              <a:t>volunteerability</a:t>
            </a:r>
            <a:r>
              <a:rPr lang="nl-NL" dirty="0"/>
              <a:t> door aanpassen context en </a:t>
            </a:r>
            <a:r>
              <a:rPr lang="nl-NL" dirty="0" smtClean="0"/>
              <a:t>vrijwilligersopdracht</a:t>
            </a:r>
          </a:p>
          <a:p>
            <a:pPr marL="342900" indent="-342900">
              <a:buFontTx/>
              <a:buChar char="-"/>
            </a:pPr>
            <a:r>
              <a:rPr lang="nl-NL" dirty="0" smtClean="0"/>
              <a:t>Verhogen </a:t>
            </a:r>
            <a:r>
              <a:rPr lang="nl-NL" i="1" dirty="0" err="1"/>
              <a:t>recruitability</a:t>
            </a:r>
            <a:r>
              <a:rPr lang="nl-NL" dirty="0"/>
              <a:t> door coherente </a:t>
            </a:r>
            <a:r>
              <a:rPr lang="nl-NL" dirty="0" smtClean="0"/>
              <a:t>strategie</a:t>
            </a:r>
          </a:p>
          <a:p>
            <a:pPr marL="342900" indent="-342900">
              <a:buFontTx/>
              <a:buChar char="-"/>
            </a:pPr>
            <a:r>
              <a:rPr lang="nl-NL" dirty="0" smtClean="0"/>
              <a:t>Toegang </a:t>
            </a:r>
            <a:r>
              <a:rPr lang="nl-NL" dirty="0"/>
              <a:t>tot de ongebruikte reserve van nog-nooit en nu-niet vrijwilligers</a:t>
            </a:r>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34</a:t>
            </a:fld>
            <a:endParaRPr lang="de-DE"/>
          </a:p>
        </p:txBody>
      </p:sp>
    </p:spTree>
    <p:extLst>
      <p:ext uri="{BB962C8B-B14F-4D97-AF65-F5344CB8AC3E}">
        <p14:creationId xmlns:p14="http://schemas.microsoft.com/office/powerpoint/2010/main" val="3143637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Een</a:t>
            </a:r>
            <a:r>
              <a:rPr lang="en-US" dirty="0" smtClean="0"/>
              <a:t> </a:t>
            </a:r>
            <a:r>
              <a:rPr lang="en-US" dirty="0" err="1" smtClean="0"/>
              <a:t>nieuw</a:t>
            </a:r>
            <a:r>
              <a:rPr lang="en-US" dirty="0" smtClean="0"/>
              <a:t> </a:t>
            </a:r>
            <a:r>
              <a:rPr lang="en-US" dirty="0" err="1" smtClean="0"/>
              <a:t>paradigma</a:t>
            </a:r>
            <a:r>
              <a:rPr lang="en-US" dirty="0" smtClean="0"/>
              <a:t>?</a:t>
            </a:r>
            <a:endParaRPr lang="en-US" dirty="0"/>
          </a:p>
        </p:txBody>
      </p:sp>
      <p:sp>
        <p:nvSpPr>
          <p:cNvPr id="4" name="Date Placeholder 3"/>
          <p:cNvSpPr>
            <a:spLocks noGrp="1"/>
          </p:cNvSpPr>
          <p:nvPr>
            <p:ph type="dt" sz="half" idx="10"/>
          </p:nvPr>
        </p:nvSpPr>
        <p:spPr>
          <a:xfrm>
            <a:off x="367200" y="4831075"/>
            <a:ext cx="3589945" cy="273844"/>
          </a:xfrm>
        </p:spPr>
        <p:txBody>
          <a:bodyPr/>
          <a:lstStyle/>
          <a:p>
            <a:r>
              <a:rPr lang="de-DE" dirty="0" err="1" smtClean="0"/>
              <a:t>Bron</a:t>
            </a:r>
            <a:r>
              <a:rPr lang="de-DE" dirty="0" smtClean="0"/>
              <a:t>: </a:t>
            </a:r>
            <a:r>
              <a:rPr lang="de-DE" dirty="0" err="1"/>
              <a:t>g</a:t>
            </a:r>
            <a:r>
              <a:rPr lang="de-DE" dirty="0" err="1" smtClean="0"/>
              <a:t>ebaseerd</a:t>
            </a:r>
            <a:r>
              <a:rPr lang="de-DE" dirty="0" smtClean="0"/>
              <a:t> </a:t>
            </a:r>
            <a:r>
              <a:rPr lang="de-DE" dirty="0" err="1" smtClean="0"/>
              <a:t>op</a:t>
            </a:r>
            <a:r>
              <a:rPr lang="de-DE" dirty="0" smtClean="0"/>
              <a:t> </a:t>
            </a:r>
            <a:r>
              <a:rPr lang="de-DE" dirty="0" err="1" smtClean="0"/>
              <a:t>Brudney</a:t>
            </a:r>
            <a:r>
              <a:rPr lang="de-DE" dirty="0" smtClean="0"/>
              <a:t> &amp; </a:t>
            </a:r>
            <a:r>
              <a:rPr lang="de-DE" dirty="0" err="1" smtClean="0"/>
              <a:t>Meijs</a:t>
            </a:r>
            <a:r>
              <a:rPr lang="de-DE" dirty="0"/>
              <a:t> </a:t>
            </a:r>
            <a:r>
              <a:rPr lang="de-DE" dirty="0" smtClean="0"/>
              <a:t>(2009) </a:t>
            </a:r>
            <a:endParaRPr lang="de-DE" dirty="0"/>
          </a:p>
        </p:txBody>
      </p:sp>
      <p:sp>
        <p:nvSpPr>
          <p:cNvPr id="6" name="Slide Number Placeholder 5"/>
          <p:cNvSpPr>
            <a:spLocks noGrp="1"/>
          </p:cNvSpPr>
          <p:nvPr>
            <p:ph type="sldNum" sz="quarter" idx="12"/>
          </p:nvPr>
        </p:nvSpPr>
        <p:spPr/>
        <p:txBody>
          <a:bodyPr/>
          <a:lstStyle/>
          <a:p>
            <a:fld id="{25A8E426-1013-4DA1-9982-506C918562F2}" type="slidenum">
              <a:rPr lang="de-DE" smtClean="0"/>
              <a:t>35</a:t>
            </a:fld>
            <a:endParaRPr lang="de-DE"/>
          </a:p>
        </p:txBody>
      </p:sp>
      <p:graphicFrame>
        <p:nvGraphicFramePr>
          <p:cNvPr id="7" name="Tabel 3">
            <a:extLst>
              <a:ext uri="{FF2B5EF4-FFF2-40B4-BE49-F238E27FC236}">
                <a16:creationId xmlns:a16="http://schemas.microsoft.com/office/drawing/2014/main" id="{3EC7A9D6-3C3C-455F-8D54-D9CF7B1EB95E}"/>
              </a:ext>
            </a:extLst>
          </p:cNvPr>
          <p:cNvGraphicFramePr>
            <a:graphicFrameLocks noGrp="1"/>
          </p:cNvGraphicFramePr>
          <p:nvPr>
            <p:ph idx="1"/>
            <p:extLst>
              <p:ext uri="{D42A27DB-BD31-4B8C-83A1-F6EECF244321}">
                <p14:modId xmlns:p14="http://schemas.microsoft.com/office/powerpoint/2010/main" val="1812921736"/>
              </p:ext>
            </p:extLst>
          </p:nvPr>
        </p:nvGraphicFramePr>
        <p:xfrm>
          <a:off x="506935" y="842705"/>
          <a:ext cx="7973246" cy="3720999"/>
        </p:xfrm>
        <a:graphic>
          <a:graphicData uri="http://schemas.openxmlformats.org/drawingml/2006/table">
            <a:tbl>
              <a:tblPr/>
              <a:tblGrid>
                <a:gridCol w="1383905">
                  <a:extLst>
                    <a:ext uri="{9D8B030D-6E8A-4147-A177-3AD203B41FA5}">
                      <a16:colId xmlns:a16="http://schemas.microsoft.com/office/drawing/2014/main" val="20000"/>
                    </a:ext>
                  </a:extLst>
                </a:gridCol>
                <a:gridCol w="2618098">
                  <a:extLst>
                    <a:ext uri="{9D8B030D-6E8A-4147-A177-3AD203B41FA5}">
                      <a16:colId xmlns:a16="http://schemas.microsoft.com/office/drawing/2014/main" val="20001"/>
                    </a:ext>
                  </a:extLst>
                </a:gridCol>
                <a:gridCol w="3971243">
                  <a:extLst>
                    <a:ext uri="{9D8B030D-6E8A-4147-A177-3AD203B41FA5}">
                      <a16:colId xmlns:a16="http://schemas.microsoft.com/office/drawing/2014/main" val="20002"/>
                    </a:ext>
                  </a:extLst>
                </a:gridCol>
              </a:tblGrid>
              <a:tr h="331826">
                <a:tc>
                  <a:txBody>
                    <a:bodyPr/>
                    <a:lstStyle/>
                    <a:p>
                      <a:pPr algn="l">
                        <a:lnSpc>
                          <a:spcPct val="115000"/>
                        </a:lnSpc>
                        <a:spcAft>
                          <a:spcPts val="1000"/>
                        </a:spcAft>
                      </a:pPr>
                      <a:endParaRPr lang="nl-NL" sz="1200" b="1" dirty="0">
                        <a:solidFill>
                          <a:schemeClr val="accent2"/>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nl-NL" sz="1200" b="1" i="1" dirty="0">
                          <a:solidFill>
                            <a:schemeClr val="accent3"/>
                          </a:solidFill>
                          <a:latin typeface="+mn-lt"/>
                          <a:ea typeface="Calibri"/>
                          <a:cs typeface="Arial" pitchFamily="34" charset="0"/>
                        </a:rPr>
                        <a:t>Instrumenteel</a:t>
                      </a:r>
                      <a:r>
                        <a:rPr lang="nl-NL" sz="1200" b="1" dirty="0">
                          <a:solidFill>
                            <a:schemeClr val="accent3"/>
                          </a:solidFill>
                          <a:latin typeface="+mn-lt"/>
                          <a:ea typeface="Calibri"/>
                          <a:cs typeface="Arial"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nl-NL" sz="1200" b="1" i="1" dirty="0">
                          <a:solidFill>
                            <a:schemeClr val="accent3"/>
                          </a:solidFill>
                          <a:latin typeface="+mn-lt"/>
                          <a:ea typeface="Calibri"/>
                          <a:cs typeface="Arial" pitchFamily="34" charset="0"/>
                        </a:rPr>
                        <a:t>Regeneratief</a:t>
                      </a:r>
                      <a:r>
                        <a:rPr lang="nl-NL" sz="1200" b="1" dirty="0">
                          <a:solidFill>
                            <a:schemeClr val="accent3"/>
                          </a:solidFill>
                          <a:latin typeface="+mn-lt"/>
                          <a:ea typeface="Calibri"/>
                          <a:cs typeface="Arial" pitchFamily="34" charset="0"/>
                        </a:rPr>
                        <a:t> (duurzaam)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9545">
                <a:tc gridSpan="3">
                  <a:txBody>
                    <a:bodyPr/>
                    <a:lstStyle/>
                    <a:p>
                      <a:pPr algn="ctr">
                        <a:lnSpc>
                          <a:spcPct val="115000"/>
                        </a:lnSpc>
                        <a:spcAft>
                          <a:spcPts val="1000"/>
                        </a:spcAft>
                      </a:pPr>
                      <a:r>
                        <a:rPr lang="nl-NL" sz="1200" b="1" i="1" dirty="0">
                          <a:solidFill>
                            <a:srgbClr val="0070C0"/>
                          </a:solidFill>
                          <a:latin typeface="+mn-lt"/>
                          <a:ea typeface="Calibri"/>
                          <a:cs typeface="Arial" pitchFamily="34" charset="0"/>
                        </a:rPr>
                        <a:t>R</a:t>
                      </a:r>
                      <a:r>
                        <a:rPr lang="nl-NL" sz="1200" b="1" i="1" dirty="0" smtClean="0">
                          <a:solidFill>
                            <a:srgbClr val="0070C0"/>
                          </a:solidFill>
                          <a:latin typeface="+mn-lt"/>
                          <a:ea typeface="Calibri"/>
                          <a:cs typeface="Arial" pitchFamily="34" charset="0"/>
                        </a:rPr>
                        <a:t>elatie </a:t>
                      </a:r>
                      <a:r>
                        <a:rPr lang="nl-NL" sz="1200" b="1" i="1" dirty="0">
                          <a:solidFill>
                            <a:srgbClr val="0070C0"/>
                          </a:solidFill>
                          <a:latin typeface="+mn-lt"/>
                          <a:ea typeface="Calibri"/>
                          <a:cs typeface="Arial" pitchFamily="34" charset="0"/>
                        </a:rPr>
                        <a:t>met de samenleving</a:t>
                      </a:r>
                      <a:endParaRPr lang="nl-NL" sz="1200" b="1" dirty="0">
                        <a:solidFill>
                          <a:srgbClr val="0070C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en-US"/>
                    </a:p>
                  </a:txBody>
                  <a:tcPr/>
                </a:tc>
                <a:extLst>
                  <a:ext uri="{0D108BD9-81ED-4DB2-BD59-A6C34878D82A}">
                    <a16:rowId xmlns:a16="http://schemas.microsoft.com/office/drawing/2014/main" val="10001"/>
                  </a:ext>
                </a:extLst>
              </a:tr>
              <a:tr h="309113">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F</a:t>
                      </a:r>
                      <a:r>
                        <a:rPr lang="nl-NL" sz="1200" b="1" dirty="0" smtClean="0">
                          <a:solidFill>
                            <a:schemeClr val="accent3"/>
                          </a:solidFill>
                          <a:latin typeface="+mn-lt"/>
                          <a:ea typeface="Calibri"/>
                          <a:cs typeface="Arial" pitchFamily="34" charset="0"/>
                        </a:rPr>
                        <a:t>ocus</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organisatie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samenleving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744">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E</a:t>
                      </a:r>
                      <a:r>
                        <a:rPr lang="nl-NL" sz="1200" b="1" dirty="0" smtClean="0">
                          <a:solidFill>
                            <a:schemeClr val="accent3"/>
                          </a:solidFill>
                          <a:latin typeface="+mn-lt"/>
                          <a:ea typeface="Calibri"/>
                          <a:cs typeface="Arial" pitchFamily="34" charset="0"/>
                        </a:rPr>
                        <a:t>ffectiviteit</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huidige behoeften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huidige behoeften en toekomstige behoeften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6841">
                <a:tc gridSpan="3">
                  <a:txBody>
                    <a:bodyPr/>
                    <a:lstStyle/>
                    <a:p>
                      <a:pPr algn="ctr">
                        <a:lnSpc>
                          <a:spcPct val="115000"/>
                        </a:lnSpc>
                        <a:spcAft>
                          <a:spcPts val="1000"/>
                        </a:spcAft>
                      </a:pPr>
                      <a:r>
                        <a:rPr lang="nl-NL" sz="1200" b="1" i="1" dirty="0">
                          <a:solidFill>
                            <a:srgbClr val="0070C0"/>
                          </a:solidFill>
                          <a:latin typeface="+mn-lt"/>
                          <a:ea typeface="Calibri"/>
                          <a:cs typeface="Arial" pitchFamily="34" charset="0"/>
                        </a:rPr>
                        <a:t>G</a:t>
                      </a:r>
                      <a:r>
                        <a:rPr lang="nl-NL" sz="1200" b="1" i="1" dirty="0" smtClean="0">
                          <a:solidFill>
                            <a:srgbClr val="0070C0"/>
                          </a:solidFill>
                          <a:latin typeface="+mn-lt"/>
                          <a:ea typeface="Calibri"/>
                          <a:cs typeface="Arial" pitchFamily="34" charset="0"/>
                        </a:rPr>
                        <a:t>ebruik </a:t>
                      </a:r>
                      <a:r>
                        <a:rPr lang="nl-NL" sz="1200" b="1" i="1" dirty="0">
                          <a:solidFill>
                            <a:srgbClr val="0070C0"/>
                          </a:solidFill>
                          <a:latin typeface="+mn-lt"/>
                          <a:ea typeface="Calibri"/>
                          <a:cs typeface="Arial" pitchFamily="34" charset="0"/>
                        </a:rPr>
                        <a:t>van de 'vrijwilligersbron'</a:t>
                      </a:r>
                      <a:endParaRPr lang="nl-NL" sz="1200" b="1" dirty="0">
                        <a:solidFill>
                          <a:srgbClr val="0070C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en-US"/>
                    </a:p>
                  </a:txBody>
                  <a:tcPr/>
                </a:tc>
                <a:extLst>
                  <a:ext uri="{0D108BD9-81ED-4DB2-BD59-A6C34878D82A}">
                    <a16:rowId xmlns:a16="http://schemas.microsoft.com/office/drawing/2014/main" val="10004"/>
                  </a:ext>
                </a:extLst>
              </a:tr>
              <a:tr h="309113">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W</a:t>
                      </a:r>
                      <a:r>
                        <a:rPr lang="nl-NL" sz="1200" b="1" dirty="0" smtClean="0">
                          <a:solidFill>
                            <a:schemeClr val="accent3"/>
                          </a:solidFill>
                          <a:latin typeface="+mn-lt"/>
                          <a:ea typeface="Calibri"/>
                          <a:cs typeface="Arial" pitchFamily="34" charset="0"/>
                        </a:rPr>
                        <a:t>aardering </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Vervangingswaarde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a:latin typeface="+mn-lt"/>
                          <a:ea typeface="Calibri"/>
                          <a:cs typeface="Arial" pitchFamily="34" charset="0"/>
                        </a:rPr>
                        <a:t>Levenslange waarde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9113">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T</a:t>
                      </a:r>
                      <a:r>
                        <a:rPr lang="nl-NL" sz="1200" b="1" dirty="0" smtClean="0">
                          <a:solidFill>
                            <a:schemeClr val="accent3"/>
                          </a:solidFill>
                          <a:latin typeface="+mn-lt"/>
                          <a:ea typeface="Calibri"/>
                          <a:cs typeface="Arial" pitchFamily="34" charset="0"/>
                        </a:rPr>
                        <a:t>ijdshorizon</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Eenmalig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Verlengde interactie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5234">
                <a:tc gridSpan="3">
                  <a:txBody>
                    <a:bodyPr/>
                    <a:lstStyle/>
                    <a:p>
                      <a:pPr algn="ctr">
                        <a:lnSpc>
                          <a:spcPct val="115000"/>
                        </a:lnSpc>
                        <a:spcAft>
                          <a:spcPts val="1000"/>
                        </a:spcAft>
                      </a:pPr>
                      <a:r>
                        <a:rPr lang="nl-NL" sz="1200" b="1" i="1" dirty="0">
                          <a:solidFill>
                            <a:srgbClr val="0070C0"/>
                          </a:solidFill>
                          <a:latin typeface="+mn-lt"/>
                          <a:ea typeface="Calibri"/>
                          <a:cs typeface="Arial" pitchFamily="34" charset="0"/>
                        </a:rPr>
                        <a:t>M</a:t>
                      </a:r>
                      <a:r>
                        <a:rPr lang="nl-NL" sz="1200" b="1" i="1" dirty="0" smtClean="0">
                          <a:solidFill>
                            <a:srgbClr val="0070C0"/>
                          </a:solidFill>
                          <a:latin typeface="+mn-lt"/>
                          <a:ea typeface="Calibri"/>
                          <a:cs typeface="Arial" pitchFamily="34" charset="0"/>
                        </a:rPr>
                        <a:t>anagement </a:t>
                      </a:r>
                      <a:r>
                        <a:rPr lang="nl-NL" sz="1200" b="1" i="1" dirty="0">
                          <a:solidFill>
                            <a:srgbClr val="0070C0"/>
                          </a:solidFill>
                          <a:latin typeface="+mn-lt"/>
                          <a:ea typeface="Calibri"/>
                          <a:cs typeface="Arial" pitchFamily="34" charset="0"/>
                        </a:rPr>
                        <a:t>van vrijwilligers</a:t>
                      </a:r>
                      <a:endParaRPr lang="nl-NL" sz="1200" b="1" dirty="0">
                        <a:solidFill>
                          <a:srgbClr val="0070C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en-US"/>
                    </a:p>
                  </a:txBody>
                  <a:tcPr/>
                </a:tc>
                <a:extLst>
                  <a:ext uri="{0D108BD9-81ED-4DB2-BD59-A6C34878D82A}">
                    <a16:rowId xmlns:a16="http://schemas.microsoft.com/office/drawing/2014/main" val="10007"/>
                  </a:ext>
                </a:extLst>
              </a:tr>
              <a:tr h="532244">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W</a:t>
                      </a:r>
                      <a:r>
                        <a:rPr lang="nl-NL" sz="1200" b="1" dirty="0" smtClean="0">
                          <a:solidFill>
                            <a:schemeClr val="accent3"/>
                          </a:solidFill>
                          <a:latin typeface="+mn-lt"/>
                          <a:ea typeface="Calibri"/>
                          <a:cs typeface="Arial" pitchFamily="34" charset="0"/>
                        </a:rPr>
                        <a:t>erk</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functiebeschrijving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beschikbaarheid, bekwaamheid, bereidheid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9113">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B</a:t>
                      </a:r>
                      <a:r>
                        <a:rPr lang="nl-NL" sz="1200" b="1" dirty="0" smtClean="0">
                          <a:solidFill>
                            <a:schemeClr val="accent3"/>
                          </a:solidFill>
                          <a:latin typeface="+mn-lt"/>
                          <a:ea typeface="Calibri"/>
                          <a:cs typeface="Arial" pitchFamily="34" charset="0"/>
                        </a:rPr>
                        <a:t>eeld</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match organisatie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overleg gestuurd door vrijwilliger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9113">
                <a:tc>
                  <a:txBody>
                    <a:bodyPr/>
                    <a:lstStyle/>
                    <a:p>
                      <a:pPr algn="l">
                        <a:lnSpc>
                          <a:spcPct val="115000"/>
                        </a:lnSpc>
                        <a:spcAft>
                          <a:spcPts val="1000"/>
                        </a:spcAft>
                      </a:pPr>
                      <a:r>
                        <a:rPr lang="nl-NL" sz="1200" b="1" dirty="0">
                          <a:solidFill>
                            <a:schemeClr val="accent3"/>
                          </a:solidFill>
                          <a:latin typeface="+mn-lt"/>
                          <a:ea typeface="Calibri"/>
                          <a:cs typeface="Arial" pitchFamily="34" charset="0"/>
                        </a:rPr>
                        <a:t>R</a:t>
                      </a:r>
                      <a:r>
                        <a:rPr lang="nl-NL" sz="1200" b="1" dirty="0" smtClean="0">
                          <a:solidFill>
                            <a:schemeClr val="accent3"/>
                          </a:solidFill>
                          <a:latin typeface="+mn-lt"/>
                          <a:ea typeface="Calibri"/>
                          <a:cs typeface="Arial" pitchFamily="34" charset="0"/>
                        </a:rPr>
                        <a:t>esultaat</a:t>
                      </a:r>
                      <a:endParaRPr lang="nl-NL" sz="1200" b="1" dirty="0">
                        <a:solidFill>
                          <a:schemeClr val="accent3"/>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voor organisatie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000"/>
                        </a:spcAft>
                      </a:pPr>
                      <a:r>
                        <a:rPr lang="nl-NL" sz="1200" b="1" dirty="0">
                          <a:latin typeface="+mn-lt"/>
                          <a:ea typeface="Calibri"/>
                          <a:cs typeface="Arial" pitchFamily="34" charset="0"/>
                        </a:rPr>
                        <a:t>voor organisatie en vrijwilliger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794498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47" y="219792"/>
            <a:ext cx="7084800" cy="359202"/>
          </a:xfrm>
        </p:spPr>
        <p:txBody>
          <a:bodyPr/>
          <a:lstStyle/>
          <a:p>
            <a:r>
              <a:rPr lang="nl-NL" sz="1800"/>
              <a:t>Wat kunnen we </a:t>
            </a:r>
            <a:r>
              <a:rPr lang="nl-NL" sz="1800" smtClean="0"/>
              <a:t>vandaag </a:t>
            </a:r>
            <a:r>
              <a:rPr lang="nl-NL" sz="1800"/>
              <a:t>doen om over 5 jaar (nog) makkelijker vrijwilligers te werven</a:t>
            </a:r>
            <a:r>
              <a:rPr lang="nl-NL" sz="1800" smtClean="0"/>
              <a:t>?</a:t>
            </a:r>
            <a:endParaRPr lang="en-US" sz="1800"/>
          </a:p>
        </p:txBody>
      </p:sp>
      <p:sp>
        <p:nvSpPr>
          <p:cNvPr id="3" name="Content Placeholder 2"/>
          <p:cNvSpPr>
            <a:spLocks noGrp="1"/>
          </p:cNvSpPr>
          <p:nvPr>
            <p:ph idx="1"/>
          </p:nvPr>
        </p:nvSpPr>
        <p:spPr>
          <a:xfrm>
            <a:off x="201662" y="855248"/>
            <a:ext cx="8425108" cy="3674270"/>
          </a:xfrm>
        </p:spPr>
        <p:txBody>
          <a:bodyPr/>
          <a:lstStyle/>
          <a:p>
            <a:r>
              <a:rPr lang="en-US" dirty="0" err="1" smtClean="0"/>
              <a:t>Duurzaamheidsperspectief</a:t>
            </a:r>
            <a:endParaRPr lang="en-US" dirty="0"/>
          </a:p>
        </p:txBody>
      </p:sp>
      <p:sp>
        <p:nvSpPr>
          <p:cNvPr id="5" name="Footer Placeholder 4"/>
          <p:cNvSpPr>
            <a:spLocks noGrp="1"/>
          </p:cNvSpPr>
          <p:nvPr>
            <p:ph type="ftr" sz="quarter" idx="11"/>
          </p:nvPr>
        </p:nvSpPr>
        <p:spPr>
          <a:xfrm>
            <a:off x="201662" y="4767263"/>
            <a:ext cx="4535876" cy="273844"/>
          </a:xfrm>
        </p:spPr>
        <p:txBody>
          <a:bodyPr/>
          <a:lstStyle/>
          <a:p>
            <a:r>
              <a:rPr lang="en-US" dirty="0" err="1" smtClean="0"/>
              <a:t>Bron</a:t>
            </a:r>
            <a:r>
              <a:rPr lang="en-US" dirty="0" smtClean="0"/>
              <a:t>: </a:t>
            </a:r>
            <a:r>
              <a:rPr lang="en-US" dirty="0" err="1" smtClean="0"/>
              <a:t>Brudney</a:t>
            </a:r>
            <a:r>
              <a:rPr lang="en-US" dirty="0" smtClean="0"/>
              <a:t>, </a:t>
            </a:r>
            <a:r>
              <a:rPr lang="en-US" dirty="0" err="1" smtClean="0"/>
              <a:t>Meijs</a:t>
            </a:r>
            <a:r>
              <a:rPr lang="en-US" dirty="0" smtClean="0"/>
              <a:t>, Maas, Van </a:t>
            </a:r>
            <a:r>
              <a:rPr lang="en-US" dirty="0" err="1" smtClean="0"/>
              <a:t>Overbeeke</a:t>
            </a:r>
            <a:r>
              <a:rPr lang="en-US" smtClean="0"/>
              <a:t> (ongoing research)</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36</a:t>
            </a:fld>
            <a:endParaRPr lang="de-DE"/>
          </a:p>
        </p:txBody>
      </p:sp>
      <p:sp>
        <p:nvSpPr>
          <p:cNvPr id="9" name="TextBox 8"/>
          <p:cNvSpPr txBox="1"/>
          <p:nvPr/>
        </p:nvSpPr>
        <p:spPr>
          <a:xfrm>
            <a:off x="201662" y="1529254"/>
            <a:ext cx="8501302" cy="3016210"/>
          </a:xfrm>
          <a:prstGeom prst="rect">
            <a:avLst/>
          </a:prstGeom>
          <a:noFill/>
        </p:spPr>
        <p:txBody>
          <a:bodyPr wrap="none" rtlCol="0">
            <a:spAutoFit/>
          </a:bodyPr>
          <a:lstStyle/>
          <a:p>
            <a:r>
              <a:rPr lang="nl-NL" sz="1400" b="1" dirty="0">
                <a:solidFill>
                  <a:schemeClr val="accent1">
                    <a:lumMod val="75000"/>
                  </a:schemeClr>
                </a:solidFill>
              </a:rPr>
              <a:t>Duurzaam </a:t>
            </a:r>
            <a:r>
              <a:rPr lang="nl-NL" sz="1400" b="1" dirty="0" smtClean="0">
                <a:solidFill>
                  <a:schemeClr val="accent1">
                    <a:lumMod val="75000"/>
                  </a:schemeClr>
                </a:solidFill>
              </a:rPr>
              <a:t>= </a:t>
            </a:r>
            <a:r>
              <a:rPr lang="nl-NL" sz="1400" b="1" dirty="0">
                <a:solidFill>
                  <a:schemeClr val="accent1">
                    <a:lumMod val="75000"/>
                  </a:schemeClr>
                </a:solidFill>
              </a:rPr>
              <a:t>zorgen dat er over 10 jaar nog steeds vrijwilligers zijn</a:t>
            </a:r>
          </a:p>
          <a:p>
            <a:pPr marL="628650" lvl="1" indent="-285750">
              <a:buFont typeface="Arial" panose="020B0604020202020204" pitchFamily="34" charset="0"/>
              <a:buChar char="•"/>
            </a:pPr>
            <a:r>
              <a:rPr lang="nl-NL" dirty="0"/>
              <a:t>Contacten leggen met andere gatekeepers / rentmeesters en afspraken maken </a:t>
            </a:r>
          </a:p>
          <a:p>
            <a:pPr marL="628650" lvl="1" indent="-285750">
              <a:buFont typeface="Arial" panose="020B0604020202020204" pitchFamily="34" charset="0"/>
              <a:buChar char="•"/>
            </a:pPr>
            <a:r>
              <a:rPr lang="nl-NL" dirty="0"/>
              <a:t>Verbeteren van de </a:t>
            </a:r>
            <a:r>
              <a:rPr lang="nl-NL" dirty="0" err="1" smtClean="0"/>
              <a:t>zelf-selectie</a:t>
            </a:r>
            <a:r>
              <a:rPr lang="nl-NL" dirty="0" smtClean="0"/>
              <a:t> en organisatie-selectie van vrijwilligers</a:t>
            </a:r>
            <a:endParaRPr lang="nl-NL" dirty="0"/>
          </a:p>
          <a:p>
            <a:pPr marL="628650" lvl="1" indent="-285750">
              <a:buFont typeface="Arial" panose="020B0604020202020204" pitchFamily="34" charset="0"/>
              <a:buChar char="•"/>
            </a:pPr>
            <a:r>
              <a:rPr lang="nl-NL" dirty="0"/>
              <a:t>Strategie maken om nog-nooit-vrijwilligers om te turnen</a:t>
            </a:r>
          </a:p>
          <a:p>
            <a:pPr marL="628650" lvl="1" indent="-285750">
              <a:buFont typeface="Arial" panose="020B0604020202020204" pitchFamily="34" charset="0"/>
              <a:buChar char="•"/>
            </a:pPr>
            <a:r>
              <a:rPr lang="nl-NL" dirty="0"/>
              <a:t>‘job-design’ om beter af te stemmen op </a:t>
            </a:r>
            <a:r>
              <a:rPr lang="nl-NL" dirty="0" err="1" smtClean="0"/>
              <a:t>hededaagse</a:t>
            </a:r>
            <a:r>
              <a:rPr lang="nl-NL" smtClean="0"/>
              <a:t> instrumentele </a:t>
            </a:r>
            <a:r>
              <a:rPr lang="nl-NL" dirty="0"/>
              <a:t>behoefte</a:t>
            </a:r>
          </a:p>
          <a:p>
            <a:pPr marL="628650" lvl="1" indent="-285750">
              <a:buFont typeface="Arial" panose="020B0604020202020204" pitchFamily="34" charset="0"/>
              <a:buChar char="•"/>
            </a:pPr>
            <a:r>
              <a:rPr lang="nl-NL" dirty="0"/>
              <a:t>Doorgaande flexibilisering </a:t>
            </a:r>
            <a:r>
              <a:rPr lang="nl-NL" b="1" dirty="0">
                <a:solidFill>
                  <a:schemeClr val="accent1">
                    <a:lumMod val="75000"/>
                  </a:schemeClr>
                </a:solidFill>
              </a:rPr>
              <a:t>(met wat u wilt aanbieden, kunt u bij ons </a:t>
            </a:r>
            <a:r>
              <a:rPr lang="nl-NL" b="1" dirty="0" smtClean="0">
                <a:solidFill>
                  <a:schemeClr val="accent1">
                    <a:lumMod val="75000"/>
                  </a:schemeClr>
                </a:solidFill>
              </a:rPr>
              <a:t>een </a:t>
            </a:r>
            <a:r>
              <a:rPr lang="nl-NL" b="1" dirty="0">
                <a:solidFill>
                  <a:schemeClr val="accent1">
                    <a:lumMod val="75000"/>
                  </a:schemeClr>
                </a:solidFill>
              </a:rPr>
              <a:t>bijdrage leveren)</a:t>
            </a:r>
          </a:p>
          <a:p>
            <a:endParaRPr lang="nl-NL" dirty="0"/>
          </a:p>
          <a:p>
            <a:r>
              <a:rPr lang="nl-NL" sz="1400" b="1" dirty="0">
                <a:solidFill>
                  <a:schemeClr val="accent1">
                    <a:lumMod val="75000"/>
                  </a:schemeClr>
                </a:solidFill>
              </a:rPr>
              <a:t>Circulair = zorgen dat de huidige vrijwilligers niet afhaken</a:t>
            </a:r>
          </a:p>
          <a:p>
            <a:pPr marL="628650" lvl="1" indent="-285750">
              <a:buFont typeface="Arial" panose="020B0604020202020204" pitchFamily="34" charset="0"/>
              <a:buChar char="•"/>
            </a:pPr>
            <a:r>
              <a:rPr lang="nl-NL" dirty="0"/>
              <a:t>Zorgen dat de </a:t>
            </a:r>
            <a:r>
              <a:rPr lang="nl-NL" dirty="0" smtClean="0"/>
              <a:t>vrijwilligers-ervaring </a:t>
            </a:r>
            <a:r>
              <a:rPr lang="nl-NL" dirty="0"/>
              <a:t>goed is</a:t>
            </a:r>
          </a:p>
          <a:p>
            <a:pPr marL="628650" lvl="1" indent="-285750">
              <a:buFont typeface="Arial" panose="020B0604020202020204" pitchFamily="34" charset="0"/>
              <a:buChar char="•"/>
            </a:pPr>
            <a:r>
              <a:rPr lang="nl-NL" dirty="0"/>
              <a:t>Praten over het vervolg / luisteren naar vrijwilliger (niet iedereen zoekt ontwikkeling</a:t>
            </a:r>
            <a:r>
              <a:rPr lang="nl-NL" dirty="0" smtClean="0"/>
              <a:t>…)</a:t>
            </a:r>
            <a:endParaRPr lang="nl-NL" dirty="0"/>
          </a:p>
          <a:p>
            <a:pPr marL="628650" lvl="1" indent="-285750">
              <a:buFont typeface="Arial" panose="020B0604020202020204" pitchFamily="34" charset="0"/>
              <a:buChar char="•"/>
            </a:pPr>
            <a:r>
              <a:rPr lang="nl-NL" dirty="0"/>
              <a:t>Netjes afscheid nemen en doorgeleiden naar andere organisatie</a:t>
            </a:r>
          </a:p>
          <a:p>
            <a:pPr marL="628650" lvl="1" indent="-285750">
              <a:buFont typeface="Arial" panose="020B0604020202020204" pitchFamily="34" charset="0"/>
              <a:buChar char="•"/>
            </a:pPr>
            <a:r>
              <a:rPr lang="nl-NL" dirty="0"/>
              <a:t>Doorgaande flexibilisering </a:t>
            </a:r>
            <a:r>
              <a:rPr lang="nl-NL" b="1" dirty="0">
                <a:solidFill>
                  <a:schemeClr val="accent1">
                    <a:lumMod val="75000"/>
                  </a:schemeClr>
                </a:solidFill>
              </a:rPr>
              <a:t>(wat zou u </a:t>
            </a:r>
            <a:r>
              <a:rPr lang="nl-NL" b="1" u="sng" dirty="0">
                <a:solidFill>
                  <a:schemeClr val="accent1">
                    <a:lumMod val="75000"/>
                  </a:schemeClr>
                </a:solidFill>
              </a:rPr>
              <a:t>wel</a:t>
            </a:r>
            <a:r>
              <a:rPr lang="nl-NL" b="1" dirty="0">
                <a:solidFill>
                  <a:schemeClr val="accent1">
                    <a:lumMod val="75000"/>
                  </a:schemeClr>
                </a:solidFill>
              </a:rPr>
              <a:t> kunnen en willen om een bijdrage te kunnen </a:t>
            </a:r>
            <a:r>
              <a:rPr lang="nl-NL" b="1" dirty="0" smtClean="0">
                <a:solidFill>
                  <a:schemeClr val="accent1">
                    <a:lumMod val="75000"/>
                  </a:schemeClr>
                </a:solidFill>
              </a:rPr>
              <a:t>blijven</a:t>
            </a:r>
          </a:p>
          <a:p>
            <a:pPr lvl="1"/>
            <a:r>
              <a:rPr lang="nl-NL" b="1" dirty="0">
                <a:solidFill>
                  <a:schemeClr val="accent1">
                    <a:lumMod val="75000"/>
                  </a:schemeClr>
                </a:solidFill>
              </a:rPr>
              <a:t>	</a:t>
            </a:r>
            <a:r>
              <a:rPr lang="nl-NL" b="1" dirty="0" smtClean="0">
                <a:solidFill>
                  <a:schemeClr val="accent1">
                    <a:lumMod val="75000"/>
                  </a:schemeClr>
                </a:solidFill>
              </a:rPr>
              <a:t>leveren?)</a:t>
            </a:r>
            <a:endParaRPr lang="nl-NL" b="1" dirty="0">
              <a:solidFill>
                <a:schemeClr val="accent1">
                  <a:lumMod val="75000"/>
                </a:schemeClr>
              </a:solidFill>
            </a:endParaRPr>
          </a:p>
          <a:p>
            <a:endParaRPr lang="en-US"/>
          </a:p>
        </p:txBody>
      </p:sp>
    </p:spTree>
    <p:extLst>
      <p:ext uri="{BB962C8B-B14F-4D97-AF65-F5344CB8AC3E}">
        <p14:creationId xmlns:p14="http://schemas.microsoft.com/office/powerpoint/2010/main" val="210886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603D502-80D0-4853-9EDF-B7AF2B68AF7E}"/>
              </a:ext>
            </a:extLst>
          </p:cNvPr>
          <p:cNvSpPr>
            <a:spLocks noGrp="1"/>
          </p:cNvSpPr>
          <p:nvPr>
            <p:ph type="ctrTitle"/>
          </p:nvPr>
        </p:nvSpPr>
        <p:spPr>
          <a:xfrm>
            <a:off x="361946" y="1078983"/>
            <a:ext cx="8239125" cy="746522"/>
          </a:xfrm>
        </p:spPr>
        <p:txBody>
          <a:bodyPr/>
          <a:lstStyle/>
          <a:p>
            <a:r>
              <a:rPr lang="nl-NL" dirty="0"/>
              <a:t>De toekomst van vrijwilligerswerk ligt </a:t>
            </a:r>
            <a:r>
              <a:rPr lang="nl-NL" dirty="0" smtClean="0"/>
              <a:t>(ook) </a:t>
            </a:r>
            <a:r>
              <a:rPr lang="nl-NL" dirty="0"/>
              <a:t>in uw handen!</a:t>
            </a:r>
          </a:p>
        </p:txBody>
      </p:sp>
      <p:sp>
        <p:nvSpPr>
          <p:cNvPr id="20" name="Ondertitel 19">
            <a:extLst>
              <a:ext uri="{FF2B5EF4-FFF2-40B4-BE49-F238E27FC236}">
                <a16:creationId xmlns:a16="http://schemas.microsoft.com/office/drawing/2014/main" id="{11483510-3926-4E0E-BD79-84913A21E11B}"/>
              </a:ext>
            </a:extLst>
          </p:cNvPr>
          <p:cNvSpPr>
            <a:spLocks noGrp="1"/>
          </p:cNvSpPr>
          <p:nvPr>
            <p:ph type="subTitle" idx="1"/>
          </p:nvPr>
        </p:nvSpPr>
        <p:spPr>
          <a:xfrm>
            <a:off x="361946" y="1975715"/>
            <a:ext cx="8239125" cy="672892"/>
          </a:xfrm>
        </p:spPr>
        <p:txBody>
          <a:bodyPr/>
          <a:lstStyle/>
          <a:p>
            <a:r>
              <a:rPr lang="nl-NL" sz="1400" dirty="0" smtClean="0"/>
              <a:t>Bedankt voor uw aandacht! Zijn er nog vragen?</a:t>
            </a:r>
          </a:p>
          <a:p>
            <a:r>
              <a:rPr lang="nl-NL" sz="1400" dirty="0" smtClean="0"/>
              <a:t>Stephanie Maas (</a:t>
            </a:r>
            <a:r>
              <a:rPr lang="nl-NL" sz="1400" dirty="0" smtClean="0">
                <a:hlinkClick r:id="rId3"/>
              </a:rPr>
              <a:t>s.a.maas@rsm.nl</a:t>
            </a:r>
            <a:r>
              <a:rPr lang="nl-NL" sz="1400" dirty="0"/>
              <a:t>)</a:t>
            </a:r>
            <a:endParaRPr lang="nl-NL" sz="1400" dirty="0" smtClean="0"/>
          </a:p>
        </p:txBody>
      </p:sp>
      <p:sp>
        <p:nvSpPr>
          <p:cNvPr id="21" name="Tijdelijke aanduiding voor afbeelding 20">
            <a:extLst>
              <a:ext uri="{FF2B5EF4-FFF2-40B4-BE49-F238E27FC236}">
                <a16:creationId xmlns:a16="http://schemas.microsoft.com/office/drawing/2014/main" id="{B8D32288-FCC8-499B-A26A-B13E3509FEEC}"/>
              </a:ext>
            </a:extLst>
          </p:cNvPr>
          <p:cNvSpPr>
            <a:spLocks noGrp="1"/>
          </p:cNvSpPr>
          <p:nvPr>
            <p:ph type="pic" sz="quarter" idx="11"/>
          </p:nvPr>
        </p:nvSpPr>
        <p:spPr/>
      </p:sp>
    </p:spTree>
    <p:extLst>
      <p:ext uri="{BB962C8B-B14F-4D97-AF65-F5344CB8AC3E}">
        <p14:creationId xmlns:p14="http://schemas.microsoft.com/office/powerpoint/2010/main" val="24335929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056" y="1314538"/>
            <a:ext cx="8239125" cy="1062597"/>
          </a:xfrm>
        </p:spPr>
        <p:txBody>
          <a:bodyPr/>
          <a:lstStyle/>
          <a:p>
            <a:r>
              <a:rPr lang="en-US" sz="2800" dirty="0" err="1" smtClean="0"/>
              <a:t>Interesse</a:t>
            </a:r>
            <a:r>
              <a:rPr lang="en-US" sz="2800" dirty="0" smtClean="0"/>
              <a:t> om </a:t>
            </a:r>
            <a:r>
              <a:rPr lang="en-US" sz="2800" dirty="0" err="1" smtClean="0"/>
              <a:t>mee</a:t>
            </a:r>
            <a:r>
              <a:rPr lang="en-US" sz="2800" dirty="0" smtClean="0"/>
              <a:t> </a:t>
            </a:r>
            <a:r>
              <a:rPr lang="en-US" sz="2800" dirty="0" err="1" smtClean="0"/>
              <a:t>te</a:t>
            </a:r>
            <a:r>
              <a:rPr lang="en-US" sz="2800" dirty="0" smtClean="0"/>
              <a:t> </a:t>
            </a:r>
            <a:r>
              <a:rPr lang="en-US" sz="2800" dirty="0" err="1" smtClean="0"/>
              <a:t>werken</a:t>
            </a:r>
            <a:r>
              <a:rPr lang="en-US" sz="2800" dirty="0" smtClean="0"/>
              <a:t> </a:t>
            </a:r>
            <a:r>
              <a:rPr lang="en-US" sz="2800" dirty="0" err="1" smtClean="0"/>
              <a:t>aan</a:t>
            </a:r>
            <a:r>
              <a:rPr lang="en-US" sz="2800" dirty="0" smtClean="0"/>
              <a:t> </a:t>
            </a:r>
            <a:r>
              <a:rPr lang="en-US" sz="2800" dirty="0" err="1" smtClean="0"/>
              <a:t>onderzoek</a:t>
            </a:r>
            <a:r>
              <a:rPr lang="en-US" sz="2800" dirty="0" smtClean="0"/>
              <a:t> </a:t>
            </a:r>
            <a:r>
              <a:rPr lang="en-US" sz="2800" dirty="0" err="1" smtClean="0"/>
              <a:t>d.m.v</a:t>
            </a:r>
            <a:r>
              <a:rPr lang="en-US" sz="2800" dirty="0" smtClean="0"/>
              <a:t>. </a:t>
            </a:r>
            <a:r>
              <a:rPr lang="en-US" sz="2800" dirty="0" err="1" smtClean="0"/>
              <a:t>een</a:t>
            </a:r>
            <a:r>
              <a:rPr lang="en-US" sz="2800" dirty="0" smtClean="0"/>
              <a:t> interview met Lucas </a:t>
            </a:r>
            <a:r>
              <a:rPr lang="en-US" sz="2800" dirty="0" err="1" smtClean="0"/>
              <a:t>Meijs</a:t>
            </a:r>
            <a:r>
              <a:rPr lang="en-US" sz="2800" dirty="0" smtClean="0"/>
              <a:t> </a:t>
            </a:r>
            <a:r>
              <a:rPr lang="en-US" sz="2800" dirty="0" err="1" smtClean="0"/>
              <a:t>en</a:t>
            </a:r>
            <a:r>
              <a:rPr lang="en-US" sz="2800" dirty="0" smtClean="0"/>
              <a:t>/of </a:t>
            </a:r>
            <a:r>
              <a:rPr lang="en-US" sz="2800" dirty="0" err="1" smtClean="0"/>
              <a:t>collega’s</a:t>
            </a:r>
            <a:r>
              <a:rPr lang="en-US" sz="2800" dirty="0" smtClean="0"/>
              <a:t> </a:t>
            </a:r>
            <a:r>
              <a:rPr lang="en-US" sz="2800" dirty="0" err="1" smtClean="0"/>
              <a:t>omtrent</a:t>
            </a:r>
            <a:r>
              <a:rPr lang="en-US" sz="2800" dirty="0" smtClean="0"/>
              <a:t> het in- </a:t>
            </a:r>
            <a:r>
              <a:rPr lang="en-US" sz="2800" dirty="0" err="1" smtClean="0"/>
              <a:t>en</a:t>
            </a:r>
            <a:r>
              <a:rPr lang="en-US" sz="2800" dirty="0" smtClean="0"/>
              <a:t> </a:t>
            </a:r>
            <a:r>
              <a:rPr lang="en-US" sz="2800" dirty="0" err="1" smtClean="0"/>
              <a:t>uitselecteren</a:t>
            </a:r>
            <a:r>
              <a:rPr lang="en-US" sz="2800" dirty="0" smtClean="0"/>
              <a:t> van </a:t>
            </a:r>
            <a:r>
              <a:rPr lang="en-US" sz="2800" dirty="0" err="1" smtClean="0"/>
              <a:t>vrijwilligers</a:t>
            </a:r>
            <a:r>
              <a:rPr lang="en-US" sz="2800" dirty="0" smtClean="0"/>
              <a:t> (</a:t>
            </a:r>
            <a:r>
              <a:rPr lang="en-US" sz="2800" dirty="0" err="1" smtClean="0"/>
              <a:t>d.w.z</a:t>
            </a:r>
            <a:r>
              <a:rPr lang="en-US" sz="2800" dirty="0" smtClean="0"/>
              <a:t>. de </a:t>
            </a:r>
            <a:r>
              <a:rPr lang="en-US" sz="2800" smtClean="0"/>
              <a:t>inclusie</a:t>
            </a:r>
            <a:r>
              <a:rPr lang="en-US" sz="2800" dirty="0" smtClean="0"/>
              <a:t> </a:t>
            </a:r>
            <a:r>
              <a:rPr lang="en-US" sz="2800" dirty="0" err="1" smtClean="0"/>
              <a:t>en</a:t>
            </a:r>
            <a:r>
              <a:rPr lang="en-US" sz="2800" dirty="0" smtClean="0"/>
              <a:t> </a:t>
            </a:r>
            <a:r>
              <a:rPr lang="en-US" sz="2800" dirty="0" err="1" smtClean="0"/>
              <a:t>exclusie</a:t>
            </a:r>
            <a:r>
              <a:rPr lang="en-US" sz="2800" dirty="0" smtClean="0"/>
              <a:t> van </a:t>
            </a:r>
            <a:r>
              <a:rPr lang="en-US" sz="2800" dirty="0" err="1" smtClean="0"/>
              <a:t>vrijwilligerswerk</a:t>
            </a:r>
            <a:r>
              <a:rPr lang="en-US" sz="2800" dirty="0" smtClean="0"/>
              <a:t>)?</a:t>
            </a:r>
            <a:endParaRPr lang="en-US" sz="2800" dirty="0"/>
          </a:p>
        </p:txBody>
      </p:sp>
      <p:sp>
        <p:nvSpPr>
          <p:cNvPr id="3" name="Date Placeholder 2"/>
          <p:cNvSpPr>
            <a:spLocks noGrp="1"/>
          </p:cNvSpPr>
          <p:nvPr>
            <p:ph type="dt" sz="half" idx="10"/>
          </p:nvPr>
        </p:nvSpPr>
        <p:spPr/>
        <p:txBody>
          <a:bodyPr/>
          <a:lstStyle/>
          <a:p>
            <a:fld id="{3EAA612B-0309-4CB3-9B61-E11374A84A0F}" type="datetime1">
              <a:rPr lang="de-DE" smtClean="0"/>
              <a:pPr/>
              <a:t>28.10.2019</a:t>
            </a:fld>
            <a:endParaRPr lang="de-DE" dirty="0"/>
          </a:p>
        </p:txBody>
      </p:sp>
      <p:sp>
        <p:nvSpPr>
          <p:cNvPr id="4" name="Footer Placeholder 3"/>
          <p:cNvSpPr>
            <a:spLocks noGrp="1"/>
          </p:cNvSpPr>
          <p:nvPr>
            <p:ph type="ftr" sz="quarter" idx="11"/>
          </p:nvPr>
        </p:nvSpPr>
        <p:spPr/>
        <p:txBody>
          <a:bodyPr/>
          <a:lstStyle/>
          <a:p>
            <a:r>
              <a:rPr lang="en-US" smtClean="0"/>
              <a:t>Footer text (use for presentation title)</a:t>
            </a:r>
            <a:endParaRPr lang="de-DE" dirty="0"/>
          </a:p>
        </p:txBody>
      </p:sp>
      <p:sp>
        <p:nvSpPr>
          <p:cNvPr id="5" name="Slide Number Placeholder 4"/>
          <p:cNvSpPr>
            <a:spLocks noGrp="1"/>
          </p:cNvSpPr>
          <p:nvPr>
            <p:ph type="sldNum" sz="quarter" idx="12"/>
          </p:nvPr>
        </p:nvSpPr>
        <p:spPr/>
        <p:txBody>
          <a:bodyPr/>
          <a:lstStyle/>
          <a:p>
            <a:fld id="{25A8E426-1013-4DA1-9982-506C918562F2}" type="slidenum">
              <a:rPr lang="de-DE" smtClean="0"/>
              <a:pPr/>
              <a:t>38</a:t>
            </a:fld>
            <a:endParaRPr lang="de-DE"/>
          </a:p>
        </p:txBody>
      </p:sp>
      <p:sp>
        <p:nvSpPr>
          <p:cNvPr id="6" name="TextBox 5"/>
          <p:cNvSpPr txBox="1"/>
          <p:nvPr/>
        </p:nvSpPr>
        <p:spPr>
          <a:xfrm>
            <a:off x="528034" y="3078051"/>
            <a:ext cx="6760184" cy="707886"/>
          </a:xfrm>
          <a:prstGeom prst="rect">
            <a:avLst/>
          </a:prstGeom>
          <a:noFill/>
        </p:spPr>
        <p:txBody>
          <a:bodyPr wrap="none" rtlCol="0">
            <a:spAutoFit/>
          </a:bodyPr>
          <a:lstStyle/>
          <a:p>
            <a:r>
              <a:rPr lang="en-US" sz="4000" b="1" dirty="0" smtClean="0"/>
              <a:t>Mail </a:t>
            </a:r>
            <a:r>
              <a:rPr lang="en-US" sz="4000" b="1" dirty="0" err="1" smtClean="0"/>
              <a:t>naar</a:t>
            </a:r>
            <a:r>
              <a:rPr lang="en-US" sz="4000" b="1" dirty="0" smtClean="0"/>
              <a:t> </a:t>
            </a:r>
            <a:r>
              <a:rPr lang="en-US" sz="4000" b="1" dirty="0" smtClean="0">
                <a:hlinkClick r:id="rId2"/>
              </a:rPr>
              <a:t>s.a.maas@rsm.nl</a:t>
            </a:r>
            <a:r>
              <a:rPr lang="en-US" sz="4000" b="1" dirty="0" smtClean="0"/>
              <a:t> </a:t>
            </a:r>
            <a:endParaRPr lang="en-US" sz="4000" b="1" dirty="0"/>
          </a:p>
        </p:txBody>
      </p:sp>
    </p:spTree>
    <p:extLst>
      <p:ext uri="{BB962C8B-B14F-4D97-AF65-F5344CB8AC3E}">
        <p14:creationId xmlns:p14="http://schemas.microsoft.com/office/powerpoint/2010/main" val="373275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Nederland </a:t>
            </a:r>
            <a:r>
              <a:rPr lang="en-US" dirty="0" err="1"/>
              <a:t>v</a:t>
            </a:r>
            <a:r>
              <a:rPr lang="en-US" dirty="0" err="1" smtClean="0"/>
              <a:t>rijwilligersland</a:t>
            </a:r>
            <a:r>
              <a:rPr lang="en-US" dirty="0" smtClean="0"/>
              <a:t>?</a:t>
            </a:r>
            <a:endParaRPr lang="en-US" dirty="0"/>
          </a:p>
        </p:txBody>
      </p:sp>
      <p:sp>
        <p:nvSpPr>
          <p:cNvPr id="3" name="Content Placeholder 2"/>
          <p:cNvSpPr>
            <a:spLocks noGrp="1"/>
          </p:cNvSpPr>
          <p:nvPr>
            <p:ph idx="1"/>
          </p:nvPr>
        </p:nvSpPr>
        <p:spPr>
          <a:xfrm>
            <a:off x="367199" y="990600"/>
            <a:ext cx="5769680" cy="3674270"/>
          </a:xfrm>
        </p:spPr>
        <p:txBody>
          <a:bodyPr>
            <a:normAutofit fontScale="55000" lnSpcReduction="20000"/>
          </a:bodyPr>
          <a:lstStyle/>
          <a:p>
            <a:r>
              <a:rPr lang="en-US" dirty="0" smtClean="0"/>
              <a:t>“</a:t>
            </a:r>
            <a:r>
              <a:rPr lang="nl-NL" dirty="0"/>
              <a:t>V</a:t>
            </a:r>
            <a:r>
              <a:rPr lang="nl-NL" dirty="0" smtClean="0"/>
              <a:t>rijheid</a:t>
            </a:r>
            <a:r>
              <a:rPr lang="nl-NL" dirty="0"/>
              <a:t>, democratie en een sterke rechtsstaat </a:t>
            </a:r>
            <a:r>
              <a:rPr lang="nl-NL" dirty="0" smtClean="0"/>
              <a:t>lijken vanzelfsprekende </a:t>
            </a:r>
            <a:r>
              <a:rPr lang="nl-NL" dirty="0"/>
              <a:t>waarden. Maar wie de wereld beschouwt, realiseert zich hoe bijzonder het is te leven in een land waarin mensen zich veilig kunnen voelen. Waarin vrijheid samengaat met verdraagzaamheid en verantwoordelijkheidsgevoel. En waarin </a:t>
            </a:r>
            <a:r>
              <a:rPr lang="nl-NL" b="1" dirty="0"/>
              <a:t>mensen nog altijd iets voor een ander overhebben</a:t>
            </a:r>
            <a:r>
              <a:rPr lang="nl-NL" dirty="0"/>
              <a:t>. Hoewel in het publieke debat en op </a:t>
            </a:r>
            <a:r>
              <a:rPr lang="nl-NL" dirty="0" err="1"/>
              <a:t>social</a:t>
            </a:r>
            <a:r>
              <a:rPr lang="nl-NL" dirty="0"/>
              <a:t> media tegenstellingen soms de boventoon lijken te voeren, is de dagelijkse realiteit voor de meesten van ons anders. </a:t>
            </a:r>
            <a:r>
              <a:rPr lang="nl-NL" b="1" dirty="0"/>
              <a:t>Nederland blijft een land van vrijwilligers </a:t>
            </a:r>
            <a:r>
              <a:rPr lang="nl-NL" dirty="0"/>
              <a:t>en van verstandige compromissen in het brede midden. Van jong tot oud, van werkvloer tot bestuurskamer en van Willemstad tot Amsterdam willen </a:t>
            </a:r>
            <a:r>
              <a:rPr lang="nl-NL" b="1" dirty="0"/>
              <a:t>mensen meedoen en hun bijdrage leveren</a:t>
            </a:r>
            <a:r>
              <a:rPr lang="nl-NL" dirty="0"/>
              <a:t>. Dat is wat ons bindt en wat we met elkaar moeten koesteren</a:t>
            </a:r>
            <a:r>
              <a:rPr lang="nl-NL" dirty="0" smtClean="0"/>
              <a:t>.” </a:t>
            </a:r>
          </a:p>
          <a:p>
            <a:endParaRPr lang="nl-NL" dirty="0"/>
          </a:p>
          <a:p>
            <a:r>
              <a:rPr lang="nl-NL" dirty="0" smtClean="0"/>
              <a:t>		</a:t>
            </a:r>
            <a:r>
              <a:rPr lang="nl-NL" dirty="0"/>
              <a:t> </a:t>
            </a:r>
            <a:r>
              <a:rPr lang="nl-NL" dirty="0" smtClean="0"/>
              <a:t>           </a:t>
            </a:r>
            <a:r>
              <a:rPr lang="nl-NL" i="1" dirty="0" smtClean="0"/>
              <a:t>Troonrede Koning Willem-Alexander, 17.09.2019</a:t>
            </a:r>
            <a:endParaRPr lang="en-US" i="1" dirty="0"/>
          </a:p>
        </p:txBody>
      </p:sp>
      <p:sp>
        <p:nvSpPr>
          <p:cNvPr id="6" name="Slide Number Placeholder 5"/>
          <p:cNvSpPr>
            <a:spLocks noGrp="1"/>
          </p:cNvSpPr>
          <p:nvPr>
            <p:ph type="sldNum" sz="quarter" idx="12"/>
          </p:nvPr>
        </p:nvSpPr>
        <p:spPr/>
        <p:txBody>
          <a:bodyPr/>
          <a:lstStyle/>
          <a:p>
            <a:fld id="{25A8E426-1013-4DA1-9982-506C918562F2}" type="slidenum">
              <a:rPr lang="de-DE" smtClean="0"/>
              <a:t>4</a:t>
            </a:fld>
            <a:endParaRPr lang="de-DE"/>
          </a:p>
        </p:txBody>
      </p:sp>
      <p:pic>
        <p:nvPicPr>
          <p:cNvPr id="7" name="Picture 6"/>
          <p:cNvPicPr>
            <a:picLocks noChangeAspect="1"/>
          </p:cNvPicPr>
          <p:nvPr/>
        </p:nvPicPr>
        <p:blipFill>
          <a:blip r:embed="rId3"/>
          <a:stretch>
            <a:fillRect/>
          </a:stretch>
        </p:blipFill>
        <p:spPr>
          <a:xfrm>
            <a:off x="6136879" y="3293690"/>
            <a:ext cx="2302549" cy="1849810"/>
          </a:xfrm>
          <a:prstGeom prst="rect">
            <a:avLst/>
          </a:prstGeom>
        </p:spPr>
      </p:pic>
    </p:spTree>
    <p:extLst>
      <p:ext uri="{BB962C8B-B14F-4D97-AF65-F5344CB8AC3E}">
        <p14:creationId xmlns:p14="http://schemas.microsoft.com/office/powerpoint/2010/main" val="1024694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Nederland </a:t>
            </a:r>
            <a:r>
              <a:rPr lang="en-US" dirty="0" err="1" smtClean="0"/>
              <a:t>vrijwilligersland</a:t>
            </a:r>
            <a:r>
              <a:rPr lang="en-US" dirty="0" smtClean="0"/>
              <a:t>?</a:t>
            </a:r>
            <a:endParaRPr lang="en-US" dirty="0"/>
          </a:p>
        </p:txBody>
      </p:sp>
      <p:sp>
        <p:nvSpPr>
          <p:cNvPr id="3" name="Content Placeholder 2"/>
          <p:cNvSpPr>
            <a:spLocks noGrp="1"/>
          </p:cNvSpPr>
          <p:nvPr>
            <p:ph idx="1"/>
          </p:nvPr>
        </p:nvSpPr>
        <p:spPr/>
        <p:txBody>
          <a:bodyPr/>
          <a:lstStyle/>
          <a:p>
            <a:r>
              <a:rPr lang="en-US" dirty="0" smtClean="0"/>
              <a:t>“</a:t>
            </a:r>
            <a:endParaRPr lang="en-US" dirty="0"/>
          </a:p>
        </p:txBody>
      </p:sp>
      <p:sp>
        <p:nvSpPr>
          <p:cNvPr id="6" name="Slide Number Placeholder 5"/>
          <p:cNvSpPr>
            <a:spLocks noGrp="1"/>
          </p:cNvSpPr>
          <p:nvPr>
            <p:ph type="sldNum" sz="quarter" idx="12"/>
          </p:nvPr>
        </p:nvSpPr>
        <p:spPr/>
        <p:txBody>
          <a:bodyPr/>
          <a:lstStyle/>
          <a:p>
            <a:fld id="{25A8E426-1013-4DA1-9982-506C918562F2}" type="slidenum">
              <a:rPr lang="de-DE" smtClean="0"/>
              <a:t>5</a:t>
            </a:fld>
            <a:endParaRPr lang="de-DE"/>
          </a:p>
        </p:txBody>
      </p:sp>
      <p:sp>
        <p:nvSpPr>
          <p:cNvPr id="7" name="TextBox 6"/>
          <p:cNvSpPr txBox="1"/>
          <p:nvPr/>
        </p:nvSpPr>
        <p:spPr>
          <a:xfrm>
            <a:off x="441435" y="1072055"/>
            <a:ext cx="5868865" cy="1338828"/>
          </a:xfrm>
          <a:prstGeom prst="rect">
            <a:avLst/>
          </a:prstGeom>
          <a:noFill/>
        </p:spPr>
        <p:txBody>
          <a:bodyPr wrap="square" rtlCol="0">
            <a:spAutoFit/>
          </a:bodyPr>
          <a:lstStyle/>
          <a:p>
            <a:r>
              <a:rPr lang="nl-NL" dirty="0"/>
              <a:t>Bouwen aan een hechte samenleving gaat iedereen in ons land aan. Vooropgesteld: er gaat veel goed. </a:t>
            </a:r>
            <a:r>
              <a:rPr lang="nl-NL" b="1" dirty="0"/>
              <a:t>Nederland is een land van vrijwilligers</a:t>
            </a:r>
            <a:r>
              <a:rPr lang="nl-NL" dirty="0"/>
              <a:t>, kerken en verenigingen, dat samenkomt rond bijzondere sportprestaties en op nationale feestdagen</a:t>
            </a:r>
            <a:r>
              <a:rPr lang="nl-NL" dirty="0" smtClean="0"/>
              <a:t>.”</a:t>
            </a:r>
          </a:p>
          <a:p>
            <a:endParaRPr lang="nl-NL" dirty="0"/>
          </a:p>
          <a:p>
            <a:r>
              <a:rPr lang="nl-NL" dirty="0" smtClean="0"/>
              <a:t>	</a:t>
            </a:r>
            <a:endParaRPr lang="en-US" dirty="0"/>
          </a:p>
        </p:txBody>
      </p:sp>
      <p:sp>
        <p:nvSpPr>
          <p:cNvPr id="9" name="Rectangle 8"/>
          <p:cNvSpPr/>
          <p:nvPr/>
        </p:nvSpPr>
        <p:spPr>
          <a:xfrm>
            <a:off x="2261211" y="2110801"/>
            <a:ext cx="3966470" cy="300082"/>
          </a:xfrm>
          <a:prstGeom prst="rect">
            <a:avLst/>
          </a:prstGeom>
        </p:spPr>
        <p:txBody>
          <a:bodyPr wrap="none">
            <a:spAutoFit/>
          </a:bodyPr>
          <a:lstStyle/>
          <a:p>
            <a:r>
              <a:rPr lang="nl-NL" i="1" dirty="0"/>
              <a:t>Troonrede Koning Willem-Alexander, </a:t>
            </a:r>
            <a:r>
              <a:rPr lang="nl-NL" i="1" dirty="0" smtClean="0"/>
              <a:t>18.09.2018</a:t>
            </a:r>
            <a:endParaRPr lang="en-US" dirty="0"/>
          </a:p>
        </p:txBody>
      </p:sp>
      <p:pic>
        <p:nvPicPr>
          <p:cNvPr id="10" name="Picture 9"/>
          <p:cNvPicPr>
            <a:picLocks noChangeAspect="1"/>
          </p:cNvPicPr>
          <p:nvPr/>
        </p:nvPicPr>
        <p:blipFill>
          <a:blip r:embed="rId3"/>
          <a:stretch>
            <a:fillRect/>
          </a:stretch>
        </p:blipFill>
        <p:spPr>
          <a:xfrm>
            <a:off x="6136879" y="3293690"/>
            <a:ext cx="2302549" cy="1849810"/>
          </a:xfrm>
          <a:prstGeom prst="rect">
            <a:avLst/>
          </a:prstGeom>
        </p:spPr>
      </p:pic>
    </p:spTree>
    <p:extLst>
      <p:ext uri="{BB962C8B-B14F-4D97-AF65-F5344CB8AC3E}">
        <p14:creationId xmlns:p14="http://schemas.microsoft.com/office/powerpoint/2010/main" val="2444694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Vrijwilligerswerk</a:t>
            </a:r>
            <a:r>
              <a:rPr lang="en-US" dirty="0" smtClean="0"/>
              <a:t> in Nederland</a:t>
            </a:r>
            <a:endParaRPr lang="en-US" dirty="0"/>
          </a:p>
        </p:txBody>
      </p:sp>
      <p:sp>
        <p:nvSpPr>
          <p:cNvPr id="5" name="Footer Placeholder 4"/>
          <p:cNvSpPr>
            <a:spLocks noGrp="1"/>
          </p:cNvSpPr>
          <p:nvPr>
            <p:ph type="ftr" sz="quarter" idx="11"/>
          </p:nvPr>
        </p:nvSpPr>
        <p:spPr>
          <a:xfrm>
            <a:off x="1188759" y="6745835"/>
            <a:ext cx="7303402" cy="273844"/>
          </a:xfrm>
        </p:spPr>
        <p:txBody>
          <a:bodyPr/>
          <a:lstStyle/>
          <a:p>
            <a:r>
              <a:rPr lang="en-US" dirty="0" err="1" smtClean="0"/>
              <a:t>Bron</a:t>
            </a:r>
            <a:r>
              <a:rPr lang="en-US" dirty="0" smtClean="0"/>
              <a:t>: </a:t>
            </a:r>
            <a:r>
              <a:rPr lang="en-US" dirty="0" err="1" smtClean="0"/>
              <a:t>Schmeets</a:t>
            </a:r>
            <a:r>
              <a:rPr lang="en-US" dirty="0" smtClean="0"/>
              <a:t> &amp; </a:t>
            </a:r>
            <a:r>
              <a:rPr lang="en-US" dirty="0" err="1" smtClean="0"/>
              <a:t>Arends</a:t>
            </a:r>
            <a:r>
              <a:rPr lang="en-US" dirty="0" smtClean="0"/>
              <a:t>, 2017; </a:t>
            </a:r>
            <a:r>
              <a:rPr lang="en-US" dirty="0" err="1" smtClean="0"/>
              <a:t>Geven</a:t>
            </a:r>
            <a:r>
              <a:rPr lang="en-US" smtClean="0"/>
              <a:t> in Nederland, 2017</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6</a:t>
            </a:fld>
            <a:endParaRPr lang="de-DE"/>
          </a:p>
        </p:txBody>
      </p:sp>
      <p:pic>
        <p:nvPicPr>
          <p:cNvPr id="2050" name="Picture 2" descr="Afbeeldingsresultaat voor icon volunte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02" y="1623068"/>
            <a:ext cx="705462" cy="7054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wandklok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84" b="8304"/>
          <a:stretch/>
        </p:blipFill>
        <p:spPr bwMode="auto">
          <a:xfrm>
            <a:off x="287502" y="2434186"/>
            <a:ext cx="618986" cy="6030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FT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527" y="3133441"/>
            <a:ext cx="936935" cy="7027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nederlandse v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290" y="1082465"/>
            <a:ext cx="536110" cy="53611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Afbeeldingsresultaat voor europese unie v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Afbeeldingsresultaat voor europese unie v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6382" y="1185968"/>
            <a:ext cx="490532" cy="3291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36762" y="1185968"/>
            <a:ext cx="287258" cy="307777"/>
          </a:xfrm>
          <a:prstGeom prst="rect">
            <a:avLst/>
          </a:prstGeom>
        </p:spPr>
        <p:txBody>
          <a:bodyPr wrap="none">
            <a:spAutoFit/>
          </a:bodyPr>
          <a:lstStyle/>
          <a:p>
            <a:r>
              <a:rPr lang="en-US" sz="1400" dirty="0"/>
              <a:t>&gt;</a:t>
            </a:r>
            <a:endParaRPr lang="en-US" dirty="0"/>
          </a:p>
        </p:txBody>
      </p:sp>
      <p:sp>
        <p:nvSpPr>
          <p:cNvPr id="11" name="Rectangle 10"/>
          <p:cNvSpPr/>
          <p:nvPr/>
        </p:nvSpPr>
        <p:spPr>
          <a:xfrm>
            <a:off x="1036762" y="1789308"/>
            <a:ext cx="5862887" cy="1154162"/>
          </a:xfrm>
          <a:prstGeom prst="rect">
            <a:avLst/>
          </a:prstGeom>
        </p:spPr>
        <p:txBody>
          <a:bodyPr wrap="none">
            <a:spAutoFit/>
          </a:bodyPr>
          <a:lstStyle/>
          <a:p>
            <a:r>
              <a:rPr lang="en-US" sz="1400" dirty="0" smtClean="0"/>
              <a:t>1977 – 2016:  42.0% - 50.0% van de </a:t>
            </a:r>
            <a:r>
              <a:rPr lang="en-US" sz="1400" dirty="0" err="1" smtClean="0"/>
              <a:t>Nederlandse</a:t>
            </a:r>
            <a:r>
              <a:rPr lang="en-US" sz="1400" dirty="0" smtClean="0"/>
              <a:t> </a:t>
            </a:r>
            <a:r>
              <a:rPr lang="en-US" sz="1400" dirty="0" err="1" smtClean="0"/>
              <a:t>bevolking</a:t>
            </a:r>
            <a:r>
              <a:rPr lang="en-US" sz="1400" dirty="0" smtClean="0"/>
              <a:t> &gt; 18 </a:t>
            </a:r>
            <a:r>
              <a:rPr lang="en-US" sz="1400" dirty="0" err="1" smtClean="0"/>
              <a:t>jaar</a:t>
            </a:r>
            <a:endParaRPr lang="en-US" sz="1400" dirty="0" smtClean="0"/>
          </a:p>
          <a:p>
            <a:r>
              <a:rPr lang="en-US" sz="1400" dirty="0"/>
              <a:t>	</a:t>
            </a:r>
            <a:r>
              <a:rPr lang="en-US" sz="1400" dirty="0" smtClean="0"/>
              <a:t>          Circa 6.000.000 </a:t>
            </a:r>
            <a:r>
              <a:rPr lang="en-US" sz="1400" dirty="0" err="1" smtClean="0"/>
              <a:t>vrijwilligers</a:t>
            </a:r>
            <a:endParaRPr lang="en-US" sz="1400" dirty="0" smtClean="0"/>
          </a:p>
          <a:p>
            <a:endParaRPr lang="en-US" sz="1400" dirty="0"/>
          </a:p>
          <a:p>
            <a:r>
              <a:rPr lang="en-US" dirty="0" smtClean="0"/>
              <a:t>1975: 			1990:			2016:</a:t>
            </a:r>
          </a:p>
          <a:p>
            <a:r>
              <a:rPr lang="en-US" dirty="0" smtClean="0"/>
              <a:t>17.6 </a:t>
            </a:r>
            <a:r>
              <a:rPr lang="en-US" dirty="0" err="1" smtClean="0"/>
              <a:t>uur</a:t>
            </a:r>
            <a:r>
              <a:rPr lang="en-US" dirty="0" smtClean="0"/>
              <a:t> per </a:t>
            </a:r>
            <a:r>
              <a:rPr lang="en-US" dirty="0" err="1" smtClean="0"/>
              <a:t>maand</a:t>
            </a:r>
            <a:r>
              <a:rPr lang="en-US" dirty="0" smtClean="0"/>
              <a:t>	20 </a:t>
            </a:r>
            <a:r>
              <a:rPr lang="en-US" dirty="0" err="1" smtClean="0"/>
              <a:t>uur</a:t>
            </a:r>
            <a:r>
              <a:rPr lang="en-US" dirty="0" smtClean="0"/>
              <a:t> per </a:t>
            </a:r>
            <a:r>
              <a:rPr lang="en-US" dirty="0" err="1" smtClean="0"/>
              <a:t>maand</a:t>
            </a:r>
            <a:r>
              <a:rPr lang="en-US" dirty="0" smtClean="0"/>
              <a:t>	14.5 </a:t>
            </a:r>
            <a:r>
              <a:rPr lang="en-US" dirty="0" err="1" smtClean="0"/>
              <a:t>uur</a:t>
            </a:r>
            <a:r>
              <a:rPr lang="en-US" dirty="0" smtClean="0"/>
              <a:t> per </a:t>
            </a:r>
            <a:r>
              <a:rPr lang="en-US" dirty="0" err="1" smtClean="0"/>
              <a:t>maand</a:t>
            </a:r>
            <a:endParaRPr lang="en-US" dirty="0"/>
          </a:p>
        </p:txBody>
      </p:sp>
      <p:sp>
        <p:nvSpPr>
          <p:cNvPr id="12" name="Rectangle 11"/>
          <p:cNvSpPr/>
          <p:nvPr/>
        </p:nvSpPr>
        <p:spPr>
          <a:xfrm>
            <a:off x="1079429" y="3339600"/>
            <a:ext cx="1224438" cy="307777"/>
          </a:xfrm>
          <a:prstGeom prst="rect">
            <a:avLst/>
          </a:prstGeom>
        </p:spPr>
        <p:txBody>
          <a:bodyPr wrap="none">
            <a:spAutoFit/>
          </a:bodyPr>
          <a:lstStyle/>
          <a:p>
            <a:r>
              <a:rPr lang="en-US" sz="1400" dirty="0" smtClean="0"/>
              <a:t>700.000 FTE</a:t>
            </a:r>
            <a:endParaRPr lang="en-US" dirty="0"/>
          </a:p>
        </p:txBody>
      </p:sp>
      <p:sp>
        <p:nvSpPr>
          <p:cNvPr id="13" name="Rectangle 12"/>
          <p:cNvSpPr/>
          <p:nvPr/>
        </p:nvSpPr>
        <p:spPr>
          <a:xfrm>
            <a:off x="378290" y="4097632"/>
            <a:ext cx="4572000" cy="338554"/>
          </a:xfrm>
          <a:prstGeom prst="rect">
            <a:avLst/>
          </a:prstGeom>
        </p:spPr>
        <p:txBody>
          <a:bodyPr>
            <a:spAutoFit/>
          </a:bodyPr>
          <a:lstStyle/>
          <a:p>
            <a:r>
              <a:rPr kumimoji="1" lang="nl-NL" sz="1600" b="1" dirty="0" smtClean="0"/>
              <a:t>Wie zijn deze vrijwilligers? </a:t>
            </a:r>
            <a:endParaRPr lang="en-US" sz="1600" b="1" dirty="0"/>
          </a:p>
        </p:txBody>
      </p:sp>
      <p:pic>
        <p:nvPicPr>
          <p:cNvPr id="2062" name="Picture 14" descr="Afbeeldingsresultaat voor man vrouw gelijk ic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19" t="13159" r="17473" b="29258"/>
          <a:stretch/>
        </p:blipFill>
        <p:spPr bwMode="auto">
          <a:xfrm>
            <a:off x="3146029" y="3986390"/>
            <a:ext cx="646387" cy="5833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erelateerde afbeeld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6672" y="3953896"/>
            <a:ext cx="696639" cy="69663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fbeeldingsresultaat voor caucasian senior women ic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3036"/>
          <a:stretch/>
        </p:blipFill>
        <p:spPr bwMode="auto">
          <a:xfrm>
            <a:off x="7189610" y="3964930"/>
            <a:ext cx="1033870" cy="58648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Afbeeldingsresultaat voor rich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52536" y="3981074"/>
            <a:ext cx="524019" cy="52401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Afbeeldingsresultaat voor busy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5529" y="3975712"/>
            <a:ext cx="618030" cy="5347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3"/>
          <a:stretch>
            <a:fillRect/>
          </a:stretch>
        </p:blipFill>
        <p:spPr>
          <a:xfrm>
            <a:off x="6466366" y="3983233"/>
            <a:ext cx="627444" cy="568736"/>
          </a:xfrm>
          <a:prstGeom prst="rect">
            <a:avLst/>
          </a:prstGeom>
        </p:spPr>
      </p:pic>
    </p:spTree>
    <p:extLst>
      <p:ext uri="{BB962C8B-B14F-4D97-AF65-F5344CB8AC3E}">
        <p14:creationId xmlns:p14="http://schemas.microsoft.com/office/powerpoint/2010/main" val="2315059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Veranderingen</a:t>
            </a:r>
            <a:r>
              <a:rPr lang="en-US" dirty="0" smtClean="0"/>
              <a:t> in de </a:t>
            </a:r>
            <a:r>
              <a:rPr lang="en-US" dirty="0" err="1" smtClean="0"/>
              <a:t>samenleving</a:t>
            </a:r>
            <a:endParaRPr lang="en-US" dirty="0"/>
          </a:p>
        </p:txBody>
      </p:sp>
      <p:sp>
        <p:nvSpPr>
          <p:cNvPr id="3" name="Content Placeholder 2"/>
          <p:cNvSpPr>
            <a:spLocks noGrp="1"/>
          </p:cNvSpPr>
          <p:nvPr>
            <p:ph idx="1"/>
          </p:nvPr>
        </p:nvSpPr>
        <p:spPr>
          <a:xfrm>
            <a:off x="256841" y="966952"/>
            <a:ext cx="8425108" cy="3674270"/>
          </a:xfrm>
        </p:spPr>
        <p:txBody>
          <a:bodyPr>
            <a:normAutofit/>
          </a:bodyPr>
          <a:lstStyle/>
          <a:p>
            <a:endParaRPr lang="nl-NL" sz="1500" dirty="0" smtClean="0"/>
          </a:p>
          <a:p>
            <a:pPr marL="457200" indent="-457200">
              <a:buAutoNum type="arabicPeriod"/>
            </a:pPr>
            <a:r>
              <a:rPr lang="nl-NL" sz="1500" b="1" dirty="0" smtClean="0"/>
              <a:t>Individualisering</a:t>
            </a:r>
            <a:r>
              <a:rPr lang="nl-NL" sz="1500" dirty="0" smtClean="0"/>
              <a:t>: verdwijnen van het verplichte karakter en traditionele sociale relaties zoals familie, kerk, of klasse</a:t>
            </a:r>
          </a:p>
          <a:p>
            <a:pPr marL="457200" indent="-457200">
              <a:buAutoNum type="arabicPeriod"/>
            </a:pPr>
            <a:r>
              <a:rPr lang="nl-NL" sz="1500" b="1" dirty="0" err="1" smtClean="0"/>
              <a:t>Informalisatie</a:t>
            </a:r>
            <a:r>
              <a:rPr lang="nl-NL" sz="1500" dirty="0" smtClean="0"/>
              <a:t>: losmaken van (traditionele) manieren </a:t>
            </a:r>
          </a:p>
          <a:p>
            <a:pPr marL="457200" indent="-457200">
              <a:buAutoNum type="arabicPeriod"/>
            </a:pPr>
            <a:r>
              <a:rPr lang="nl-NL" sz="1500" b="1" dirty="0" smtClean="0"/>
              <a:t>Digitalisering</a:t>
            </a:r>
            <a:r>
              <a:rPr lang="nl-NL" sz="1500" dirty="0" smtClean="0"/>
              <a:t>: technologische vooruitgang</a:t>
            </a:r>
          </a:p>
          <a:p>
            <a:pPr marL="457200" indent="-457200">
              <a:buAutoNum type="arabicPeriod"/>
            </a:pPr>
            <a:r>
              <a:rPr lang="nl-NL" sz="1500" b="1" dirty="0" smtClean="0"/>
              <a:t>Intensivering</a:t>
            </a:r>
            <a:r>
              <a:rPr lang="nl-NL" sz="1500" dirty="0" smtClean="0"/>
              <a:t>: toenemende behoefte aan variatie en verandering</a:t>
            </a:r>
          </a:p>
          <a:p>
            <a:pPr marL="457200" indent="-457200">
              <a:buAutoNum type="arabicPeriod"/>
            </a:pPr>
            <a:r>
              <a:rPr lang="nl-NL" sz="1500" b="1" dirty="0" smtClean="0"/>
              <a:t>Internationalisering</a:t>
            </a:r>
            <a:r>
              <a:rPr lang="nl-NL" sz="1500" dirty="0" smtClean="0"/>
              <a:t>: grotere oriëntatie op het buitenland</a:t>
            </a:r>
            <a:endParaRPr lang="en-US" sz="1500" dirty="0"/>
          </a:p>
        </p:txBody>
      </p:sp>
      <p:sp>
        <p:nvSpPr>
          <p:cNvPr id="6" name="Slide Number Placeholder 5"/>
          <p:cNvSpPr>
            <a:spLocks noGrp="1"/>
          </p:cNvSpPr>
          <p:nvPr>
            <p:ph type="sldNum" sz="quarter" idx="12"/>
          </p:nvPr>
        </p:nvSpPr>
        <p:spPr/>
        <p:txBody>
          <a:bodyPr/>
          <a:lstStyle/>
          <a:p>
            <a:fld id="{25A8E426-1013-4DA1-9982-506C918562F2}" type="slidenum">
              <a:rPr lang="de-DE" smtClean="0"/>
              <a:t>7</a:t>
            </a:fld>
            <a:endParaRPr lang="de-DE"/>
          </a:p>
        </p:txBody>
      </p:sp>
      <p:sp>
        <p:nvSpPr>
          <p:cNvPr id="7" name="TextBox 6"/>
          <p:cNvSpPr txBox="1"/>
          <p:nvPr/>
        </p:nvSpPr>
        <p:spPr>
          <a:xfrm>
            <a:off x="178013" y="3703856"/>
            <a:ext cx="8161946" cy="1200329"/>
          </a:xfrm>
          <a:prstGeom prst="rect">
            <a:avLst/>
          </a:prstGeom>
          <a:noFill/>
        </p:spPr>
        <p:txBody>
          <a:bodyPr wrap="square" rtlCol="0">
            <a:spAutoFit/>
          </a:bodyPr>
          <a:lstStyle/>
          <a:p>
            <a:pPr marL="285750" indent="-285750">
              <a:buFont typeface="Wingdings" panose="05000000000000000000" pitchFamily="2" charset="2"/>
              <a:buChar char="à"/>
            </a:pPr>
            <a:r>
              <a:rPr lang="en-US" sz="1800" dirty="0" err="1" smtClean="0"/>
              <a:t>Hetzelfde</a:t>
            </a:r>
            <a:r>
              <a:rPr lang="en-US" sz="1800" dirty="0" smtClean="0"/>
              <a:t> </a:t>
            </a:r>
            <a:r>
              <a:rPr lang="en-US" sz="1800" dirty="0" err="1" smtClean="0"/>
              <a:t>aantal</a:t>
            </a:r>
            <a:r>
              <a:rPr lang="en-US" sz="1800" dirty="0" smtClean="0"/>
              <a:t> </a:t>
            </a:r>
            <a:r>
              <a:rPr lang="en-US" sz="1800" dirty="0" err="1" smtClean="0"/>
              <a:t>vrijwilligers</a:t>
            </a:r>
            <a:r>
              <a:rPr lang="en-US" sz="1800" dirty="0" smtClean="0"/>
              <a:t>, </a:t>
            </a:r>
            <a:r>
              <a:rPr lang="en-US" sz="1800" dirty="0" err="1" smtClean="0"/>
              <a:t>geeft</a:t>
            </a:r>
            <a:r>
              <a:rPr lang="en-US" sz="1800" dirty="0" smtClean="0"/>
              <a:t> minder </a:t>
            </a:r>
            <a:r>
              <a:rPr lang="en-US" sz="1800" dirty="0" err="1" smtClean="0"/>
              <a:t>uren</a:t>
            </a:r>
            <a:r>
              <a:rPr lang="en-US" sz="1800" dirty="0" smtClean="0"/>
              <a:t>.</a:t>
            </a:r>
          </a:p>
          <a:p>
            <a:endParaRPr lang="en-US" sz="1800" dirty="0" smtClean="0"/>
          </a:p>
          <a:p>
            <a:pPr marL="285750" indent="-285750">
              <a:buFont typeface="Wingdings" panose="05000000000000000000" pitchFamily="2" charset="2"/>
              <a:buChar char="à"/>
            </a:pPr>
            <a:r>
              <a:rPr lang="en-US" sz="1800" dirty="0" err="1" smtClean="0"/>
              <a:t>Traditionele</a:t>
            </a:r>
            <a:r>
              <a:rPr lang="en-US" sz="1800" dirty="0" smtClean="0"/>
              <a:t> </a:t>
            </a:r>
            <a:r>
              <a:rPr lang="en-US" sz="1800" dirty="0" err="1" smtClean="0"/>
              <a:t>vormen</a:t>
            </a:r>
            <a:r>
              <a:rPr lang="en-US" sz="1800" dirty="0" smtClean="0"/>
              <a:t> van </a:t>
            </a:r>
            <a:r>
              <a:rPr lang="en-US" sz="1800" dirty="0" err="1" smtClean="0"/>
              <a:t>vrijwilligerswerk</a:t>
            </a:r>
            <a:r>
              <a:rPr lang="en-US" sz="1800" dirty="0" smtClean="0"/>
              <a:t> (</a:t>
            </a:r>
            <a:r>
              <a:rPr lang="en-US" sz="1800" dirty="0" err="1" smtClean="0"/>
              <a:t>reguliere</a:t>
            </a:r>
            <a:r>
              <a:rPr lang="en-US" sz="1800" dirty="0" smtClean="0"/>
              <a:t> basis) </a:t>
            </a:r>
            <a:r>
              <a:rPr lang="en-US" sz="1800" dirty="0" err="1" smtClean="0"/>
              <a:t>maken</a:t>
            </a:r>
            <a:r>
              <a:rPr lang="en-US" sz="1800" dirty="0" smtClean="0"/>
              <a:t> </a:t>
            </a:r>
            <a:r>
              <a:rPr lang="en-US" sz="1800" dirty="0" err="1" smtClean="0"/>
              <a:t>plaats</a:t>
            </a:r>
            <a:r>
              <a:rPr lang="en-US" sz="1800" dirty="0" smtClean="0"/>
              <a:t> </a:t>
            </a:r>
            <a:r>
              <a:rPr lang="en-US" sz="1800" dirty="0" err="1" smtClean="0"/>
              <a:t>voor</a:t>
            </a:r>
            <a:r>
              <a:rPr lang="en-US" sz="1800" dirty="0" smtClean="0"/>
              <a:t> </a:t>
            </a:r>
            <a:r>
              <a:rPr lang="en-US" sz="1800" dirty="0" err="1" smtClean="0"/>
              <a:t>nieuwe</a:t>
            </a:r>
            <a:r>
              <a:rPr lang="en-US" sz="1800" dirty="0" smtClean="0"/>
              <a:t> </a:t>
            </a:r>
            <a:r>
              <a:rPr lang="en-US" sz="1800" dirty="0" err="1" smtClean="0"/>
              <a:t>vormen</a:t>
            </a:r>
            <a:r>
              <a:rPr lang="en-US" sz="1800" dirty="0" smtClean="0"/>
              <a:t> van </a:t>
            </a:r>
            <a:r>
              <a:rPr lang="en-US" sz="1800" dirty="0" err="1" smtClean="0"/>
              <a:t>vrijwilligerswerk</a:t>
            </a:r>
            <a:endParaRPr lang="en-US" sz="1800" dirty="0"/>
          </a:p>
        </p:txBody>
      </p:sp>
    </p:spTree>
    <p:extLst>
      <p:ext uri="{BB962C8B-B14F-4D97-AF65-F5344CB8AC3E}">
        <p14:creationId xmlns:p14="http://schemas.microsoft.com/office/powerpoint/2010/main" val="1754369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42720"/>
            <a:ext cx="8425108" cy="3110390"/>
          </a:xfrm>
        </p:spPr>
        <p:txBody>
          <a:bodyPr/>
          <a:lstStyle/>
          <a:p>
            <a:r>
              <a:rPr lang="en-US" dirty="0" err="1"/>
              <a:t>Mensen</a:t>
            </a:r>
            <a:r>
              <a:rPr lang="en-US" dirty="0"/>
              <a:t> </a:t>
            </a:r>
            <a:r>
              <a:rPr lang="en-US" dirty="0" err="1"/>
              <a:t>willen</a:t>
            </a:r>
            <a:r>
              <a:rPr lang="en-US" dirty="0"/>
              <a:t> </a:t>
            </a:r>
            <a:r>
              <a:rPr lang="en-US" dirty="0" err="1"/>
              <a:t>niet</a:t>
            </a:r>
            <a:r>
              <a:rPr lang="en-US" dirty="0"/>
              <a:t> </a:t>
            </a:r>
            <a:r>
              <a:rPr lang="en-US" dirty="0" err="1"/>
              <a:t>langer</a:t>
            </a:r>
            <a:r>
              <a:rPr lang="en-US" dirty="0"/>
              <a:t> </a:t>
            </a:r>
            <a:r>
              <a:rPr lang="en-US" dirty="0" err="1"/>
              <a:t>aan</a:t>
            </a:r>
            <a:r>
              <a:rPr lang="en-US" dirty="0"/>
              <a:t> </a:t>
            </a:r>
            <a:r>
              <a:rPr lang="en-US" dirty="0" err="1"/>
              <a:t>vrijwilligerswerk</a:t>
            </a:r>
            <a:r>
              <a:rPr lang="en-US" dirty="0"/>
              <a:t> </a:t>
            </a:r>
            <a:r>
              <a:rPr lang="en-US" dirty="0" err="1"/>
              <a:t>doen</a:t>
            </a:r>
            <a:endParaRPr lang="en-US" dirty="0"/>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8</a:t>
            </a:fld>
            <a:endParaRPr lang="de-DE"/>
          </a:p>
        </p:txBody>
      </p:sp>
      <p:sp>
        <p:nvSpPr>
          <p:cNvPr id="7" name="TextBox 6"/>
          <p:cNvSpPr txBox="1"/>
          <p:nvPr/>
        </p:nvSpPr>
        <p:spPr>
          <a:xfrm>
            <a:off x="264160" y="1092815"/>
            <a:ext cx="1156279" cy="461665"/>
          </a:xfrm>
          <a:prstGeom prst="rect">
            <a:avLst/>
          </a:prstGeom>
          <a:noFill/>
        </p:spPr>
        <p:txBody>
          <a:bodyPr wrap="none" rtlCol="0">
            <a:spAutoFit/>
          </a:bodyPr>
          <a:lstStyle/>
          <a:p>
            <a:r>
              <a:rPr lang="en-US" sz="2400" b="1" dirty="0" err="1" smtClean="0"/>
              <a:t>Fabel</a:t>
            </a:r>
            <a:r>
              <a:rPr lang="en-US" sz="2400" b="1" dirty="0" smtClean="0"/>
              <a:t>: </a:t>
            </a:r>
            <a:endParaRPr lang="en-US" sz="2400" b="1" dirty="0"/>
          </a:p>
        </p:txBody>
      </p:sp>
      <p:sp>
        <p:nvSpPr>
          <p:cNvPr id="8" name="TextBox 7"/>
          <p:cNvSpPr txBox="1"/>
          <p:nvPr/>
        </p:nvSpPr>
        <p:spPr>
          <a:xfrm>
            <a:off x="264160" y="2448303"/>
            <a:ext cx="8348212" cy="3046988"/>
          </a:xfrm>
          <a:prstGeom prst="rect">
            <a:avLst/>
          </a:prstGeom>
          <a:noFill/>
        </p:spPr>
        <p:txBody>
          <a:bodyPr wrap="square" rtlCol="0">
            <a:spAutoFit/>
          </a:bodyPr>
          <a:lstStyle/>
          <a:p>
            <a:pPr>
              <a:lnSpc>
                <a:spcPct val="150000"/>
              </a:lnSpc>
            </a:pPr>
            <a:r>
              <a:rPr lang="en-US" sz="2400" b="1" dirty="0" err="1" smtClean="0"/>
              <a:t>Feit</a:t>
            </a:r>
            <a:r>
              <a:rPr lang="en-US" sz="2400" b="1" dirty="0" smtClean="0"/>
              <a:t>:</a:t>
            </a:r>
          </a:p>
          <a:p>
            <a:pPr>
              <a:lnSpc>
                <a:spcPct val="150000"/>
              </a:lnSpc>
            </a:pPr>
            <a:r>
              <a:rPr lang="en-US" sz="2400" dirty="0"/>
              <a:t>De </a:t>
            </a:r>
            <a:r>
              <a:rPr lang="en-US" sz="2400" dirty="0" err="1"/>
              <a:t>plaatsen</a:t>
            </a:r>
            <a:r>
              <a:rPr lang="en-US" sz="2400" dirty="0"/>
              <a:t> </a:t>
            </a:r>
            <a:r>
              <a:rPr lang="en-US" sz="2400" dirty="0" err="1"/>
              <a:t>waar</a:t>
            </a:r>
            <a:r>
              <a:rPr lang="en-US" sz="2400" dirty="0"/>
              <a:t> </a:t>
            </a:r>
            <a:r>
              <a:rPr lang="en-US" sz="2400" dirty="0" err="1"/>
              <a:t>mensen</a:t>
            </a:r>
            <a:r>
              <a:rPr lang="en-US" sz="2400" dirty="0"/>
              <a:t> </a:t>
            </a:r>
            <a:r>
              <a:rPr lang="en-US" sz="2400" dirty="0" err="1"/>
              <a:t>voorheen</a:t>
            </a:r>
            <a:r>
              <a:rPr lang="en-US" sz="2400" dirty="0"/>
              <a:t> </a:t>
            </a:r>
            <a:r>
              <a:rPr lang="en-US" sz="2400" dirty="0" err="1"/>
              <a:t>gevraagd</a:t>
            </a:r>
            <a:r>
              <a:rPr lang="en-US" sz="2400" dirty="0"/>
              <a:t> </a:t>
            </a:r>
            <a:r>
              <a:rPr lang="en-US" sz="2400" dirty="0" err="1"/>
              <a:t>werden</a:t>
            </a:r>
            <a:r>
              <a:rPr lang="en-US" sz="2400" dirty="0"/>
              <a:t> </a:t>
            </a:r>
            <a:r>
              <a:rPr lang="en-US" sz="2400" dirty="0" err="1"/>
              <a:t>vrijwilligerswerk</a:t>
            </a:r>
            <a:r>
              <a:rPr lang="en-US" sz="2400" dirty="0"/>
              <a:t> </a:t>
            </a:r>
            <a:r>
              <a:rPr lang="en-US" sz="2400" dirty="0" err="1"/>
              <a:t>te</a:t>
            </a:r>
            <a:r>
              <a:rPr lang="en-US" sz="2400" dirty="0"/>
              <a:t> </a:t>
            </a:r>
            <a:r>
              <a:rPr lang="en-US" sz="2400" dirty="0" err="1"/>
              <a:t>doen</a:t>
            </a:r>
            <a:r>
              <a:rPr lang="en-US" sz="2400" dirty="0"/>
              <a:t> (</a:t>
            </a:r>
            <a:r>
              <a:rPr lang="en-US" sz="2400" dirty="0" err="1"/>
              <a:t>bijv</a:t>
            </a:r>
            <a:r>
              <a:rPr lang="en-US" sz="2400" dirty="0"/>
              <a:t>. </a:t>
            </a:r>
            <a:r>
              <a:rPr lang="en-US" sz="2400" dirty="0" err="1"/>
              <a:t>Kerk</a:t>
            </a:r>
            <a:r>
              <a:rPr lang="en-US" sz="2400" dirty="0"/>
              <a:t>) </a:t>
            </a:r>
            <a:r>
              <a:rPr lang="en-US" sz="2400" dirty="0" err="1"/>
              <a:t>zijn</a:t>
            </a:r>
            <a:r>
              <a:rPr lang="en-US" sz="2400" dirty="0"/>
              <a:t> </a:t>
            </a:r>
            <a:r>
              <a:rPr lang="en-US" sz="2400" dirty="0" err="1"/>
              <a:t>niet</a:t>
            </a:r>
            <a:r>
              <a:rPr lang="en-US" sz="2400" dirty="0"/>
              <a:t> </a:t>
            </a:r>
            <a:r>
              <a:rPr lang="en-US" sz="2400" dirty="0" err="1"/>
              <a:t>meer</a:t>
            </a:r>
            <a:r>
              <a:rPr lang="en-US" sz="2400" dirty="0"/>
              <a:t> zo “</a:t>
            </a:r>
            <a:r>
              <a:rPr lang="en-US" sz="2400" dirty="0" err="1"/>
              <a:t>natuurlijk</a:t>
            </a:r>
            <a:r>
              <a:rPr lang="en-US" sz="2400" dirty="0"/>
              <a:t>” </a:t>
            </a:r>
            <a:r>
              <a:rPr lang="en-US" sz="2400" dirty="0" err="1" smtClean="0"/>
              <a:t>en</a:t>
            </a:r>
            <a:r>
              <a:rPr lang="en-US" sz="2400" dirty="0" smtClean="0"/>
              <a:t> </a:t>
            </a:r>
            <a:r>
              <a:rPr lang="en-US" sz="2400" dirty="0" err="1" smtClean="0"/>
              <a:t>vanzelfsprekend</a:t>
            </a:r>
            <a:endParaRPr lang="en-US" sz="2400" dirty="0"/>
          </a:p>
          <a:p>
            <a:endParaRPr lang="en-US" sz="2400" dirty="0" smtClean="0"/>
          </a:p>
          <a:p>
            <a:endParaRPr lang="en-US" sz="2400" dirty="0"/>
          </a:p>
        </p:txBody>
      </p:sp>
    </p:spTree>
    <p:extLst>
      <p:ext uri="{BB962C8B-B14F-4D97-AF65-F5344CB8AC3E}">
        <p14:creationId xmlns:p14="http://schemas.microsoft.com/office/powerpoint/2010/main" val="20438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Feit</a:t>
            </a:r>
            <a:r>
              <a:rPr lang="en-US" dirty="0" smtClean="0"/>
              <a:t> of </a:t>
            </a:r>
            <a:r>
              <a:rPr lang="en-US" dirty="0" err="1" smtClean="0"/>
              <a:t>fabel</a:t>
            </a:r>
            <a:r>
              <a:rPr lang="en-US" dirty="0" smtClean="0"/>
              <a:t>?</a:t>
            </a:r>
            <a:endParaRPr lang="en-US" dirty="0"/>
          </a:p>
        </p:txBody>
      </p:sp>
      <p:sp>
        <p:nvSpPr>
          <p:cNvPr id="3" name="Content Placeholder 2"/>
          <p:cNvSpPr>
            <a:spLocks noGrp="1"/>
          </p:cNvSpPr>
          <p:nvPr>
            <p:ph idx="1"/>
          </p:nvPr>
        </p:nvSpPr>
        <p:spPr>
          <a:xfrm>
            <a:off x="367200" y="1422400"/>
            <a:ext cx="8425108" cy="3120550"/>
          </a:xfrm>
        </p:spPr>
        <p:txBody>
          <a:bodyPr/>
          <a:lstStyle/>
          <a:p>
            <a:r>
              <a:rPr lang="en-US" dirty="0" err="1"/>
              <a:t>Mensen</a:t>
            </a:r>
            <a:r>
              <a:rPr lang="en-US" dirty="0"/>
              <a:t> </a:t>
            </a:r>
            <a:r>
              <a:rPr lang="en-US" dirty="0" err="1"/>
              <a:t>willen</a:t>
            </a:r>
            <a:r>
              <a:rPr lang="en-US" dirty="0"/>
              <a:t> </a:t>
            </a:r>
            <a:r>
              <a:rPr lang="en-US" dirty="0" err="1"/>
              <a:t>enkel</a:t>
            </a:r>
            <a:r>
              <a:rPr lang="en-US" dirty="0"/>
              <a:t> nog </a:t>
            </a:r>
            <a:r>
              <a:rPr lang="en-US" dirty="0" err="1"/>
              <a:t>vrijwilligerswerk</a:t>
            </a:r>
            <a:r>
              <a:rPr lang="en-US" dirty="0"/>
              <a:t> </a:t>
            </a:r>
            <a:r>
              <a:rPr lang="en-US" dirty="0" err="1"/>
              <a:t>doen</a:t>
            </a:r>
            <a:r>
              <a:rPr lang="en-US" dirty="0"/>
              <a:t> </a:t>
            </a:r>
            <a:r>
              <a:rPr lang="en-US" dirty="0" err="1"/>
              <a:t>als</a:t>
            </a:r>
            <a:r>
              <a:rPr lang="en-US" dirty="0"/>
              <a:t> </a:t>
            </a:r>
            <a:r>
              <a:rPr lang="en-US" dirty="0" err="1"/>
              <a:t>ze</a:t>
            </a:r>
            <a:r>
              <a:rPr lang="en-US" dirty="0"/>
              <a:t> </a:t>
            </a:r>
            <a:r>
              <a:rPr lang="en-US" dirty="0" err="1"/>
              <a:t>er</a:t>
            </a:r>
            <a:r>
              <a:rPr lang="en-US" dirty="0"/>
              <a:t> </a:t>
            </a:r>
            <a:r>
              <a:rPr lang="en-US" dirty="0" err="1"/>
              <a:t>iets</a:t>
            </a:r>
            <a:r>
              <a:rPr lang="en-US" dirty="0"/>
              <a:t> </a:t>
            </a:r>
            <a:r>
              <a:rPr lang="en-US" dirty="0" err="1"/>
              <a:t>voor</a:t>
            </a:r>
            <a:r>
              <a:rPr lang="en-US" dirty="0"/>
              <a:t> </a:t>
            </a:r>
            <a:r>
              <a:rPr lang="en-US" dirty="0" err="1"/>
              <a:t>terug</a:t>
            </a:r>
            <a:r>
              <a:rPr lang="en-US" dirty="0"/>
              <a:t> </a:t>
            </a:r>
            <a:r>
              <a:rPr lang="en-US" dirty="0" err="1"/>
              <a:t>krijgen</a:t>
            </a:r>
            <a:endParaRPr lang="en-US" dirty="0"/>
          </a:p>
          <a:p>
            <a:endParaRPr lang="en-US" dirty="0"/>
          </a:p>
        </p:txBody>
      </p:sp>
      <p:sp>
        <p:nvSpPr>
          <p:cNvPr id="4" name="Date Placeholder 3"/>
          <p:cNvSpPr>
            <a:spLocks noGrp="1"/>
          </p:cNvSpPr>
          <p:nvPr>
            <p:ph type="dt" sz="half" idx="10"/>
          </p:nvPr>
        </p:nvSpPr>
        <p:spPr/>
        <p:txBody>
          <a:bodyPr/>
          <a:lstStyle/>
          <a:p>
            <a:fld id="{ABD937D5-A509-4951-A2F0-A91673EED119}" type="datetime1">
              <a:rPr lang="de-DE" smtClean="0"/>
              <a:t>28.10.2019</a:t>
            </a:fld>
            <a:endParaRPr lang="de-DE"/>
          </a:p>
        </p:txBody>
      </p:sp>
      <p:sp>
        <p:nvSpPr>
          <p:cNvPr id="5" name="Footer Placeholder 4"/>
          <p:cNvSpPr>
            <a:spLocks noGrp="1"/>
          </p:cNvSpPr>
          <p:nvPr>
            <p:ph type="ftr" sz="quarter" idx="11"/>
          </p:nvPr>
        </p:nvSpPr>
        <p:spPr/>
        <p:txBody>
          <a:bodyPr/>
          <a:lstStyle/>
          <a:p>
            <a:r>
              <a:rPr lang="en-US" smtClean="0"/>
              <a:t>Footer text (use for presentation title)</a:t>
            </a:r>
            <a:endParaRPr lang="de-DE"/>
          </a:p>
        </p:txBody>
      </p:sp>
      <p:sp>
        <p:nvSpPr>
          <p:cNvPr id="6" name="Slide Number Placeholder 5"/>
          <p:cNvSpPr>
            <a:spLocks noGrp="1"/>
          </p:cNvSpPr>
          <p:nvPr>
            <p:ph type="sldNum" sz="quarter" idx="12"/>
          </p:nvPr>
        </p:nvSpPr>
        <p:spPr/>
        <p:txBody>
          <a:bodyPr/>
          <a:lstStyle/>
          <a:p>
            <a:fld id="{25A8E426-1013-4DA1-9982-506C918562F2}" type="slidenum">
              <a:rPr lang="de-DE" smtClean="0"/>
              <a:t>9</a:t>
            </a:fld>
            <a:endParaRPr lang="de-DE"/>
          </a:p>
        </p:txBody>
      </p:sp>
      <p:sp>
        <p:nvSpPr>
          <p:cNvPr id="7" name="TextBox 6"/>
          <p:cNvSpPr txBox="1"/>
          <p:nvPr/>
        </p:nvSpPr>
        <p:spPr>
          <a:xfrm>
            <a:off x="264160" y="1092815"/>
            <a:ext cx="1156279" cy="461665"/>
          </a:xfrm>
          <a:prstGeom prst="rect">
            <a:avLst/>
          </a:prstGeom>
          <a:noFill/>
        </p:spPr>
        <p:txBody>
          <a:bodyPr wrap="none" rtlCol="0">
            <a:spAutoFit/>
          </a:bodyPr>
          <a:lstStyle/>
          <a:p>
            <a:r>
              <a:rPr lang="en-US" sz="2400" b="1" dirty="0" err="1" smtClean="0"/>
              <a:t>Fabel</a:t>
            </a:r>
            <a:r>
              <a:rPr lang="en-US" sz="2400" b="1" dirty="0" smtClean="0"/>
              <a:t>: </a:t>
            </a:r>
            <a:endParaRPr lang="en-US" sz="2400" b="1" dirty="0"/>
          </a:p>
        </p:txBody>
      </p:sp>
      <p:sp>
        <p:nvSpPr>
          <p:cNvPr id="8" name="TextBox 7"/>
          <p:cNvSpPr txBox="1"/>
          <p:nvPr/>
        </p:nvSpPr>
        <p:spPr>
          <a:xfrm>
            <a:off x="264160" y="2732783"/>
            <a:ext cx="8348212" cy="2492990"/>
          </a:xfrm>
          <a:prstGeom prst="rect">
            <a:avLst/>
          </a:prstGeom>
          <a:noFill/>
        </p:spPr>
        <p:txBody>
          <a:bodyPr wrap="square" rtlCol="0">
            <a:spAutoFit/>
          </a:bodyPr>
          <a:lstStyle/>
          <a:p>
            <a:pPr>
              <a:lnSpc>
                <a:spcPct val="150000"/>
              </a:lnSpc>
            </a:pPr>
            <a:r>
              <a:rPr lang="en-US" sz="2400" b="1" dirty="0" err="1" smtClean="0"/>
              <a:t>Feit</a:t>
            </a:r>
            <a:r>
              <a:rPr lang="en-US" sz="2400" b="1" dirty="0" smtClean="0"/>
              <a:t>:</a:t>
            </a:r>
          </a:p>
          <a:p>
            <a:pPr>
              <a:lnSpc>
                <a:spcPct val="150000"/>
              </a:lnSpc>
            </a:pPr>
            <a:r>
              <a:rPr lang="en-US" sz="2400" dirty="0" err="1"/>
              <a:t>Vrijwilligerswerk</a:t>
            </a:r>
            <a:r>
              <a:rPr lang="en-US" sz="2400" dirty="0"/>
              <a:t> </a:t>
            </a:r>
            <a:r>
              <a:rPr lang="en-US" sz="2400" dirty="0" err="1"/>
              <a:t>wel</a:t>
            </a:r>
            <a:r>
              <a:rPr lang="en-US" sz="2400" dirty="0"/>
              <a:t> steeds </a:t>
            </a:r>
            <a:r>
              <a:rPr lang="en-US" sz="2400" dirty="0" err="1"/>
              <a:t>vaker</a:t>
            </a:r>
            <a:r>
              <a:rPr lang="en-US" sz="2400" dirty="0"/>
              <a:t> </a:t>
            </a:r>
            <a:r>
              <a:rPr lang="en-US" sz="2400" dirty="0" err="1"/>
              <a:t>gecombineerd</a:t>
            </a:r>
            <a:r>
              <a:rPr lang="en-US" sz="2400" dirty="0"/>
              <a:t> met </a:t>
            </a:r>
            <a:r>
              <a:rPr lang="en-US" sz="2400" dirty="0" err="1"/>
              <a:t>behalen</a:t>
            </a:r>
            <a:r>
              <a:rPr lang="en-US" sz="2400" dirty="0"/>
              <a:t> van </a:t>
            </a:r>
            <a:r>
              <a:rPr lang="en-US" sz="2400" dirty="0" err="1"/>
              <a:t>andere</a:t>
            </a:r>
            <a:r>
              <a:rPr lang="en-US" sz="2400" dirty="0"/>
              <a:t> </a:t>
            </a:r>
            <a:r>
              <a:rPr lang="en-US" sz="2400" dirty="0" err="1"/>
              <a:t>doelstellingen</a:t>
            </a:r>
            <a:r>
              <a:rPr lang="en-US" sz="2400" dirty="0"/>
              <a:t> </a:t>
            </a:r>
          </a:p>
          <a:p>
            <a:endParaRPr lang="en-US" sz="2400" dirty="0" smtClean="0"/>
          </a:p>
          <a:p>
            <a:endParaRPr lang="en-US" sz="2400" dirty="0"/>
          </a:p>
        </p:txBody>
      </p:sp>
    </p:spTree>
    <p:extLst>
      <p:ext uri="{BB962C8B-B14F-4D97-AF65-F5344CB8AC3E}">
        <p14:creationId xmlns:p14="http://schemas.microsoft.com/office/powerpoint/2010/main" val="8153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RSM">
  <a:themeElements>
    <a:clrScheme name="RSM">
      <a:dk1>
        <a:srgbClr val="002873"/>
      </a:dk1>
      <a:lt1>
        <a:srgbClr val="FFFFFF"/>
      </a:lt1>
      <a:dk2>
        <a:srgbClr val="002873"/>
      </a:dk2>
      <a:lt2>
        <a:srgbClr val="FFFFFF"/>
      </a:lt2>
      <a:accent1>
        <a:srgbClr val="002873"/>
      </a:accent1>
      <a:accent2>
        <a:srgbClr val="2980E6"/>
      </a:accent2>
      <a:accent3>
        <a:srgbClr val="3D9D9A"/>
      </a:accent3>
      <a:accent4>
        <a:srgbClr val="B8C3C3"/>
      </a:accent4>
      <a:accent5>
        <a:srgbClr val="6C7373"/>
      </a:accent5>
      <a:accent6>
        <a:srgbClr val="454545"/>
      </a:accent6>
      <a:hlink>
        <a:srgbClr val="0563C1"/>
      </a:hlink>
      <a:folHlink>
        <a:srgbClr val="954F72"/>
      </a:folHlink>
    </a:clrScheme>
    <a:fontScheme name="RSM">
      <a:majorFont>
        <a:latin typeface="Museo Sans 7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presentatie.potx" id="{13BB7B7A-D242-4E82-9529-1F8129E31C2B}" vid="{8B691717-6A34-4767-8251-6FFC4C0830D2}"/>
    </a:ext>
  </a:extLst>
</a:theme>
</file>

<file path=ppt/theme/theme2.xml><?xml version="1.0" encoding="utf-8"?>
<a:theme xmlns:a="http://schemas.openxmlformats.org/drawingml/2006/main" name="1_RSM">
  <a:themeElements>
    <a:clrScheme name="RSM">
      <a:dk1>
        <a:srgbClr val="002873"/>
      </a:dk1>
      <a:lt1>
        <a:srgbClr val="FFFFFF"/>
      </a:lt1>
      <a:dk2>
        <a:srgbClr val="002873"/>
      </a:dk2>
      <a:lt2>
        <a:srgbClr val="FFFFFF"/>
      </a:lt2>
      <a:accent1>
        <a:srgbClr val="002873"/>
      </a:accent1>
      <a:accent2>
        <a:srgbClr val="2980E6"/>
      </a:accent2>
      <a:accent3>
        <a:srgbClr val="3D9D9A"/>
      </a:accent3>
      <a:accent4>
        <a:srgbClr val="B8C3C3"/>
      </a:accent4>
      <a:accent5>
        <a:srgbClr val="6C7373"/>
      </a:accent5>
      <a:accent6>
        <a:srgbClr val="454545"/>
      </a:accent6>
      <a:hlink>
        <a:srgbClr val="0563C1"/>
      </a:hlink>
      <a:folHlink>
        <a:srgbClr val="954F72"/>
      </a:folHlink>
    </a:clrScheme>
    <a:fontScheme name="RSM">
      <a:majorFont>
        <a:latin typeface="Museo Sans 7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presentatie.potx" id="{13EF93BA-DFCB-495C-9D74-5DE629CAEBBC}" vid="{3E230EAD-5988-4108-940C-F4C56D7467C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16x9_presentatie</Template>
  <TotalTime>0</TotalTime>
  <Words>2331</Words>
  <Application>Microsoft Office PowerPoint</Application>
  <PresentationFormat>Diavoorstelling (16:9)</PresentationFormat>
  <Paragraphs>458</Paragraphs>
  <Slides>38</Slides>
  <Notes>35</Notes>
  <HiddenSlides>3</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38</vt:i4>
      </vt:variant>
    </vt:vector>
  </HeadingPairs>
  <TitlesOfParts>
    <vt:vector size="48" baseType="lpstr">
      <vt:lpstr>Wingdings</vt:lpstr>
      <vt:lpstr>Calibri</vt:lpstr>
      <vt:lpstr>Museo Sans 300</vt:lpstr>
      <vt:lpstr>Museo Sans 700</vt:lpstr>
      <vt:lpstr>Museo Sans 900</vt:lpstr>
      <vt:lpstr>Museo Sans 500</vt:lpstr>
      <vt:lpstr>Arial</vt:lpstr>
      <vt:lpstr>Times New Roman</vt:lpstr>
      <vt:lpstr>RSM</vt:lpstr>
      <vt:lpstr>1_RSM</vt:lpstr>
      <vt:lpstr>Vrijwilligersmanagement 3.0</vt:lpstr>
      <vt:lpstr>Wie ben ik?</vt:lpstr>
      <vt:lpstr>Onze agenda </vt:lpstr>
      <vt:lpstr>Nederland vrijwilligersland?</vt:lpstr>
      <vt:lpstr>Nederland vrijwilligersland?</vt:lpstr>
      <vt:lpstr>Vrijwilligerswerk in Nederland</vt:lpstr>
      <vt:lpstr>Veranderingen in de samenleving</vt:lpstr>
      <vt:lpstr>Feit of fabel?</vt:lpstr>
      <vt:lpstr>Feit of fabel?</vt:lpstr>
      <vt:lpstr>Feit of fabel? </vt:lpstr>
      <vt:lpstr>Feit of fabel?</vt:lpstr>
      <vt:lpstr>‘Nieuwe’ vormen van vrijwilligerswerk</vt:lpstr>
      <vt:lpstr>Meer weten…</vt:lpstr>
      <vt:lpstr>Feit of fabel?</vt:lpstr>
      <vt:lpstr>Feit of fabel?</vt:lpstr>
      <vt:lpstr>Feit of fabel?</vt:lpstr>
      <vt:lpstr>Verandering in vrijwilligersmanagement</vt:lpstr>
      <vt:lpstr>Vrijwilligersmanagement 1.0</vt:lpstr>
      <vt:lpstr>Vrijwilligersmanagement 2.0</vt:lpstr>
      <vt:lpstr>Vrijwilligersmanagement 2.0</vt:lpstr>
      <vt:lpstr>Meer weten…</vt:lpstr>
      <vt:lpstr>Vrijwilligersmanagement 3.0</vt:lpstr>
      <vt:lpstr>Traditionele landschap vrijwilligerswerk</vt:lpstr>
      <vt:lpstr>Traditionele vrijwilligerslandschap</vt:lpstr>
      <vt:lpstr>Gatekeepers: de nieuwe derde partijen</vt:lpstr>
      <vt:lpstr>Volunteer Stewarsdship Framework</vt:lpstr>
      <vt:lpstr>Uitselecteren</vt:lpstr>
      <vt:lpstr>Inselecteren</vt:lpstr>
      <vt:lpstr>“Volunteerability”: niveau van vrijwillige energie</vt:lpstr>
      <vt:lpstr>Volunteerability en nieuwe vormen van vrijwilligerswerk</vt:lpstr>
      <vt:lpstr>Vrijwilligerswerk als natuurlijke hulpbron</vt:lpstr>
      <vt:lpstr>Vrijwillige energie: drie niveaus</vt:lpstr>
      <vt:lpstr>Vrijwilligersmanagement 3.0</vt:lpstr>
      <vt:lpstr>Vrijwilligers-rentmeesterschap</vt:lpstr>
      <vt:lpstr>Een nieuw paradigma?</vt:lpstr>
      <vt:lpstr>Wat kunnen we vandaag doen om over 5 jaar (nog) makkelijker vrijwilligers te werven?</vt:lpstr>
      <vt:lpstr>De toekomst van vrijwilligerswerk ligt (ook) in uw handen!</vt:lpstr>
      <vt:lpstr>Interesse om mee te werken aan onderzoek d.m.v. een interview met Lucas Meijs en/of collega’s omtrent het in- en uitselecteren van vrijwilligers (d.w.z. de inclusie en exclusie van vrijwilligerswerk)?</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2019-10-25T09:06:04Z</dcterms:created>
  <dcterms:modified xsi:type="dcterms:W3CDTF">2019-10-28T13:40:09Z</dcterms:modified>
</cp:coreProperties>
</file>