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16"/>
  </p:notesMasterIdLst>
  <p:sldIdLst>
    <p:sldId id="1609" r:id="rId2"/>
    <p:sldId id="1563" r:id="rId3"/>
    <p:sldId id="1677" r:id="rId4"/>
    <p:sldId id="293" r:id="rId5"/>
    <p:sldId id="1702" r:id="rId6"/>
    <p:sldId id="286" r:id="rId7"/>
    <p:sldId id="1706" r:id="rId8"/>
    <p:sldId id="1680" r:id="rId9"/>
    <p:sldId id="1705" r:id="rId10"/>
    <p:sldId id="272" r:id="rId11"/>
    <p:sldId id="284" r:id="rId12"/>
    <p:sldId id="264" r:id="rId13"/>
    <p:sldId id="311" r:id="rId14"/>
    <p:sldId id="170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useo Sans 300" panose="02000000000000000000" charset="0"/>
      <p:regular r:id="rId21"/>
      <p:italic r:id="rId22"/>
    </p:embeddedFont>
    <p:embeddedFont>
      <p:font typeface="Museo Sans 700" panose="02000000000000000000" charset="0"/>
      <p:bold r:id="rId23"/>
      <p:boldItalic r:id="rId24"/>
    </p:embeddedFont>
    <p:embeddedFont>
      <p:font typeface="Museo Sans 900" panose="02000000000000000000" charset="0"/>
      <p:bold r:id="rId25"/>
      <p:boldItalic r:id="rId2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37626-D9D8-4848-8A01-407D534147CD}" type="doc">
      <dgm:prSet loTypeId="urn:microsoft.com/office/officeart/2005/8/layout/hChevron3" loCatId="" qsTypeId="urn:microsoft.com/office/officeart/2005/8/quickstyle/simple1" qsCatId="simple" csTypeId="urn:microsoft.com/office/officeart/2005/8/colors/accent1_5" csCatId="accent1" phldr="1"/>
      <dgm:spPr/>
    </dgm:pt>
    <dgm:pt modelId="{1F165EB8-0A5E-954E-9E3A-009CBFB79D56}">
      <dgm:prSet phldrT="[Tekst]" custT="1"/>
      <dgm:spPr/>
      <dgm:t>
        <a:bodyPr/>
        <a:lstStyle/>
        <a:p>
          <a:r>
            <a:rPr lang="nl-NL" sz="1800" dirty="0"/>
            <a:t>1. Ongebruikte Reserve</a:t>
          </a:r>
        </a:p>
      </dgm:t>
    </dgm:pt>
    <dgm:pt modelId="{2E26A4E1-A832-EA43-BFA6-0D650120AD7C}" type="parTrans" cxnId="{8A203E49-62C1-B045-B902-FB4D9D314401}">
      <dgm:prSet/>
      <dgm:spPr/>
      <dgm:t>
        <a:bodyPr/>
        <a:lstStyle/>
        <a:p>
          <a:endParaRPr lang="nl-NL" sz="1800"/>
        </a:p>
      </dgm:t>
    </dgm:pt>
    <dgm:pt modelId="{A5026E94-F062-594A-8407-33D0E3E6ADF8}" type="sibTrans" cxnId="{8A203E49-62C1-B045-B902-FB4D9D314401}">
      <dgm:prSet/>
      <dgm:spPr/>
      <dgm:t>
        <a:bodyPr/>
        <a:lstStyle/>
        <a:p>
          <a:endParaRPr lang="nl-NL" sz="1800"/>
        </a:p>
      </dgm:t>
    </dgm:pt>
    <dgm:pt modelId="{FF7BC1DC-6F78-C842-BB73-D65B31EB6124}">
      <dgm:prSet phldrT="[Tekst]" custT="1"/>
      <dgm:spPr/>
      <dgm:t>
        <a:bodyPr/>
        <a:lstStyle/>
        <a:p>
          <a:r>
            <a:rPr lang="nl-NL" sz="1800" dirty="0"/>
            <a:t>4. Resultaten / Output</a:t>
          </a:r>
        </a:p>
      </dgm:t>
    </dgm:pt>
    <dgm:pt modelId="{DA00E1C7-77F8-F24E-83E7-8770AE74B618}" type="parTrans" cxnId="{9212E760-AA20-A54A-8472-7BE9078EC1B0}">
      <dgm:prSet/>
      <dgm:spPr/>
      <dgm:t>
        <a:bodyPr/>
        <a:lstStyle/>
        <a:p>
          <a:endParaRPr lang="nl-NL" sz="1800"/>
        </a:p>
      </dgm:t>
    </dgm:pt>
    <dgm:pt modelId="{F22A958B-0830-694A-BC41-B0EC1EFD874B}" type="sibTrans" cxnId="{9212E760-AA20-A54A-8472-7BE9078EC1B0}">
      <dgm:prSet/>
      <dgm:spPr/>
      <dgm:t>
        <a:bodyPr/>
        <a:lstStyle/>
        <a:p>
          <a:endParaRPr lang="nl-NL" sz="1800"/>
        </a:p>
      </dgm:t>
    </dgm:pt>
    <dgm:pt modelId="{B3ACC02A-F141-6B4C-BEE9-DFA557A0933E}">
      <dgm:prSet phldrT="[Tekst]" custT="1"/>
      <dgm:spPr/>
      <dgm:t>
        <a:bodyPr/>
        <a:lstStyle/>
        <a:p>
          <a:r>
            <a:rPr lang="nl-NL" sz="1800" dirty="0"/>
            <a:t>5. Duurzame energie</a:t>
          </a:r>
        </a:p>
      </dgm:t>
    </dgm:pt>
    <dgm:pt modelId="{AA1B991B-F024-CC4A-8BF4-A6059FA1732E}" type="parTrans" cxnId="{E2BCFEDA-A4D4-2145-B5DB-6FD9E1F26205}">
      <dgm:prSet/>
      <dgm:spPr/>
      <dgm:t>
        <a:bodyPr/>
        <a:lstStyle/>
        <a:p>
          <a:endParaRPr lang="nl-NL" sz="1800"/>
        </a:p>
      </dgm:t>
    </dgm:pt>
    <dgm:pt modelId="{346DAC9A-8100-574B-8F1E-A67FD696D33F}" type="sibTrans" cxnId="{E2BCFEDA-A4D4-2145-B5DB-6FD9E1F26205}">
      <dgm:prSet/>
      <dgm:spPr/>
      <dgm:t>
        <a:bodyPr/>
        <a:lstStyle/>
        <a:p>
          <a:endParaRPr lang="nl-NL" sz="1800"/>
        </a:p>
      </dgm:t>
    </dgm:pt>
    <dgm:pt modelId="{BC3F5BD5-1946-7549-8F47-EBBF26C8DA42}">
      <dgm:prSet custT="1"/>
      <dgm:spPr/>
      <dgm:t>
        <a:bodyPr/>
        <a:lstStyle/>
        <a:p>
          <a:r>
            <a:rPr lang="nl-NL" sz="1800" dirty="0"/>
            <a:t>2. Vrijwillige energie</a:t>
          </a:r>
        </a:p>
      </dgm:t>
    </dgm:pt>
    <dgm:pt modelId="{6578333C-9FAF-C94F-A865-670E948D074D}" type="parTrans" cxnId="{0B1F89C3-58CE-5F4D-8B5A-10B9FF40ADC1}">
      <dgm:prSet/>
      <dgm:spPr/>
      <dgm:t>
        <a:bodyPr/>
        <a:lstStyle/>
        <a:p>
          <a:endParaRPr lang="nl-NL" sz="1800"/>
        </a:p>
      </dgm:t>
    </dgm:pt>
    <dgm:pt modelId="{ADE39F67-0025-8F47-8B83-3E82184B2822}" type="sibTrans" cxnId="{0B1F89C3-58CE-5F4D-8B5A-10B9FF40ADC1}">
      <dgm:prSet/>
      <dgm:spPr/>
      <dgm:t>
        <a:bodyPr/>
        <a:lstStyle/>
        <a:p>
          <a:endParaRPr lang="nl-NL" sz="1800"/>
        </a:p>
      </dgm:t>
    </dgm:pt>
    <dgm:pt modelId="{1F44C429-78CA-F845-BA57-33EC9793C21C}">
      <dgm:prSet custT="1"/>
      <dgm:spPr/>
      <dgm:t>
        <a:bodyPr/>
        <a:lstStyle/>
        <a:p>
          <a:r>
            <a:rPr lang="nl-NL" sz="1800" dirty="0"/>
            <a:t>3. </a:t>
          </a:r>
          <a:r>
            <a:rPr lang="nl-NL" sz="1800" dirty="0" err="1"/>
            <a:t>Vrijwilligers-werk</a:t>
          </a:r>
          <a:endParaRPr lang="nl-NL" sz="1800" dirty="0"/>
        </a:p>
      </dgm:t>
    </dgm:pt>
    <dgm:pt modelId="{AF4BD496-7028-E049-84FC-951D1E6BF5B1}" type="parTrans" cxnId="{57719362-1AB8-5145-B9DE-B79FAB5383D4}">
      <dgm:prSet/>
      <dgm:spPr/>
      <dgm:t>
        <a:bodyPr/>
        <a:lstStyle/>
        <a:p>
          <a:endParaRPr lang="nl-NL" sz="1800"/>
        </a:p>
      </dgm:t>
    </dgm:pt>
    <dgm:pt modelId="{4E226DC8-68BB-534C-B0A7-4CCD3B4A4633}" type="sibTrans" cxnId="{57719362-1AB8-5145-B9DE-B79FAB5383D4}">
      <dgm:prSet/>
      <dgm:spPr/>
      <dgm:t>
        <a:bodyPr/>
        <a:lstStyle/>
        <a:p>
          <a:endParaRPr lang="nl-NL" sz="1800"/>
        </a:p>
      </dgm:t>
    </dgm:pt>
    <dgm:pt modelId="{7BD73489-F400-AD4A-A842-B57B8156B239}" type="pres">
      <dgm:prSet presAssocID="{44B37626-D9D8-4848-8A01-407D534147CD}" presName="Name0" presStyleCnt="0">
        <dgm:presLayoutVars>
          <dgm:dir/>
          <dgm:resizeHandles val="exact"/>
        </dgm:presLayoutVars>
      </dgm:prSet>
      <dgm:spPr/>
    </dgm:pt>
    <dgm:pt modelId="{EBC5D0BE-04FD-DC44-8253-52F393A92CBC}" type="pres">
      <dgm:prSet presAssocID="{1F165EB8-0A5E-954E-9E3A-009CBFB79D56}" presName="parTxOnly" presStyleLbl="node1" presStyleIdx="0" presStyleCnt="5">
        <dgm:presLayoutVars>
          <dgm:bulletEnabled val="1"/>
        </dgm:presLayoutVars>
      </dgm:prSet>
      <dgm:spPr/>
    </dgm:pt>
    <dgm:pt modelId="{85F50183-D140-0F47-B317-9FEE1077D09F}" type="pres">
      <dgm:prSet presAssocID="{A5026E94-F062-594A-8407-33D0E3E6ADF8}" presName="parSpace" presStyleCnt="0"/>
      <dgm:spPr/>
    </dgm:pt>
    <dgm:pt modelId="{524C39FA-77C2-5549-B29C-73CB718FA466}" type="pres">
      <dgm:prSet presAssocID="{BC3F5BD5-1946-7549-8F47-EBBF26C8DA42}" presName="parTxOnly" presStyleLbl="node1" presStyleIdx="1" presStyleCnt="5">
        <dgm:presLayoutVars>
          <dgm:bulletEnabled val="1"/>
        </dgm:presLayoutVars>
      </dgm:prSet>
      <dgm:spPr/>
    </dgm:pt>
    <dgm:pt modelId="{CF951D6B-E231-4D4E-9EE2-DBFC107DF8C5}" type="pres">
      <dgm:prSet presAssocID="{ADE39F67-0025-8F47-8B83-3E82184B2822}" presName="parSpace" presStyleCnt="0"/>
      <dgm:spPr/>
    </dgm:pt>
    <dgm:pt modelId="{179D29AB-EA6B-F64C-9F58-AF2797B63956}" type="pres">
      <dgm:prSet presAssocID="{1F44C429-78CA-F845-BA57-33EC9793C21C}" presName="parTxOnly" presStyleLbl="node1" presStyleIdx="2" presStyleCnt="5" custScaleX="127958" custLinFactNeighborX="-31509" custLinFactNeighborY="266">
        <dgm:presLayoutVars>
          <dgm:bulletEnabled val="1"/>
        </dgm:presLayoutVars>
      </dgm:prSet>
      <dgm:spPr/>
    </dgm:pt>
    <dgm:pt modelId="{F1CFC776-33E5-F646-AEC4-F8F4DA55B918}" type="pres">
      <dgm:prSet presAssocID="{4E226DC8-68BB-534C-B0A7-4CCD3B4A4633}" presName="parSpace" presStyleCnt="0"/>
      <dgm:spPr/>
    </dgm:pt>
    <dgm:pt modelId="{D5C4019B-38EB-364D-A04D-256352CC8CCA}" type="pres">
      <dgm:prSet presAssocID="{FF7BC1DC-6F78-C842-BB73-D65B31EB6124}" presName="parTxOnly" presStyleLbl="node1" presStyleIdx="3" presStyleCnt="5" custScaleX="107812" custLinFactNeighborX="-33029" custLinFactNeighborY="-516">
        <dgm:presLayoutVars>
          <dgm:bulletEnabled val="1"/>
        </dgm:presLayoutVars>
      </dgm:prSet>
      <dgm:spPr/>
    </dgm:pt>
    <dgm:pt modelId="{91B45E6C-5DA0-6A44-BD9F-8BB4A94DDB74}" type="pres">
      <dgm:prSet presAssocID="{F22A958B-0830-694A-BC41-B0EC1EFD874B}" presName="parSpace" presStyleCnt="0"/>
      <dgm:spPr/>
    </dgm:pt>
    <dgm:pt modelId="{F9CA1A43-ACE4-ED4E-9883-CECAFD32E74A}" type="pres">
      <dgm:prSet presAssocID="{B3ACC02A-F141-6B4C-BEE9-DFA557A0933E}" presName="parTxOnly" presStyleLbl="node1" presStyleIdx="4" presStyleCnt="5" custScaleX="111070" custLinFactNeighborX="-50897" custLinFactNeighborY="-1125">
        <dgm:presLayoutVars>
          <dgm:bulletEnabled val="1"/>
        </dgm:presLayoutVars>
      </dgm:prSet>
      <dgm:spPr/>
    </dgm:pt>
  </dgm:ptLst>
  <dgm:cxnLst>
    <dgm:cxn modelId="{ABB2C017-608C-4D42-A181-D142B562A37A}" type="presOf" srcId="{44B37626-D9D8-4848-8A01-407D534147CD}" destId="{7BD73489-F400-AD4A-A842-B57B8156B239}" srcOrd="0" destOrd="0" presId="urn:microsoft.com/office/officeart/2005/8/layout/hChevron3"/>
    <dgm:cxn modelId="{9212E760-AA20-A54A-8472-7BE9078EC1B0}" srcId="{44B37626-D9D8-4848-8A01-407D534147CD}" destId="{FF7BC1DC-6F78-C842-BB73-D65B31EB6124}" srcOrd="3" destOrd="0" parTransId="{DA00E1C7-77F8-F24E-83E7-8770AE74B618}" sibTransId="{F22A958B-0830-694A-BC41-B0EC1EFD874B}"/>
    <dgm:cxn modelId="{D61B9B41-03B8-40A0-9800-4D11E3EFF84A}" type="presOf" srcId="{FF7BC1DC-6F78-C842-BB73-D65B31EB6124}" destId="{D5C4019B-38EB-364D-A04D-256352CC8CCA}" srcOrd="0" destOrd="0" presId="urn:microsoft.com/office/officeart/2005/8/layout/hChevron3"/>
    <dgm:cxn modelId="{57719362-1AB8-5145-B9DE-B79FAB5383D4}" srcId="{44B37626-D9D8-4848-8A01-407D534147CD}" destId="{1F44C429-78CA-F845-BA57-33EC9793C21C}" srcOrd="2" destOrd="0" parTransId="{AF4BD496-7028-E049-84FC-951D1E6BF5B1}" sibTransId="{4E226DC8-68BB-534C-B0A7-4CCD3B4A4633}"/>
    <dgm:cxn modelId="{8A203E49-62C1-B045-B902-FB4D9D314401}" srcId="{44B37626-D9D8-4848-8A01-407D534147CD}" destId="{1F165EB8-0A5E-954E-9E3A-009CBFB79D56}" srcOrd="0" destOrd="0" parTransId="{2E26A4E1-A832-EA43-BFA6-0D650120AD7C}" sibTransId="{A5026E94-F062-594A-8407-33D0E3E6ADF8}"/>
    <dgm:cxn modelId="{DA8DC44C-0C6A-42FC-93BD-8B4D6AB1EAA3}" type="presOf" srcId="{BC3F5BD5-1946-7549-8F47-EBBF26C8DA42}" destId="{524C39FA-77C2-5549-B29C-73CB718FA466}" srcOrd="0" destOrd="0" presId="urn:microsoft.com/office/officeart/2005/8/layout/hChevron3"/>
    <dgm:cxn modelId="{F621BA77-0036-4858-B587-DC9F22E4AAED}" type="presOf" srcId="{B3ACC02A-F141-6B4C-BEE9-DFA557A0933E}" destId="{F9CA1A43-ACE4-ED4E-9883-CECAFD32E74A}" srcOrd="0" destOrd="0" presId="urn:microsoft.com/office/officeart/2005/8/layout/hChevron3"/>
    <dgm:cxn modelId="{91F8E67D-268A-4056-BD51-FCE1C067BB52}" type="presOf" srcId="{1F165EB8-0A5E-954E-9E3A-009CBFB79D56}" destId="{EBC5D0BE-04FD-DC44-8253-52F393A92CBC}" srcOrd="0" destOrd="0" presId="urn:microsoft.com/office/officeart/2005/8/layout/hChevron3"/>
    <dgm:cxn modelId="{C6295081-C841-4D94-A400-B6BDBAF1702F}" type="presOf" srcId="{1F44C429-78CA-F845-BA57-33EC9793C21C}" destId="{179D29AB-EA6B-F64C-9F58-AF2797B63956}" srcOrd="0" destOrd="0" presId="urn:microsoft.com/office/officeart/2005/8/layout/hChevron3"/>
    <dgm:cxn modelId="{0B1F89C3-58CE-5F4D-8B5A-10B9FF40ADC1}" srcId="{44B37626-D9D8-4848-8A01-407D534147CD}" destId="{BC3F5BD5-1946-7549-8F47-EBBF26C8DA42}" srcOrd="1" destOrd="0" parTransId="{6578333C-9FAF-C94F-A865-670E948D074D}" sibTransId="{ADE39F67-0025-8F47-8B83-3E82184B2822}"/>
    <dgm:cxn modelId="{E2BCFEDA-A4D4-2145-B5DB-6FD9E1F26205}" srcId="{44B37626-D9D8-4848-8A01-407D534147CD}" destId="{B3ACC02A-F141-6B4C-BEE9-DFA557A0933E}" srcOrd="4" destOrd="0" parTransId="{AA1B991B-F024-CC4A-8BF4-A6059FA1732E}" sibTransId="{346DAC9A-8100-574B-8F1E-A67FD696D33F}"/>
    <dgm:cxn modelId="{94B4F0B4-0400-4051-8ECD-A5166F0956CA}" type="presParOf" srcId="{7BD73489-F400-AD4A-A842-B57B8156B239}" destId="{EBC5D0BE-04FD-DC44-8253-52F393A92CBC}" srcOrd="0" destOrd="0" presId="urn:microsoft.com/office/officeart/2005/8/layout/hChevron3"/>
    <dgm:cxn modelId="{944BFBD8-39B0-4F2D-A18F-0C65F0B610BD}" type="presParOf" srcId="{7BD73489-F400-AD4A-A842-B57B8156B239}" destId="{85F50183-D140-0F47-B317-9FEE1077D09F}" srcOrd="1" destOrd="0" presId="urn:microsoft.com/office/officeart/2005/8/layout/hChevron3"/>
    <dgm:cxn modelId="{0E703B8E-5EB4-446C-A7B1-D4AFE1EF8BC9}" type="presParOf" srcId="{7BD73489-F400-AD4A-A842-B57B8156B239}" destId="{524C39FA-77C2-5549-B29C-73CB718FA466}" srcOrd="2" destOrd="0" presId="urn:microsoft.com/office/officeart/2005/8/layout/hChevron3"/>
    <dgm:cxn modelId="{937EA58A-AEE7-4EE6-8D10-AFB82C478089}" type="presParOf" srcId="{7BD73489-F400-AD4A-A842-B57B8156B239}" destId="{CF951D6B-E231-4D4E-9EE2-DBFC107DF8C5}" srcOrd="3" destOrd="0" presId="urn:microsoft.com/office/officeart/2005/8/layout/hChevron3"/>
    <dgm:cxn modelId="{C7F6905F-AFC1-4F8A-A558-05C86B4B0FCF}" type="presParOf" srcId="{7BD73489-F400-AD4A-A842-B57B8156B239}" destId="{179D29AB-EA6B-F64C-9F58-AF2797B63956}" srcOrd="4" destOrd="0" presId="urn:microsoft.com/office/officeart/2005/8/layout/hChevron3"/>
    <dgm:cxn modelId="{933ACAC6-0856-43A8-B9AB-9C8E7FD4E7DC}" type="presParOf" srcId="{7BD73489-F400-AD4A-A842-B57B8156B239}" destId="{F1CFC776-33E5-F646-AEC4-F8F4DA55B918}" srcOrd="5" destOrd="0" presId="urn:microsoft.com/office/officeart/2005/8/layout/hChevron3"/>
    <dgm:cxn modelId="{09BD625A-2860-4CCE-95FB-EB7AFA43C6A1}" type="presParOf" srcId="{7BD73489-F400-AD4A-A842-B57B8156B239}" destId="{D5C4019B-38EB-364D-A04D-256352CC8CCA}" srcOrd="6" destOrd="0" presId="urn:microsoft.com/office/officeart/2005/8/layout/hChevron3"/>
    <dgm:cxn modelId="{FD33A152-356F-42B0-9FB5-AAAA4E4AB8A3}" type="presParOf" srcId="{7BD73489-F400-AD4A-A842-B57B8156B239}" destId="{91B45E6C-5DA0-6A44-BD9F-8BB4A94DDB74}" srcOrd="7" destOrd="0" presId="urn:microsoft.com/office/officeart/2005/8/layout/hChevron3"/>
    <dgm:cxn modelId="{72F34BB9-7C31-4B5D-B1DC-184E8E54659D}" type="presParOf" srcId="{7BD73489-F400-AD4A-A842-B57B8156B239}" destId="{F9CA1A43-ACE4-ED4E-9883-CECAFD32E74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/>
            <a:t>Hoge ‘</a:t>
          </a:r>
          <a:r>
            <a:rPr lang="en-US" dirty="0" err="1"/>
            <a:t>baten</a:t>
          </a:r>
          <a:r>
            <a:rPr lang="en-US" dirty="0"/>
            <a:t>’ voor </a:t>
          </a:r>
          <a:r>
            <a:rPr lang="en-US" dirty="0" err="1"/>
            <a:t>vrijwilliger</a:t>
          </a:r>
          <a:r>
            <a:rPr lang="en-US" dirty="0"/>
            <a:t> </a:t>
          </a:r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/>
            <a:t>Lage ‘</a:t>
          </a:r>
          <a:r>
            <a:rPr lang="en-US" dirty="0" err="1"/>
            <a:t>baten</a:t>
          </a:r>
          <a:r>
            <a:rPr lang="en-US" dirty="0"/>
            <a:t>’ voor </a:t>
          </a:r>
          <a:r>
            <a:rPr lang="en-US" dirty="0" err="1"/>
            <a:t>vrijwilliger</a:t>
          </a:r>
          <a:endParaRPr lang="en-US" dirty="0"/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8AF7B426-970F-9E4F-8630-3467DB7A469C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0DA7C252-9F0E-3745-BCEF-20E57D6CB837}" type="pres">
      <dgm:prSet presAssocID="{55C0FA73-73FB-0A4C-9ABB-14686DDF56C8}" presName="ribbon" presStyleLbl="node1" presStyleIdx="0" presStyleCnt="1"/>
      <dgm:spPr/>
    </dgm:pt>
    <dgm:pt modelId="{98901549-02FF-E247-9C5E-FEBC0012D574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EF7175D-3B11-DA46-B5A3-870BDC7424B6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B66D25-9A7E-684D-9F95-22C6529BD694}" type="presOf" srcId="{55C0FA73-73FB-0A4C-9ABB-14686DDF56C8}" destId="{8AF7B426-970F-9E4F-8630-3467DB7A469C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AED9C433-6BBE-A944-A3FD-7DF23F6FB45A}" type="presOf" srcId="{B4C76883-4666-7C40-A462-D07F9789069B}" destId="{EEF7175D-3B11-DA46-B5A3-870BDC7424B6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ED5F0CE9-2D62-344E-81B5-EA366FDAD174}" type="presOf" srcId="{595957AF-2004-5F4E-A9C3-C989C9125664}" destId="{98901549-02FF-E247-9C5E-FEBC0012D574}" srcOrd="0" destOrd="0" presId="urn:microsoft.com/office/officeart/2005/8/layout/arrow6"/>
    <dgm:cxn modelId="{FC0307BB-EED4-394E-BB50-295E0AECDD92}" type="presParOf" srcId="{8AF7B426-970F-9E4F-8630-3467DB7A469C}" destId="{0DA7C252-9F0E-3745-BCEF-20E57D6CB837}" srcOrd="0" destOrd="0" presId="urn:microsoft.com/office/officeart/2005/8/layout/arrow6"/>
    <dgm:cxn modelId="{B4403C23-6CDD-C743-9323-8B77A2104494}" type="presParOf" srcId="{8AF7B426-970F-9E4F-8630-3467DB7A469C}" destId="{98901549-02FF-E247-9C5E-FEBC0012D574}" srcOrd="1" destOrd="0" presId="urn:microsoft.com/office/officeart/2005/8/layout/arrow6"/>
    <dgm:cxn modelId="{D867DFE3-6E28-6749-8D4A-32665902D5AE}" type="presParOf" srcId="{8AF7B426-970F-9E4F-8630-3467DB7A469C}" destId="{EEF7175D-3B11-DA46-B5A3-870BDC7424B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37626-D9D8-4848-8A01-407D534147CD}" type="doc">
      <dgm:prSet loTypeId="urn:microsoft.com/office/officeart/2005/8/layout/hChevron3" loCatId="" qsTypeId="urn:microsoft.com/office/officeart/2005/8/quickstyle/simple1" qsCatId="simple" csTypeId="urn:microsoft.com/office/officeart/2005/8/colors/accent1_5" csCatId="accent1" phldr="1"/>
      <dgm:spPr/>
    </dgm:pt>
    <dgm:pt modelId="{1F165EB8-0A5E-954E-9E3A-009CBFB79D56}">
      <dgm:prSet phldrT="[Tekst]" custT="1"/>
      <dgm:spPr/>
      <dgm:t>
        <a:bodyPr/>
        <a:lstStyle/>
        <a:p>
          <a:r>
            <a:rPr lang="nl-NL" sz="1800" dirty="0"/>
            <a:t>1. Ongebruikte Reserve</a:t>
          </a:r>
        </a:p>
      </dgm:t>
    </dgm:pt>
    <dgm:pt modelId="{2E26A4E1-A832-EA43-BFA6-0D650120AD7C}" type="parTrans" cxnId="{8A203E49-62C1-B045-B902-FB4D9D314401}">
      <dgm:prSet/>
      <dgm:spPr/>
      <dgm:t>
        <a:bodyPr/>
        <a:lstStyle/>
        <a:p>
          <a:endParaRPr lang="nl-NL" sz="1800"/>
        </a:p>
      </dgm:t>
    </dgm:pt>
    <dgm:pt modelId="{A5026E94-F062-594A-8407-33D0E3E6ADF8}" type="sibTrans" cxnId="{8A203E49-62C1-B045-B902-FB4D9D314401}">
      <dgm:prSet/>
      <dgm:spPr/>
      <dgm:t>
        <a:bodyPr/>
        <a:lstStyle/>
        <a:p>
          <a:endParaRPr lang="nl-NL" sz="1800"/>
        </a:p>
      </dgm:t>
    </dgm:pt>
    <dgm:pt modelId="{FF7BC1DC-6F78-C842-BB73-D65B31EB6124}">
      <dgm:prSet phldrT="[Tekst]" custT="1"/>
      <dgm:spPr/>
      <dgm:t>
        <a:bodyPr/>
        <a:lstStyle/>
        <a:p>
          <a:r>
            <a:rPr lang="nl-NL" sz="1800" dirty="0"/>
            <a:t>4. Resultaten / Output</a:t>
          </a:r>
        </a:p>
      </dgm:t>
    </dgm:pt>
    <dgm:pt modelId="{DA00E1C7-77F8-F24E-83E7-8770AE74B618}" type="parTrans" cxnId="{9212E760-AA20-A54A-8472-7BE9078EC1B0}">
      <dgm:prSet/>
      <dgm:spPr/>
      <dgm:t>
        <a:bodyPr/>
        <a:lstStyle/>
        <a:p>
          <a:endParaRPr lang="nl-NL" sz="1800"/>
        </a:p>
      </dgm:t>
    </dgm:pt>
    <dgm:pt modelId="{F22A958B-0830-694A-BC41-B0EC1EFD874B}" type="sibTrans" cxnId="{9212E760-AA20-A54A-8472-7BE9078EC1B0}">
      <dgm:prSet/>
      <dgm:spPr/>
      <dgm:t>
        <a:bodyPr/>
        <a:lstStyle/>
        <a:p>
          <a:endParaRPr lang="nl-NL" sz="1800"/>
        </a:p>
      </dgm:t>
    </dgm:pt>
    <dgm:pt modelId="{B3ACC02A-F141-6B4C-BEE9-DFA557A0933E}">
      <dgm:prSet phldrT="[Tekst]" custT="1"/>
      <dgm:spPr/>
      <dgm:t>
        <a:bodyPr/>
        <a:lstStyle/>
        <a:p>
          <a:r>
            <a:rPr lang="nl-NL" sz="1800" dirty="0"/>
            <a:t>5. Duurzame energie</a:t>
          </a:r>
        </a:p>
      </dgm:t>
    </dgm:pt>
    <dgm:pt modelId="{AA1B991B-F024-CC4A-8BF4-A6059FA1732E}" type="parTrans" cxnId="{E2BCFEDA-A4D4-2145-B5DB-6FD9E1F26205}">
      <dgm:prSet/>
      <dgm:spPr/>
      <dgm:t>
        <a:bodyPr/>
        <a:lstStyle/>
        <a:p>
          <a:endParaRPr lang="nl-NL" sz="1800"/>
        </a:p>
      </dgm:t>
    </dgm:pt>
    <dgm:pt modelId="{346DAC9A-8100-574B-8F1E-A67FD696D33F}" type="sibTrans" cxnId="{E2BCFEDA-A4D4-2145-B5DB-6FD9E1F26205}">
      <dgm:prSet/>
      <dgm:spPr/>
      <dgm:t>
        <a:bodyPr/>
        <a:lstStyle/>
        <a:p>
          <a:endParaRPr lang="nl-NL" sz="1800"/>
        </a:p>
      </dgm:t>
    </dgm:pt>
    <dgm:pt modelId="{BC3F5BD5-1946-7549-8F47-EBBF26C8DA42}">
      <dgm:prSet custT="1"/>
      <dgm:spPr/>
      <dgm:t>
        <a:bodyPr/>
        <a:lstStyle/>
        <a:p>
          <a:r>
            <a:rPr lang="nl-NL" sz="1800" dirty="0"/>
            <a:t>2. Vrijwillige energie</a:t>
          </a:r>
        </a:p>
      </dgm:t>
    </dgm:pt>
    <dgm:pt modelId="{6578333C-9FAF-C94F-A865-670E948D074D}" type="parTrans" cxnId="{0B1F89C3-58CE-5F4D-8B5A-10B9FF40ADC1}">
      <dgm:prSet/>
      <dgm:spPr/>
      <dgm:t>
        <a:bodyPr/>
        <a:lstStyle/>
        <a:p>
          <a:endParaRPr lang="nl-NL" sz="1800"/>
        </a:p>
      </dgm:t>
    </dgm:pt>
    <dgm:pt modelId="{ADE39F67-0025-8F47-8B83-3E82184B2822}" type="sibTrans" cxnId="{0B1F89C3-58CE-5F4D-8B5A-10B9FF40ADC1}">
      <dgm:prSet/>
      <dgm:spPr/>
      <dgm:t>
        <a:bodyPr/>
        <a:lstStyle/>
        <a:p>
          <a:endParaRPr lang="nl-NL" sz="1800"/>
        </a:p>
      </dgm:t>
    </dgm:pt>
    <dgm:pt modelId="{1F44C429-78CA-F845-BA57-33EC9793C21C}">
      <dgm:prSet custT="1"/>
      <dgm:spPr/>
      <dgm:t>
        <a:bodyPr/>
        <a:lstStyle/>
        <a:p>
          <a:r>
            <a:rPr lang="nl-NL" sz="1800" dirty="0"/>
            <a:t>3. </a:t>
          </a:r>
          <a:r>
            <a:rPr lang="nl-NL" sz="1800" dirty="0" err="1"/>
            <a:t>Vrijwilligers-werk</a:t>
          </a:r>
          <a:endParaRPr lang="nl-NL" sz="1800" dirty="0"/>
        </a:p>
      </dgm:t>
    </dgm:pt>
    <dgm:pt modelId="{AF4BD496-7028-E049-84FC-951D1E6BF5B1}" type="parTrans" cxnId="{57719362-1AB8-5145-B9DE-B79FAB5383D4}">
      <dgm:prSet/>
      <dgm:spPr/>
      <dgm:t>
        <a:bodyPr/>
        <a:lstStyle/>
        <a:p>
          <a:endParaRPr lang="nl-NL" sz="1800"/>
        </a:p>
      </dgm:t>
    </dgm:pt>
    <dgm:pt modelId="{4E226DC8-68BB-534C-B0A7-4CCD3B4A4633}" type="sibTrans" cxnId="{57719362-1AB8-5145-B9DE-B79FAB5383D4}">
      <dgm:prSet/>
      <dgm:spPr/>
      <dgm:t>
        <a:bodyPr/>
        <a:lstStyle/>
        <a:p>
          <a:endParaRPr lang="nl-NL" sz="1800"/>
        </a:p>
      </dgm:t>
    </dgm:pt>
    <dgm:pt modelId="{7BD73489-F400-AD4A-A842-B57B8156B239}" type="pres">
      <dgm:prSet presAssocID="{44B37626-D9D8-4848-8A01-407D534147CD}" presName="Name0" presStyleCnt="0">
        <dgm:presLayoutVars>
          <dgm:dir/>
          <dgm:resizeHandles val="exact"/>
        </dgm:presLayoutVars>
      </dgm:prSet>
      <dgm:spPr/>
    </dgm:pt>
    <dgm:pt modelId="{EBC5D0BE-04FD-DC44-8253-52F393A92CBC}" type="pres">
      <dgm:prSet presAssocID="{1F165EB8-0A5E-954E-9E3A-009CBFB79D56}" presName="parTxOnly" presStyleLbl="node1" presStyleIdx="0" presStyleCnt="5">
        <dgm:presLayoutVars>
          <dgm:bulletEnabled val="1"/>
        </dgm:presLayoutVars>
      </dgm:prSet>
      <dgm:spPr/>
    </dgm:pt>
    <dgm:pt modelId="{85F50183-D140-0F47-B317-9FEE1077D09F}" type="pres">
      <dgm:prSet presAssocID="{A5026E94-F062-594A-8407-33D0E3E6ADF8}" presName="parSpace" presStyleCnt="0"/>
      <dgm:spPr/>
    </dgm:pt>
    <dgm:pt modelId="{524C39FA-77C2-5549-B29C-73CB718FA466}" type="pres">
      <dgm:prSet presAssocID="{BC3F5BD5-1946-7549-8F47-EBBF26C8DA42}" presName="parTxOnly" presStyleLbl="node1" presStyleIdx="1" presStyleCnt="5">
        <dgm:presLayoutVars>
          <dgm:bulletEnabled val="1"/>
        </dgm:presLayoutVars>
      </dgm:prSet>
      <dgm:spPr/>
    </dgm:pt>
    <dgm:pt modelId="{CF951D6B-E231-4D4E-9EE2-DBFC107DF8C5}" type="pres">
      <dgm:prSet presAssocID="{ADE39F67-0025-8F47-8B83-3E82184B2822}" presName="parSpace" presStyleCnt="0"/>
      <dgm:spPr/>
    </dgm:pt>
    <dgm:pt modelId="{179D29AB-EA6B-F64C-9F58-AF2797B63956}" type="pres">
      <dgm:prSet presAssocID="{1F44C429-78CA-F845-BA57-33EC9793C21C}" presName="parTxOnly" presStyleLbl="node1" presStyleIdx="2" presStyleCnt="5" custScaleX="127958" custLinFactNeighborX="-31509" custLinFactNeighborY="266">
        <dgm:presLayoutVars>
          <dgm:bulletEnabled val="1"/>
        </dgm:presLayoutVars>
      </dgm:prSet>
      <dgm:spPr/>
    </dgm:pt>
    <dgm:pt modelId="{F1CFC776-33E5-F646-AEC4-F8F4DA55B918}" type="pres">
      <dgm:prSet presAssocID="{4E226DC8-68BB-534C-B0A7-4CCD3B4A4633}" presName="parSpace" presStyleCnt="0"/>
      <dgm:spPr/>
    </dgm:pt>
    <dgm:pt modelId="{D5C4019B-38EB-364D-A04D-256352CC8CCA}" type="pres">
      <dgm:prSet presAssocID="{FF7BC1DC-6F78-C842-BB73-D65B31EB6124}" presName="parTxOnly" presStyleLbl="node1" presStyleIdx="3" presStyleCnt="5" custScaleX="107812" custLinFactNeighborX="-33029" custLinFactNeighborY="-516">
        <dgm:presLayoutVars>
          <dgm:bulletEnabled val="1"/>
        </dgm:presLayoutVars>
      </dgm:prSet>
      <dgm:spPr/>
    </dgm:pt>
    <dgm:pt modelId="{91B45E6C-5DA0-6A44-BD9F-8BB4A94DDB74}" type="pres">
      <dgm:prSet presAssocID="{F22A958B-0830-694A-BC41-B0EC1EFD874B}" presName="parSpace" presStyleCnt="0"/>
      <dgm:spPr/>
    </dgm:pt>
    <dgm:pt modelId="{F9CA1A43-ACE4-ED4E-9883-CECAFD32E74A}" type="pres">
      <dgm:prSet presAssocID="{B3ACC02A-F141-6B4C-BEE9-DFA557A0933E}" presName="parTxOnly" presStyleLbl="node1" presStyleIdx="4" presStyleCnt="5" custScaleX="111070" custLinFactNeighborX="-50897" custLinFactNeighborY="-1125">
        <dgm:presLayoutVars>
          <dgm:bulletEnabled val="1"/>
        </dgm:presLayoutVars>
      </dgm:prSet>
      <dgm:spPr/>
    </dgm:pt>
  </dgm:ptLst>
  <dgm:cxnLst>
    <dgm:cxn modelId="{ABB2C017-608C-4D42-A181-D142B562A37A}" type="presOf" srcId="{44B37626-D9D8-4848-8A01-407D534147CD}" destId="{7BD73489-F400-AD4A-A842-B57B8156B239}" srcOrd="0" destOrd="0" presId="urn:microsoft.com/office/officeart/2005/8/layout/hChevron3"/>
    <dgm:cxn modelId="{9212E760-AA20-A54A-8472-7BE9078EC1B0}" srcId="{44B37626-D9D8-4848-8A01-407D534147CD}" destId="{FF7BC1DC-6F78-C842-BB73-D65B31EB6124}" srcOrd="3" destOrd="0" parTransId="{DA00E1C7-77F8-F24E-83E7-8770AE74B618}" sibTransId="{F22A958B-0830-694A-BC41-B0EC1EFD874B}"/>
    <dgm:cxn modelId="{D61B9B41-03B8-40A0-9800-4D11E3EFF84A}" type="presOf" srcId="{FF7BC1DC-6F78-C842-BB73-D65B31EB6124}" destId="{D5C4019B-38EB-364D-A04D-256352CC8CCA}" srcOrd="0" destOrd="0" presId="urn:microsoft.com/office/officeart/2005/8/layout/hChevron3"/>
    <dgm:cxn modelId="{57719362-1AB8-5145-B9DE-B79FAB5383D4}" srcId="{44B37626-D9D8-4848-8A01-407D534147CD}" destId="{1F44C429-78CA-F845-BA57-33EC9793C21C}" srcOrd="2" destOrd="0" parTransId="{AF4BD496-7028-E049-84FC-951D1E6BF5B1}" sibTransId="{4E226DC8-68BB-534C-B0A7-4CCD3B4A4633}"/>
    <dgm:cxn modelId="{8A203E49-62C1-B045-B902-FB4D9D314401}" srcId="{44B37626-D9D8-4848-8A01-407D534147CD}" destId="{1F165EB8-0A5E-954E-9E3A-009CBFB79D56}" srcOrd="0" destOrd="0" parTransId="{2E26A4E1-A832-EA43-BFA6-0D650120AD7C}" sibTransId="{A5026E94-F062-594A-8407-33D0E3E6ADF8}"/>
    <dgm:cxn modelId="{DA8DC44C-0C6A-42FC-93BD-8B4D6AB1EAA3}" type="presOf" srcId="{BC3F5BD5-1946-7549-8F47-EBBF26C8DA42}" destId="{524C39FA-77C2-5549-B29C-73CB718FA466}" srcOrd="0" destOrd="0" presId="urn:microsoft.com/office/officeart/2005/8/layout/hChevron3"/>
    <dgm:cxn modelId="{F621BA77-0036-4858-B587-DC9F22E4AAED}" type="presOf" srcId="{B3ACC02A-F141-6B4C-BEE9-DFA557A0933E}" destId="{F9CA1A43-ACE4-ED4E-9883-CECAFD32E74A}" srcOrd="0" destOrd="0" presId="urn:microsoft.com/office/officeart/2005/8/layout/hChevron3"/>
    <dgm:cxn modelId="{91F8E67D-268A-4056-BD51-FCE1C067BB52}" type="presOf" srcId="{1F165EB8-0A5E-954E-9E3A-009CBFB79D56}" destId="{EBC5D0BE-04FD-DC44-8253-52F393A92CBC}" srcOrd="0" destOrd="0" presId="urn:microsoft.com/office/officeart/2005/8/layout/hChevron3"/>
    <dgm:cxn modelId="{C6295081-C841-4D94-A400-B6BDBAF1702F}" type="presOf" srcId="{1F44C429-78CA-F845-BA57-33EC9793C21C}" destId="{179D29AB-EA6B-F64C-9F58-AF2797B63956}" srcOrd="0" destOrd="0" presId="urn:microsoft.com/office/officeart/2005/8/layout/hChevron3"/>
    <dgm:cxn modelId="{0B1F89C3-58CE-5F4D-8B5A-10B9FF40ADC1}" srcId="{44B37626-D9D8-4848-8A01-407D534147CD}" destId="{BC3F5BD5-1946-7549-8F47-EBBF26C8DA42}" srcOrd="1" destOrd="0" parTransId="{6578333C-9FAF-C94F-A865-670E948D074D}" sibTransId="{ADE39F67-0025-8F47-8B83-3E82184B2822}"/>
    <dgm:cxn modelId="{E2BCFEDA-A4D4-2145-B5DB-6FD9E1F26205}" srcId="{44B37626-D9D8-4848-8A01-407D534147CD}" destId="{B3ACC02A-F141-6B4C-BEE9-DFA557A0933E}" srcOrd="4" destOrd="0" parTransId="{AA1B991B-F024-CC4A-8BF4-A6059FA1732E}" sibTransId="{346DAC9A-8100-574B-8F1E-A67FD696D33F}"/>
    <dgm:cxn modelId="{94B4F0B4-0400-4051-8ECD-A5166F0956CA}" type="presParOf" srcId="{7BD73489-F400-AD4A-A842-B57B8156B239}" destId="{EBC5D0BE-04FD-DC44-8253-52F393A92CBC}" srcOrd="0" destOrd="0" presId="urn:microsoft.com/office/officeart/2005/8/layout/hChevron3"/>
    <dgm:cxn modelId="{944BFBD8-39B0-4F2D-A18F-0C65F0B610BD}" type="presParOf" srcId="{7BD73489-F400-AD4A-A842-B57B8156B239}" destId="{85F50183-D140-0F47-B317-9FEE1077D09F}" srcOrd="1" destOrd="0" presId="urn:microsoft.com/office/officeart/2005/8/layout/hChevron3"/>
    <dgm:cxn modelId="{0E703B8E-5EB4-446C-A7B1-D4AFE1EF8BC9}" type="presParOf" srcId="{7BD73489-F400-AD4A-A842-B57B8156B239}" destId="{524C39FA-77C2-5549-B29C-73CB718FA466}" srcOrd="2" destOrd="0" presId="urn:microsoft.com/office/officeart/2005/8/layout/hChevron3"/>
    <dgm:cxn modelId="{937EA58A-AEE7-4EE6-8D10-AFB82C478089}" type="presParOf" srcId="{7BD73489-F400-AD4A-A842-B57B8156B239}" destId="{CF951D6B-E231-4D4E-9EE2-DBFC107DF8C5}" srcOrd="3" destOrd="0" presId="urn:microsoft.com/office/officeart/2005/8/layout/hChevron3"/>
    <dgm:cxn modelId="{C7F6905F-AFC1-4F8A-A558-05C86B4B0FCF}" type="presParOf" srcId="{7BD73489-F400-AD4A-A842-B57B8156B239}" destId="{179D29AB-EA6B-F64C-9F58-AF2797B63956}" srcOrd="4" destOrd="0" presId="urn:microsoft.com/office/officeart/2005/8/layout/hChevron3"/>
    <dgm:cxn modelId="{933ACAC6-0856-43A8-B9AB-9C8E7FD4E7DC}" type="presParOf" srcId="{7BD73489-F400-AD4A-A842-B57B8156B239}" destId="{F1CFC776-33E5-F646-AEC4-F8F4DA55B918}" srcOrd="5" destOrd="0" presId="urn:microsoft.com/office/officeart/2005/8/layout/hChevron3"/>
    <dgm:cxn modelId="{09BD625A-2860-4CCE-95FB-EB7AFA43C6A1}" type="presParOf" srcId="{7BD73489-F400-AD4A-A842-B57B8156B239}" destId="{D5C4019B-38EB-364D-A04D-256352CC8CCA}" srcOrd="6" destOrd="0" presId="urn:microsoft.com/office/officeart/2005/8/layout/hChevron3"/>
    <dgm:cxn modelId="{FD33A152-356F-42B0-9FB5-AAAA4E4AB8A3}" type="presParOf" srcId="{7BD73489-F400-AD4A-A842-B57B8156B239}" destId="{91B45E6C-5DA0-6A44-BD9F-8BB4A94DDB74}" srcOrd="7" destOrd="0" presId="urn:microsoft.com/office/officeart/2005/8/layout/hChevron3"/>
    <dgm:cxn modelId="{72F34BB9-7C31-4B5D-B1DC-184E8E54659D}" type="presParOf" srcId="{7BD73489-F400-AD4A-A842-B57B8156B239}" destId="{F9CA1A43-ACE4-ED4E-9883-CECAFD32E74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Makkelijk</a:t>
          </a:r>
          <a:r>
            <a:rPr lang="en-US" dirty="0"/>
            <a:t> </a:t>
          </a:r>
          <a:r>
            <a:rPr lang="en-US" dirty="0" err="1"/>
            <a:t>vrijwilligers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werven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Moeilijk</a:t>
          </a:r>
          <a:r>
            <a:rPr lang="en-US" dirty="0"/>
            <a:t> om </a:t>
          </a:r>
          <a:r>
            <a:rPr lang="en-US" dirty="0" err="1"/>
            <a:t>vrijwilligers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werven</a:t>
          </a:r>
          <a:r>
            <a:rPr lang="en-US" dirty="0"/>
            <a:t> </a:t>
          </a:r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23530084-FF50-4DD8-AB80-3267AEB05759}">
      <dgm:prSet phldrT="[Text]"/>
      <dgm:spPr/>
      <dgm:t>
        <a:bodyPr/>
        <a:lstStyle/>
        <a:p>
          <a:endParaRPr lang="en-US" dirty="0"/>
        </a:p>
      </dgm:t>
    </dgm:pt>
    <dgm:pt modelId="{38F7980E-9677-4A40-BF27-C02CE62A82C8}" type="parTrans" cxnId="{542AEC65-AE3E-4ED6-9705-CE286B0CCFC0}">
      <dgm:prSet/>
      <dgm:spPr/>
      <dgm:t>
        <a:bodyPr/>
        <a:lstStyle/>
        <a:p>
          <a:endParaRPr lang="nl-NL"/>
        </a:p>
      </dgm:t>
    </dgm:pt>
    <dgm:pt modelId="{9E9436F3-E859-455D-B262-308A76C2C513}" type="sibTrans" cxnId="{542AEC65-AE3E-4ED6-9705-CE286B0CCFC0}">
      <dgm:prSet/>
      <dgm:spPr/>
      <dgm:t>
        <a:bodyPr/>
        <a:lstStyle/>
        <a:p>
          <a:endParaRPr lang="nl-NL"/>
        </a:p>
      </dgm:t>
    </dgm:pt>
    <dgm:pt modelId="{ADCE96BB-0DA2-C849-B161-53358DECD28A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CE3AEA42-E824-D847-997A-D0677A787894}" type="pres">
      <dgm:prSet presAssocID="{55C0FA73-73FB-0A4C-9ABB-14686DDF56C8}" presName="ribbon" presStyleLbl="node1" presStyleIdx="0" presStyleCnt="1"/>
      <dgm:spPr/>
    </dgm:pt>
    <dgm:pt modelId="{97077B2D-AD9E-4147-84B3-58AD9F60E214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BAF574A-D0ED-6D43-9732-F0AEF8200CB7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F1EB414-0DD0-BC4A-B7F2-2FC087757F27}" type="presOf" srcId="{595957AF-2004-5F4E-A9C3-C989C9125664}" destId="{97077B2D-AD9E-4147-84B3-58AD9F60E214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375B312E-4353-8A49-8F70-A33AD461C8AC}" type="presOf" srcId="{55C0FA73-73FB-0A4C-9ABB-14686DDF56C8}" destId="{ADCE96BB-0DA2-C849-B161-53358DECD28A}" srcOrd="0" destOrd="0" presId="urn:microsoft.com/office/officeart/2005/8/layout/arrow6"/>
    <dgm:cxn modelId="{5B54F638-1682-F74A-96EE-DAFFE178FB1C}" type="presOf" srcId="{B4C76883-4666-7C40-A462-D07F9789069B}" destId="{EBAF574A-D0ED-6D43-9732-F0AEF8200CB7}" srcOrd="0" destOrd="0" presId="urn:microsoft.com/office/officeart/2005/8/layout/arrow6"/>
    <dgm:cxn modelId="{542AEC65-AE3E-4ED6-9705-CE286B0CCFC0}" srcId="{55C0FA73-73FB-0A4C-9ABB-14686DDF56C8}" destId="{23530084-FF50-4DD8-AB80-3267AEB05759}" srcOrd="2" destOrd="0" parTransId="{38F7980E-9677-4A40-BF27-C02CE62A82C8}" sibTransId="{9E9436F3-E859-455D-B262-308A76C2C513}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A786CA6D-A125-1941-A4F0-9475F5DA6955}" type="presParOf" srcId="{ADCE96BB-0DA2-C849-B161-53358DECD28A}" destId="{CE3AEA42-E824-D847-997A-D0677A787894}" srcOrd="0" destOrd="0" presId="urn:microsoft.com/office/officeart/2005/8/layout/arrow6"/>
    <dgm:cxn modelId="{6979AAA2-4A86-904B-8837-81E1134A166D}" type="presParOf" srcId="{ADCE96BB-0DA2-C849-B161-53358DECD28A}" destId="{97077B2D-AD9E-4147-84B3-58AD9F60E214}" srcOrd="1" destOrd="0" presId="urn:microsoft.com/office/officeart/2005/8/layout/arrow6"/>
    <dgm:cxn modelId="{94B28962-FFCD-E74B-AC31-B0A17686F138}" type="presParOf" srcId="{ADCE96BB-0DA2-C849-B161-53358DECD28A}" destId="{EBAF574A-D0ED-6D43-9732-F0AEF8200CB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Organisatie</a:t>
          </a:r>
          <a:r>
            <a:rPr lang="en-US" dirty="0"/>
            <a:t> </a:t>
          </a:r>
          <a:r>
            <a:rPr lang="en-US" dirty="0" err="1"/>
            <a:t>locatie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Vrijwilliger</a:t>
          </a:r>
          <a:r>
            <a:rPr lang="en-US" dirty="0"/>
            <a:t> </a:t>
          </a:r>
          <a:r>
            <a:rPr lang="en-US" dirty="0" err="1"/>
            <a:t>locatie</a:t>
          </a:r>
          <a:endParaRPr lang="en-US" dirty="0"/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BCF7D851-9A6E-D248-9865-AD6DC03EA5E5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776A23E8-D816-E843-A44E-DBDCCCE5C3AD}" type="pres">
      <dgm:prSet presAssocID="{55C0FA73-73FB-0A4C-9ABB-14686DDF56C8}" presName="ribbon" presStyleLbl="node1" presStyleIdx="0" presStyleCnt="1"/>
      <dgm:spPr/>
    </dgm:pt>
    <dgm:pt modelId="{65857A55-754B-F149-9529-7E71939BF6EF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F80B314-86EE-0B49-846C-1BE98F29FB4F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5C5402-7FB5-7C43-B3BA-666030D2F70D}" type="presOf" srcId="{55C0FA73-73FB-0A4C-9ABB-14686DDF56C8}" destId="{BCF7D851-9A6E-D248-9865-AD6DC03EA5E5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642DB23B-AA7A-D14A-81AE-AC5FA9ED3945}" type="presOf" srcId="{595957AF-2004-5F4E-A9C3-C989C9125664}" destId="{65857A55-754B-F149-9529-7E71939BF6EF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BF4CDBF5-8413-A141-A41A-9F2107BA62C6}" type="presOf" srcId="{B4C76883-4666-7C40-A462-D07F9789069B}" destId="{1F80B314-86EE-0B49-846C-1BE98F29FB4F}" srcOrd="0" destOrd="0" presId="urn:microsoft.com/office/officeart/2005/8/layout/arrow6"/>
    <dgm:cxn modelId="{F9FCD777-DC13-4040-8975-D9CBB8E2572C}" type="presParOf" srcId="{BCF7D851-9A6E-D248-9865-AD6DC03EA5E5}" destId="{776A23E8-D816-E843-A44E-DBDCCCE5C3AD}" srcOrd="0" destOrd="0" presId="urn:microsoft.com/office/officeart/2005/8/layout/arrow6"/>
    <dgm:cxn modelId="{7FA3EDE0-B973-4548-B347-8E1C2881C297}" type="presParOf" srcId="{BCF7D851-9A6E-D248-9865-AD6DC03EA5E5}" destId="{65857A55-754B-F149-9529-7E71939BF6EF}" srcOrd="1" destOrd="0" presId="urn:microsoft.com/office/officeart/2005/8/layout/arrow6"/>
    <dgm:cxn modelId="{88626C40-FA3A-0147-A0FF-4E45B58288D9}" type="presParOf" srcId="{BCF7D851-9A6E-D248-9865-AD6DC03EA5E5}" destId="{1F80B314-86EE-0B49-846C-1BE98F29FB4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Makkelijk</a:t>
          </a:r>
          <a:r>
            <a:rPr lang="en-US" dirty="0"/>
            <a:t> </a:t>
          </a:r>
          <a:r>
            <a:rPr lang="en-US" dirty="0" err="1"/>
            <a:t>vrijwilliger</a:t>
          </a:r>
          <a:r>
            <a:rPr lang="en-US" dirty="0"/>
            <a:t> </a:t>
          </a:r>
          <a:r>
            <a:rPr lang="en-US" dirty="0" err="1"/>
            <a:t>worden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Lastig</a:t>
          </a:r>
          <a:r>
            <a:rPr lang="en-US" dirty="0"/>
            <a:t> </a:t>
          </a:r>
          <a:r>
            <a:rPr lang="en-US" dirty="0" err="1"/>
            <a:t>vrijwilliger</a:t>
          </a:r>
          <a:r>
            <a:rPr lang="en-US" dirty="0"/>
            <a:t> </a:t>
          </a:r>
          <a:r>
            <a:rPr lang="en-US" dirty="0" err="1"/>
            <a:t>worden</a:t>
          </a:r>
          <a:r>
            <a:rPr lang="en-US" dirty="0"/>
            <a:t> </a:t>
          </a:r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412DD30B-B34B-5E49-B338-A65621AB7C19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749D1B33-205E-CA4E-A1B0-50923316DEA7}" type="pres">
      <dgm:prSet presAssocID="{55C0FA73-73FB-0A4C-9ABB-14686DDF56C8}" presName="ribbon" presStyleLbl="node1" presStyleIdx="0" presStyleCnt="1" custLinFactNeighborX="3617"/>
      <dgm:spPr/>
    </dgm:pt>
    <dgm:pt modelId="{EAB11DDF-BA88-9249-8F8B-D46C33B2E091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F0DE601-F7E0-534E-9335-9D850FE856FC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8C27823-3E97-4146-B900-67C321DACE86}" type="presOf" srcId="{55C0FA73-73FB-0A4C-9ABB-14686DDF56C8}" destId="{412DD30B-B34B-5E49-B338-A65621AB7C19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082D357D-B0B7-6846-BC1B-3F821CBB1E8E}" type="presOf" srcId="{595957AF-2004-5F4E-A9C3-C989C9125664}" destId="{EAB11DDF-BA88-9249-8F8B-D46C33B2E091}" srcOrd="0" destOrd="0" presId="urn:microsoft.com/office/officeart/2005/8/layout/arrow6"/>
    <dgm:cxn modelId="{F910A48C-44E1-E346-A957-D918901773B3}" type="presOf" srcId="{B4C76883-4666-7C40-A462-D07F9789069B}" destId="{AF0DE601-F7E0-534E-9335-9D850FE856FC}" srcOrd="0" destOrd="0" presId="urn:microsoft.com/office/officeart/2005/8/layout/arrow6"/>
    <dgm:cxn modelId="{0024621B-21E3-5E4C-9303-CC9D56BF45C7}" type="presParOf" srcId="{412DD30B-B34B-5E49-B338-A65621AB7C19}" destId="{749D1B33-205E-CA4E-A1B0-50923316DEA7}" srcOrd="0" destOrd="0" presId="urn:microsoft.com/office/officeart/2005/8/layout/arrow6"/>
    <dgm:cxn modelId="{5983E5B7-C43A-4D45-BA0D-695D3DB77BAC}" type="presParOf" srcId="{412DD30B-B34B-5E49-B338-A65621AB7C19}" destId="{EAB11DDF-BA88-9249-8F8B-D46C33B2E091}" srcOrd="1" destOrd="0" presId="urn:microsoft.com/office/officeart/2005/8/layout/arrow6"/>
    <dgm:cxn modelId="{6CEA8CB4-AD5A-2742-8CCC-B194C215C064}" type="presParOf" srcId="{412DD30B-B34B-5E49-B338-A65621AB7C19}" destId="{AF0DE601-F7E0-534E-9335-9D850FE856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Organisatie-tijd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Vrijwilligers-tijd</a:t>
          </a:r>
          <a:endParaRPr lang="en-US" dirty="0"/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E5930EDF-1DAF-E34D-A924-3522C0E70C59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C39A0BE5-86C3-7741-990E-136C91DFB032}" type="pres">
      <dgm:prSet presAssocID="{55C0FA73-73FB-0A4C-9ABB-14686DDF56C8}" presName="ribbon" presStyleLbl="node1" presStyleIdx="0" presStyleCnt="1"/>
      <dgm:spPr/>
    </dgm:pt>
    <dgm:pt modelId="{41731352-5FBA-B746-AA8B-10A048F83AEF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9A64E79-BC6D-4B4A-A06C-40695B5C2A12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BFE18969-32A4-7A4A-B8C8-452B2180505C}" type="presOf" srcId="{595957AF-2004-5F4E-A9C3-C989C9125664}" destId="{41731352-5FBA-B746-AA8B-10A048F83AEF}" srcOrd="0" destOrd="0" presId="urn:microsoft.com/office/officeart/2005/8/layout/arrow6"/>
    <dgm:cxn modelId="{49323E4A-C3C1-374B-8A5F-208609EAA463}" type="presOf" srcId="{B4C76883-4666-7C40-A462-D07F9789069B}" destId="{E9A64E79-BC6D-4B4A-A06C-40695B5C2A12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291A3DD8-3BC1-594C-95D3-076F1DC5BBE7}" type="presOf" srcId="{55C0FA73-73FB-0A4C-9ABB-14686DDF56C8}" destId="{E5930EDF-1DAF-E34D-A924-3522C0E70C59}" srcOrd="0" destOrd="0" presId="urn:microsoft.com/office/officeart/2005/8/layout/arrow6"/>
    <dgm:cxn modelId="{943F7C86-0551-D44F-A0B1-9ACC5FF78919}" type="presParOf" srcId="{E5930EDF-1DAF-E34D-A924-3522C0E70C59}" destId="{C39A0BE5-86C3-7741-990E-136C91DFB032}" srcOrd="0" destOrd="0" presId="urn:microsoft.com/office/officeart/2005/8/layout/arrow6"/>
    <dgm:cxn modelId="{72702B50-93CE-E443-AA80-1EC9D0B15D80}" type="presParOf" srcId="{E5930EDF-1DAF-E34D-A924-3522C0E70C59}" destId="{41731352-5FBA-B746-AA8B-10A048F83AEF}" srcOrd="1" destOrd="0" presId="urn:microsoft.com/office/officeart/2005/8/layout/arrow6"/>
    <dgm:cxn modelId="{526A8D09-A864-0A42-8633-A0E1E7A48F01}" type="presParOf" srcId="{E5930EDF-1DAF-E34D-A924-3522C0E70C59}" destId="{E9A64E79-BC6D-4B4A-A06C-40695B5C2A1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Hoog</a:t>
          </a:r>
          <a:r>
            <a:rPr lang="en-US" dirty="0"/>
            <a:t> </a:t>
          </a:r>
          <a:r>
            <a:rPr lang="en-US" dirty="0" err="1"/>
            <a:t>afbreuk</a:t>
          </a:r>
          <a:r>
            <a:rPr lang="en-US" dirty="0"/>
            <a:t> </a:t>
          </a:r>
          <a:r>
            <a:rPr lang="en-US" dirty="0" err="1"/>
            <a:t>risico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Laag</a:t>
          </a:r>
          <a:r>
            <a:rPr lang="en-US" dirty="0"/>
            <a:t> </a:t>
          </a:r>
          <a:r>
            <a:rPr lang="en-US" dirty="0" err="1"/>
            <a:t>afbreuk</a:t>
          </a:r>
          <a:r>
            <a:rPr lang="en-US" dirty="0"/>
            <a:t> </a:t>
          </a:r>
          <a:r>
            <a:rPr lang="en-US" dirty="0" err="1"/>
            <a:t>risico</a:t>
          </a:r>
          <a:endParaRPr lang="en-US" dirty="0"/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8AF7B426-970F-9E4F-8630-3467DB7A469C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0DA7C252-9F0E-3745-BCEF-20E57D6CB837}" type="pres">
      <dgm:prSet presAssocID="{55C0FA73-73FB-0A4C-9ABB-14686DDF56C8}" presName="ribbon" presStyleLbl="node1" presStyleIdx="0" presStyleCnt="1"/>
      <dgm:spPr/>
    </dgm:pt>
    <dgm:pt modelId="{98901549-02FF-E247-9C5E-FEBC0012D574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EF7175D-3B11-DA46-B5A3-870BDC7424B6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B66D25-9A7E-684D-9F95-22C6529BD694}" type="presOf" srcId="{55C0FA73-73FB-0A4C-9ABB-14686DDF56C8}" destId="{8AF7B426-970F-9E4F-8630-3467DB7A469C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AED9C433-6BBE-A944-A3FD-7DF23F6FB45A}" type="presOf" srcId="{B4C76883-4666-7C40-A462-D07F9789069B}" destId="{EEF7175D-3B11-DA46-B5A3-870BDC7424B6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ED5F0CE9-2D62-344E-81B5-EA366FDAD174}" type="presOf" srcId="{595957AF-2004-5F4E-A9C3-C989C9125664}" destId="{98901549-02FF-E247-9C5E-FEBC0012D574}" srcOrd="0" destOrd="0" presId="urn:microsoft.com/office/officeart/2005/8/layout/arrow6"/>
    <dgm:cxn modelId="{FC0307BB-EED4-394E-BB50-295E0AECDD92}" type="presParOf" srcId="{8AF7B426-970F-9E4F-8630-3467DB7A469C}" destId="{0DA7C252-9F0E-3745-BCEF-20E57D6CB837}" srcOrd="0" destOrd="0" presId="urn:microsoft.com/office/officeart/2005/8/layout/arrow6"/>
    <dgm:cxn modelId="{B4403C23-6CDD-C743-9323-8B77A2104494}" type="presParOf" srcId="{8AF7B426-970F-9E4F-8630-3467DB7A469C}" destId="{98901549-02FF-E247-9C5E-FEBC0012D574}" srcOrd="1" destOrd="0" presId="urn:microsoft.com/office/officeart/2005/8/layout/arrow6"/>
    <dgm:cxn modelId="{D867DFE3-6E28-6749-8D4A-32665902D5AE}" type="presParOf" srcId="{8AF7B426-970F-9E4F-8630-3467DB7A469C}" destId="{EEF7175D-3B11-DA46-B5A3-870BDC7424B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 err="1"/>
            <a:t>Vrijwilligers</a:t>
          </a:r>
          <a:r>
            <a:rPr lang="en-US" dirty="0"/>
            <a:t> coordinator</a:t>
          </a:r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 err="1"/>
            <a:t>Geen</a:t>
          </a:r>
          <a:r>
            <a:rPr lang="en-US" dirty="0"/>
            <a:t> </a:t>
          </a:r>
          <a:r>
            <a:rPr lang="en-US" dirty="0" err="1"/>
            <a:t>vrijwilligers</a:t>
          </a:r>
          <a:r>
            <a:rPr lang="en-US" dirty="0"/>
            <a:t> coordinator</a:t>
          </a:r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BFA30BA5-0392-734B-9CBD-6BA0CE1DF3D8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922E63A3-EC8B-9243-A1BE-B093536F0CC6}" type="pres">
      <dgm:prSet presAssocID="{55C0FA73-73FB-0A4C-9ABB-14686DDF56C8}" presName="ribbon" presStyleLbl="node1" presStyleIdx="0" presStyleCnt="1" custLinFactNeighborX="-964" custLinFactNeighborY="-4304"/>
      <dgm:spPr/>
    </dgm:pt>
    <dgm:pt modelId="{F98DFEC9-3D3C-284B-A6E8-A8712E7A8AF8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4B6AFA9-C0CE-8640-A803-08D30473998C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64990E-FF79-884C-9988-F3ABC5227D9F}" type="presOf" srcId="{B4C76883-4666-7C40-A462-D07F9789069B}" destId="{74B6AFA9-C0CE-8640-A803-08D30473998C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6B78985F-0E78-5349-A6EA-8F5698239B53}" type="presOf" srcId="{55C0FA73-73FB-0A4C-9ABB-14686DDF56C8}" destId="{BFA30BA5-0392-734B-9CBD-6BA0CE1DF3D8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5EA92DC7-C0C0-1E41-B7FC-7C040BE273AF}" type="presOf" srcId="{595957AF-2004-5F4E-A9C3-C989C9125664}" destId="{F98DFEC9-3D3C-284B-A6E8-A8712E7A8AF8}" srcOrd="0" destOrd="0" presId="urn:microsoft.com/office/officeart/2005/8/layout/arrow6"/>
    <dgm:cxn modelId="{858413BE-1541-7E4A-B282-E8E7B0D3B573}" type="presParOf" srcId="{BFA30BA5-0392-734B-9CBD-6BA0CE1DF3D8}" destId="{922E63A3-EC8B-9243-A1BE-B093536F0CC6}" srcOrd="0" destOrd="0" presId="urn:microsoft.com/office/officeart/2005/8/layout/arrow6"/>
    <dgm:cxn modelId="{F1BA076B-0507-694A-B9AD-A9373310C6A2}" type="presParOf" srcId="{BFA30BA5-0392-734B-9CBD-6BA0CE1DF3D8}" destId="{F98DFEC9-3D3C-284B-A6E8-A8712E7A8AF8}" srcOrd="1" destOrd="0" presId="urn:microsoft.com/office/officeart/2005/8/layout/arrow6"/>
    <dgm:cxn modelId="{8CE79476-D76A-2941-B3BB-7423B11F05D3}" type="presParOf" srcId="{BFA30BA5-0392-734B-9CBD-6BA0CE1DF3D8}" destId="{74B6AFA9-C0CE-8640-A803-08D30473998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C0FA73-73FB-0A4C-9ABB-14686DDF56C8}" type="doc">
      <dgm:prSet loTypeId="urn:microsoft.com/office/officeart/2005/8/layout/arrow6" loCatId="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957AF-2004-5F4E-A9C3-C989C9125664}">
      <dgm:prSet phldrT="[Text]"/>
      <dgm:spPr/>
      <dgm:t>
        <a:bodyPr/>
        <a:lstStyle/>
        <a:p>
          <a:r>
            <a:rPr lang="en-US" dirty="0">
              <a:cs typeface="Arial"/>
            </a:rPr>
            <a:t>Hoge ‘</a:t>
          </a:r>
          <a:r>
            <a:rPr lang="en-US" dirty="0" err="1">
              <a:cs typeface="Arial"/>
            </a:rPr>
            <a:t>kosten</a:t>
          </a:r>
          <a:r>
            <a:rPr lang="en-US" dirty="0">
              <a:cs typeface="Arial"/>
            </a:rPr>
            <a:t>’ voor </a:t>
          </a:r>
          <a:r>
            <a:rPr lang="en-US" dirty="0" err="1">
              <a:cs typeface="Arial"/>
            </a:rPr>
            <a:t>vrijwillger</a:t>
          </a:r>
          <a:endParaRPr lang="en-US" dirty="0"/>
        </a:p>
      </dgm:t>
    </dgm:pt>
    <dgm:pt modelId="{62EDFB50-2545-D244-AE94-0A8E8EF5CDA0}" type="parTrans" cxnId="{1E7CC52D-0B69-374B-8E19-C431778B4214}">
      <dgm:prSet/>
      <dgm:spPr/>
      <dgm:t>
        <a:bodyPr/>
        <a:lstStyle/>
        <a:p>
          <a:endParaRPr lang="en-US"/>
        </a:p>
      </dgm:t>
    </dgm:pt>
    <dgm:pt modelId="{B21F5D05-8D34-1743-81DE-9EF402FD7B2F}" type="sibTrans" cxnId="{1E7CC52D-0B69-374B-8E19-C431778B4214}">
      <dgm:prSet/>
      <dgm:spPr/>
      <dgm:t>
        <a:bodyPr/>
        <a:lstStyle/>
        <a:p>
          <a:endParaRPr lang="en-US"/>
        </a:p>
      </dgm:t>
    </dgm:pt>
    <dgm:pt modelId="{B4C76883-4666-7C40-A462-D07F9789069B}">
      <dgm:prSet phldrT="[Text]"/>
      <dgm:spPr/>
      <dgm:t>
        <a:bodyPr/>
        <a:lstStyle/>
        <a:p>
          <a:r>
            <a:rPr lang="en-US" dirty="0"/>
            <a:t>Lage ‘</a:t>
          </a:r>
          <a:r>
            <a:rPr lang="en-US" dirty="0" err="1"/>
            <a:t>kosten</a:t>
          </a:r>
          <a:r>
            <a:rPr lang="en-US" dirty="0"/>
            <a:t>’ voor </a:t>
          </a:r>
          <a:r>
            <a:rPr lang="en-US" dirty="0" err="1"/>
            <a:t>vrijwilliger</a:t>
          </a:r>
          <a:endParaRPr lang="en-US" dirty="0"/>
        </a:p>
      </dgm:t>
    </dgm:pt>
    <dgm:pt modelId="{79D28AE6-1A4A-5743-ABC1-39C73AE6F69C}" type="parTrans" cxnId="{85E9946D-2FA4-DB46-B9DD-74B73CE2C64E}">
      <dgm:prSet/>
      <dgm:spPr/>
      <dgm:t>
        <a:bodyPr/>
        <a:lstStyle/>
        <a:p>
          <a:endParaRPr lang="en-US"/>
        </a:p>
      </dgm:t>
    </dgm:pt>
    <dgm:pt modelId="{D7BA4C3F-67AE-454A-935E-688F1FB80E5D}" type="sibTrans" cxnId="{85E9946D-2FA4-DB46-B9DD-74B73CE2C64E}">
      <dgm:prSet/>
      <dgm:spPr/>
      <dgm:t>
        <a:bodyPr/>
        <a:lstStyle/>
        <a:p>
          <a:endParaRPr lang="en-US"/>
        </a:p>
      </dgm:t>
    </dgm:pt>
    <dgm:pt modelId="{8AF7B426-970F-9E4F-8630-3467DB7A469C}" type="pres">
      <dgm:prSet presAssocID="{55C0FA73-73FB-0A4C-9ABB-14686DDF56C8}" presName="compositeShape" presStyleCnt="0">
        <dgm:presLayoutVars>
          <dgm:chMax val="2"/>
          <dgm:dir/>
          <dgm:resizeHandles val="exact"/>
        </dgm:presLayoutVars>
      </dgm:prSet>
      <dgm:spPr/>
    </dgm:pt>
    <dgm:pt modelId="{0DA7C252-9F0E-3745-BCEF-20E57D6CB837}" type="pres">
      <dgm:prSet presAssocID="{55C0FA73-73FB-0A4C-9ABB-14686DDF56C8}" presName="ribbon" presStyleLbl="node1" presStyleIdx="0" presStyleCnt="1"/>
      <dgm:spPr/>
    </dgm:pt>
    <dgm:pt modelId="{98901549-02FF-E247-9C5E-FEBC0012D574}" type="pres">
      <dgm:prSet presAssocID="{55C0FA73-73FB-0A4C-9ABB-14686DDF56C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EF7175D-3B11-DA46-B5A3-870BDC7424B6}" type="pres">
      <dgm:prSet presAssocID="{55C0FA73-73FB-0A4C-9ABB-14686DDF56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B66D25-9A7E-684D-9F95-22C6529BD694}" type="presOf" srcId="{55C0FA73-73FB-0A4C-9ABB-14686DDF56C8}" destId="{8AF7B426-970F-9E4F-8630-3467DB7A469C}" srcOrd="0" destOrd="0" presId="urn:microsoft.com/office/officeart/2005/8/layout/arrow6"/>
    <dgm:cxn modelId="{1E7CC52D-0B69-374B-8E19-C431778B4214}" srcId="{55C0FA73-73FB-0A4C-9ABB-14686DDF56C8}" destId="{595957AF-2004-5F4E-A9C3-C989C9125664}" srcOrd="0" destOrd="0" parTransId="{62EDFB50-2545-D244-AE94-0A8E8EF5CDA0}" sibTransId="{B21F5D05-8D34-1743-81DE-9EF402FD7B2F}"/>
    <dgm:cxn modelId="{AED9C433-6BBE-A944-A3FD-7DF23F6FB45A}" type="presOf" srcId="{B4C76883-4666-7C40-A462-D07F9789069B}" destId="{EEF7175D-3B11-DA46-B5A3-870BDC7424B6}" srcOrd="0" destOrd="0" presId="urn:microsoft.com/office/officeart/2005/8/layout/arrow6"/>
    <dgm:cxn modelId="{85E9946D-2FA4-DB46-B9DD-74B73CE2C64E}" srcId="{55C0FA73-73FB-0A4C-9ABB-14686DDF56C8}" destId="{B4C76883-4666-7C40-A462-D07F9789069B}" srcOrd="1" destOrd="0" parTransId="{79D28AE6-1A4A-5743-ABC1-39C73AE6F69C}" sibTransId="{D7BA4C3F-67AE-454A-935E-688F1FB80E5D}"/>
    <dgm:cxn modelId="{ED5F0CE9-2D62-344E-81B5-EA366FDAD174}" type="presOf" srcId="{595957AF-2004-5F4E-A9C3-C989C9125664}" destId="{98901549-02FF-E247-9C5E-FEBC0012D574}" srcOrd="0" destOrd="0" presId="urn:microsoft.com/office/officeart/2005/8/layout/arrow6"/>
    <dgm:cxn modelId="{FC0307BB-EED4-394E-BB50-295E0AECDD92}" type="presParOf" srcId="{8AF7B426-970F-9E4F-8630-3467DB7A469C}" destId="{0DA7C252-9F0E-3745-BCEF-20E57D6CB837}" srcOrd="0" destOrd="0" presId="urn:microsoft.com/office/officeart/2005/8/layout/arrow6"/>
    <dgm:cxn modelId="{B4403C23-6CDD-C743-9323-8B77A2104494}" type="presParOf" srcId="{8AF7B426-970F-9E4F-8630-3467DB7A469C}" destId="{98901549-02FF-E247-9C5E-FEBC0012D574}" srcOrd="1" destOrd="0" presId="urn:microsoft.com/office/officeart/2005/8/layout/arrow6"/>
    <dgm:cxn modelId="{D867DFE3-6E28-6749-8D4A-32665902D5AE}" type="presParOf" srcId="{8AF7B426-970F-9E4F-8630-3467DB7A469C}" destId="{EEF7175D-3B11-DA46-B5A3-870BDC7424B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5D0BE-04FD-DC44-8253-52F393A92CBC}">
      <dsp:nvSpPr>
        <dsp:cNvPr id="0" name=""/>
        <dsp:cNvSpPr/>
      </dsp:nvSpPr>
      <dsp:spPr>
        <a:xfrm>
          <a:off x="1887" y="1831037"/>
          <a:ext cx="1826066" cy="73042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Ongebruikte Reserve</a:t>
          </a:r>
        </a:p>
      </dsp:txBody>
      <dsp:txXfrm>
        <a:off x="1887" y="1831037"/>
        <a:ext cx="1643460" cy="730426"/>
      </dsp:txXfrm>
    </dsp:sp>
    <dsp:sp modelId="{524C39FA-77C2-5549-B29C-73CB718FA466}">
      <dsp:nvSpPr>
        <dsp:cNvPr id="0" name=""/>
        <dsp:cNvSpPr/>
      </dsp:nvSpPr>
      <dsp:spPr>
        <a:xfrm>
          <a:off x="1462740" y="1831037"/>
          <a:ext cx="1826066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Vrijwillige energie</a:t>
          </a:r>
        </a:p>
      </dsp:txBody>
      <dsp:txXfrm>
        <a:off x="1827953" y="1831037"/>
        <a:ext cx="1095640" cy="730426"/>
      </dsp:txXfrm>
    </dsp:sp>
    <dsp:sp modelId="{179D29AB-EA6B-F64C-9F58-AF2797B63956}">
      <dsp:nvSpPr>
        <dsp:cNvPr id="0" name=""/>
        <dsp:cNvSpPr/>
      </dsp:nvSpPr>
      <dsp:spPr>
        <a:xfrm>
          <a:off x="2808518" y="1832980"/>
          <a:ext cx="2336598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</a:t>
          </a:r>
          <a:r>
            <a:rPr lang="nl-NL" sz="1800" kern="1200" dirty="0" err="1"/>
            <a:t>Vrijwilligers-werk</a:t>
          </a:r>
          <a:endParaRPr lang="nl-NL" sz="1800" kern="1200" dirty="0"/>
        </a:p>
      </dsp:txBody>
      <dsp:txXfrm>
        <a:off x="3173731" y="1832980"/>
        <a:ext cx="1606172" cy="730426"/>
      </dsp:txXfrm>
    </dsp:sp>
    <dsp:sp modelId="{D5C4019B-38EB-364D-A04D-256352CC8CCA}">
      <dsp:nvSpPr>
        <dsp:cNvPr id="0" name=""/>
        <dsp:cNvSpPr/>
      </dsp:nvSpPr>
      <dsp:spPr>
        <a:xfrm>
          <a:off x="4774352" y="1827268"/>
          <a:ext cx="1968718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Resultaten / Output</a:t>
          </a:r>
        </a:p>
      </dsp:txBody>
      <dsp:txXfrm>
        <a:off x="5139565" y="1827268"/>
        <a:ext cx="1238292" cy="730426"/>
      </dsp:txXfrm>
    </dsp:sp>
    <dsp:sp modelId="{F9CA1A43-ACE4-ED4E-9883-CECAFD32E74A}">
      <dsp:nvSpPr>
        <dsp:cNvPr id="0" name=""/>
        <dsp:cNvSpPr/>
      </dsp:nvSpPr>
      <dsp:spPr>
        <a:xfrm>
          <a:off x="6312601" y="1822819"/>
          <a:ext cx="2028212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5. Duurzame energie</a:t>
          </a:r>
        </a:p>
      </dsp:txBody>
      <dsp:txXfrm>
        <a:off x="6677814" y="1822819"/>
        <a:ext cx="1297786" cy="730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C252-9F0E-3745-BCEF-20E57D6CB837}">
      <dsp:nvSpPr>
        <dsp:cNvPr id="0" name=""/>
        <dsp:cNvSpPr/>
      </dsp:nvSpPr>
      <dsp:spPr>
        <a:xfrm>
          <a:off x="0" y="87386"/>
          <a:ext cx="2761856" cy="1104742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01549-02FF-E247-9C5E-FEBC0012D574}">
      <dsp:nvSpPr>
        <dsp:cNvPr id="0" name=""/>
        <dsp:cNvSpPr/>
      </dsp:nvSpPr>
      <dsp:spPr>
        <a:xfrm>
          <a:off x="331422" y="280716"/>
          <a:ext cx="911412" cy="54132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Hoge ‘</a:t>
          </a:r>
          <a:r>
            <a:rPr lang="en-US" sz="1100" kern="1200" dirty="0" err="1"/>
            <a:t>baten</a:t>
          </a:r>
          <a:r>
            <a:rPr lang="en-US" sz="1100" kern="1200" dirty="0"/>
            <a:t>’ voor </a:t>
          </a:r>
          <a:r>
            <a:rPr lang="en-US" sz="1100" kern="1200" dirty="0" err="1"/>
            <a:t>vrijwilliger</a:t>
          </a:r>
          <a:r>
            <a:rPr lang="en-US" sz="1100" kern="1200" dirty="0"/>
            <a:t> </a:t>
          </a:r>
        </a:p>
      </dsp:txBody>
      <dsp:txXfrm>
        <a:off x="331422" y="280716"/>
        <a:ext cx="911412" cy="541323"/>
      </dsp:txXfrm>
    </dsp:sp>
    <dsp:sp modelId="{EEF7175D-3B11-DA46-B5A3-870BDC7424B6}">
      <dsp:nvSpPr>
        <dsp:cNvPr id="0" name=""/>
        <dsp:cNvSpPr/>
      </dsp:nvSpPr>
      <dsp:spPr>
        <a:xfrm>
          <a:off x="1380928" y="457475"/>
          <a:ext cx="1077123" cy="54132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Lage ‘</a:t>
          </a:r>
          <a:r>
            <a:rPr lang="en-US" sz="1100" kern="1200" dirty="0" err="1"/>
            <a:t>baten</a:t>
          </a:r>
          <a:r>
            <a:rPr lang="en-US" sz="1100" kern="1200" dirty="0"/>
            <a:t>’ voor </a:t>
          </a:r>
          <a:r>
            <a:rPr lang="en-US" sz="1100" kern="1200" dirty="0" err="1"/>
            <a:t>vrijwilliger</a:t>
          </a:r>
          <a:endParaRPr lang="en-US" sz="1100" kern="1200" dirty="0"/>
        </a:p>
      </dsp:txBody>
      <dsp:txXfrm>
        <a:off x="1380928" y="457475"/>
        <a:ext cx="1077123" cy="541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5D0BE-04FD-DC44-8253-52F393A92CBC}">
      <dsp:nvSpPr>
        <dsp:cNvPr id="0" name=""/>
        <dsp:cNvSpPr/>
      </dsp:nvSpPr>
      <dsp:spPr>
        <a:xfrm>
          <a:off x="1887" y="1831037"/>
          <a:ext cx="1826066" cy="73042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1. Ongebruikte Reserve</a:t>
          </a:r>
        </a:p>
      </dsp:txBody>
      <dsp:txXfrm>
        <a:off x="1887" y="1831037"/>
        <a:ext cx="1643460" cy="730426"/>
      </dsp:txXfrm>
    </dsp:sp>
    <dsp:sp modelId="{524C39FA-77C2-5549-B29C-73CB718FA466}">
      <dsp:nvSpPr>
        <dsp:cNvPr id="0" name=""/>
        <dsp:cNvSpPr/>
      </dsp:nvSpPr>
      <dsp:spPr>
        <a:xfrm>
          <a:off x="1462740" y="1831037"/>
          <a:ext cx="1826066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2. Vrijwillige energie</a:t>
          </a:r>
        </a:p>
      </dsp:txBody>
      <dsp:txXfrm>
        <a:off x="1827953" y="1831037"/>
        <a:ext cx="1095640" cy="730426"/>
      </dsp:txXfrm>
    </dsp:sp>
    <dsp:sp modelId="{179D29AB-EA6B-F64C-9F58-AF2797B63956}">
      <dsp:nvSpPr>
        <dsp:cNvPr id="0" name=""/>
        <dsp:cNvSpPr/>
      </dsp:nvSpPr>
      <dsp:spPr>
        <a:xfrm>
          <a:off x="2808518" y="1832980"/>
          <a:ext cx="2336598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3. </a:t>
          </a:r>
          <a:r>
            <a:rPr lang="nl-NL" sz="1800" kern="1200" dirty="0" err="1"/>
            <a:t>Vrijwilligers-werk</a:t>
          </a:r>
          <a:endParaRPr lang="nl-NL" sz="1800" kern="1200" dirty="0"/>
        </a:p>
      </dsp:txBody>
      <dsp:txXfrm>
        <a:off x="3173731" y="1832980"/>
        <a:ext cx="1606172" cy="730426"/>
      </dsp:txXfrm>
    </dsp:sp>
    <dsp:sp modelId="{D5C4019B-38EB-364D-A04D-256352CC8CCA}">
      <dsp:nvSpPr>
        <dsp:cNvPr id="0" name=""/>
        <dsp:cNvSpPr/>
      </dsp:nvSpPr>
      <dsp:spPr>
        <a:xfrm>
          <a:off x="4774352" y="1827268"/>
          <a:ext cx="1968718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4. Resultaten / Output</a:t>
          </a:r>
        </a:p>
      </dsp:txBody>
      <dsp:txXfrm>
        <a:off x="5139565" y="1827268"/>
        <a:ext cx="1238292" cy="730426"/>
      </dsp:txXfrm>
    </dsp:sp>
    <dsp:sp modelId="{F9CA1A43-ACE4-ED4E-9883-CECAFD32E74A}">
      <dsp:nvSpPr>
        <dsp:cNvPr id="0" name=""/>
        <dsp:cNvSpPr/>
      </dsp:nvSpPr>
      <dsp:spPr>
        <a:xfrm>
          <a:off x="6312601" y="1822819"/>
          <a:ext cx="2028212" cy="73042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5. Duurzame energie</a:t>
          </a:r>
        </a:p>
      </dsp:txBody>
      <dsp:txXfrm>
        <a:off x="6677814" y="1822819"/>
        <a:ext cx="1297786" cy="730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AEA42-E824-D847-997A-D0677A787894}">
      <dsp:nvSpPr>
        <dsp:cNvPr id="0" name=""/>
        <dsp:cNvSpPr/>
      </dsp:nvSpPr>
      <dsp:spPr>
        <a:xfrm>
          <a:off x="17310" y="0"/>
          <a:ext cx="3103237" cy="1241294"/>
        </a:xfrm>
        <a:prstGeom prst="leftRightRibb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77B2D-AD9E-4147-84B3-58AD9F60E214}">
      <dsp:nvSpPr>
        <dsp:cNvPr id="0" name=""/>
        <dsp:cNvSpPr/>
      </dsp:nvSpPr>
      <dsp:spPr>
        <a:xfrm>
          <a:off x="389699" y="217226"/>
          <a:ext cx="1024068" cy="608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Makkelijk</a:t>
          </a:r>
          <a:r>
            <a:rPr lang="en-US" sz="1200" kern="1200" dirty="0"/>
            <a:t> </a:t>
          </a:r>
          <a:r>
            <a:rPr lang="en-US" sz="1200" kern="1200" dirty="0" err="1"/>
            <a:t>vrijwilligers</a:t>
          </a:r>
          <a:r>
            <a:rPr lang="en-US" sz="1200" kern="1200" dirty="0"/>
            <a:t> </a:t>
          </a:r>
          <a:r>
            <a:rPr lang="en-US" sz="1200" kern="1200" dirty="0" err="1"/>
            <a:t>te</a:t>
          </a:r>
          <a:r>
            <a:rPr lang="en-US" sz="1200" kern="1200" dirty="0"/>
            <a:t> </a:t>
          </a:r>
          <a:r>
            <a:rPr lang="en-US" sz="1200" kern="1200" dirty="0" err="1"/>
            <a:t>werven</a:t>
          </a:r>
          <a:endParaRPr lang="en-US" sz="1200" kern="1200" dirty="0"/>
        </a:p>
      </dsp:txBody>
      <dsp:txXfrm>
        <a:off x="389699" y="217226"/>
        <a:ext cx="1024068" cy="608234"/>
      </dsp:txXfrm>
    </dsp:sp>
    <dsp:sp modelId="{EBAF574A-D0ED-6D43-9732-F0AEF8200CB7}">
      <dsp:nvSpPr>
        <dsp:cNvPr id="0" name=""/>
        <dsp:cNvSpPr/>
      </dsp:nvSpPr>
      <dsp:spPr>
        <a:xfrm>
          <a:off x="1568929" y="415833"/>
          <a:ext cx="1210262" cy="608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Moeilijk</a:t>
          </a:r>
          <a:r>
            <a:rPr lang="en-US" sz="1200" kern="1200" dirty="0"/>
            <a:t> om </a:t>
          </a:r>
          <a:r>
            <a:rPr lang="en-US" sz="1200" kern="1200" dirty="0" err="1"/>
            <a:t>vrijwilligers</a:t>
          </a:r>
          <a:r>
            <a:rPr lang="en-US" sz="1200" kern="1200" dirty="0"/>
            <a:t> </a:t>
          </a:r>
          <a:r>
            <a:rPr lang="en-US" sz="1200" kern="1200" dirty="0" err="1"/>
            <a:t>te</a:t>
          </a:r>
          <a:r>
            <a:rPr lang="en-US" sz="1200" kern="1200" dirty="0"/>
            <a:t> </a:t>
          </a:r>
          <a:r>
            <a:rPr lang="en-US" sz="1200" kern="1200" dirty="0" err="1"/>
            <a:t>werven</a:t>
          </a:r>
          <a:r>
            <a:rPr lang="en-US" sz="1200" kern="1200" dirty="0"/>
            <a:t> </a:t>
          </a:r>
        </a:p>
      </dsp:txBody>
      <dsp:txXfrm>
        <a:off x="1568929" y="415833"/>
        <a:ext cx="1210262" cy="608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A23E8-D816-E843-A44E-DBDCCCE5C3AD}">
      <dsp:nvSpPr>
        <dsp:cNvPr id="0" name=""/>
        <dsp:cNvSpPr/>
      </dsp:nvSpPr>
      <dsp:spPr>
        <a:xfrm>
          <a:off x="0" y="73486"/>
          <a:ext cx="3137858" cy="1255143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7A55-754B-F149-9529-7E71939BF6EF}">
      <dsp:nvSpPr>
        <dsp:cNvPr id="0" name=""/>
        <dsp:cNvSpPr/>
      </dsp:nvSpPr>
      <dsp:spPr>
        <a:xfrm>
          <a:off x="376543" y="293136"/>
          <a:ext cx="1035493" cy="61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Organisatie</a:t>
          </a:r>
          <a:r>
            <a:rPr lang="en-US" sz="1500" kern="1200" dirty="0"/>
            <a:t> </a:t>
          </a:r>
          <a:r>
            <a:rPr lang="en-US" sz="1500" kern="1200" dirty="0" err="1"/>
            <a:t>locatie</a:t>
          </a:r>
          <a:endParaRPr lang="en-US" sz="1500" kern="1200" dirty="0"/>
        </a:p>
      </dsp:txBody>
      <dsp:txXfrm>
        <a:off x="376543" y="293136"/>
        <a:ext cx="1035493" cy="615020"/>
      </dsp:txXfrm>
    </dsp:sp>
    <dsp:sp modelId="{1F80B314-86EE-0B49-846C-1BE98F29FB4F}">
      <dsp:nvSpPr>
        <dsp:cNvPr id="0" name=""/>
        <dsp:cNvSpPr/>
      </dsp:nvSpPr>
      <dsp:spPr>
        <a:xfrm>
          <a:off x="1568929" y="493959"/>
          <a:ext cx="1223765" cy="61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Vrijwilliger</a:t>
          </a:r>
          <a:r>
            <a:rPr lang="en-US" sz="1500" kern="1200" dirty="0"/>
            <a:t> </a:t>
          </a:r>
          <a:r>
            <a:rPr lang="en-US" sz="1500" kern="1200" dirty="0" err="1"/>
            <a:t>locatie</a:t>
          </a:r>
          <a:endParaRPr lang="en-US" sz="1500" kern="1200" dirty="0"/>
        </a:p>
      </dsp:txBody>
      <dsp:txXfrm>
        <a:off x="1568929" y="493959"/>
        <a:ext cx="1223765" cy="615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D1B33-205E-CA4E-A1B0-50923316DEA7}">
      <dsp:nvSpPr>
        <dsp:cNvPr id="0" name=""/>
        <dsp:cNvSpPr/>
      </dsp:nvSpPr>
      <dsp:spPr>
        <a:xfrm>
          <a:off x="34621" y="0"/>
          <a:ext cx="3103237" cy="1241294"/>
        </a:xfrm>
        <a:prstGeom prst="leftRightRibb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11DDF-BA88-9249-8F8B-D46C33B2E091}">
      <dsp:nvSpPr>
        <dsp:cNvPr id="0" name=""/>
        <dsp:cNvSpPr/>
      </dsp:nvSpPr>
      <dsp:spPr>
        <a:xfrm>
          <a:off x="389699" y="217226"/>
          <a:ext cx="1024068" cy="608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Makkelijk</a:t>
          </a:r>
          <a:r>
            <a:rPr lang="en-US" sz="1200" kern="1200" dirty="0"/>
            <a:t> </a:t>
          </a:r>
          <a:r>
            <a:rPr lang="en-US" sz="1200" kern="1200" dirty="0" err="1"/>
            <a:t>vrijwilliger</a:t>
          </a:r>
          <a:r>
            <a:rPr lang="en-US" sz="1200" kern="1200" dirty="0"/>
            <a:t> </a:t>
          </a:r>
          <a:r>
            <a:rPr lang="en-US" sz="1200" kern="1200" dirty="0" err="1"/>
            <a:t>worden</a:t>
          </a:r>
          <a:endParaRPr lang="en-US" sz="1200" kern="1200" dirty="0"/>
        </a:p>
      </dsp:txBody>
      <dsp:txXfrm>
        <a:off x="389699" y="217226"/>
        <a:ext cx="1024068" cy="608234"/>
      </dsp:txXfrm>
    </dsp:sp>
    <dsp:sp modelId="{AF0DE601-F7E0-534E-9335-9D850FE856FC}">
      <dsp:nvSpPr>
        <dsp:cNvPr id="0" name=""/>
        <dsp:cNvSpPr/>
      </dsp:nvSpPr>
      <dsp:spPr>
        <a:xfrm>
          <a:off x="1568929" y="415833"/>
          <a:ext cx="1210262" cy="608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Lastig</a:t>
          </a:r>
          <a:r>
            <a:rPr lang="en-US" sz="1200" kern="1200" dirty="0"/>
            <a:t> </a:t>
          </a:r>
          <a:r>
            <a:rPr lang="en-US" sz="1200" kern="1200" dirty="0" err="1"/>
            <a:t>vrijwilliger</a:t>
          </a:r>
          <a:r>
            <a:rPr lang="en-US" sz="1200" kern="1200" dirty="0"/>
            <a:t> </a:t>
          </a:r>
          <a:r>
            <a:rPr lang="en-US" sz="1200" kern="1200" dirty="0" err="1"/>
            <a:t>worden</a:t>
          </a:r>
          <a:r>
            <a:rPr lang="en-US" sz="1200" kern="1200" dirty="0"/>
            <a:t> </a:t>
          </a:r>
        </a:p>
      </dsp:txBody>
      <dsp:txXfrm>
        <a:off x="1568929" y="415833"/>
        <a:ext cx="1210262" cy="608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A0BE5-86C3-7741-990E-136C91DFB032}">
      <dsp:nvSpPr>
        <dsp:cNvPr id="0" name=""/>
        <dsp:cNvSpPr/>
      </dsp:nvSpPr>
      <dsp:spPr>
        <a:xfrm>
          <a:off x="0" y="73486"/>
          <a:ext cx="3137858" cy="1255143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731352-5FBA-B746-AA8B-10A048F83AEF}">
      <dsp:nvSpPr>
        <dsp:cNvPr id="0" name=""/>
        <dsp:cNvSpPr/>
      </dsp:nvSpPr>
      <dsp:spPr>
        <a:xfrm>
          <a:off x="376543" y="293136"/>
          <a:ext cx="1035493" cy="61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Organisatie-tijd</a:t>
          </a:r>
          <a:endParaRPr lang="en-US" sz="1400" kern="1200" dirty="0"/>
        </a:p>
      </dsp:txBody>
      <dsp:txXfrm>
        <a:off x="376543" y="293136"/>
        <a:ext cx="1035493" cy="615020"/>
      </dsp:txXfrm>
    </dsp:sp>
    <dsp:sp modelId="{E9A64E79-BC6D-4B4A-A06C-40695B5C2A12}">
      <dsp:nvSpPr>
        <dsp:cNvPr id="0" name=""/>
        <dsp:cNvSpPr/>
      </dsp:nvSpPr>
      <dsp:spPr>
        <a:xfrm>
          <a:off x="1568929" y="493959"/>
          <a:ext cx="1223765" cy="6150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Vrijwilligers-tijd</a:t>
          </a:r>
          <a:endParaRPr lang="en-US" sz="1400" kern="1200" dirty="0"/>
        </a:p>
      </dsp:txBody>
      <dsp:txXfrm>
        <a:off x="1568929" y="493959"/>
        <a:ext cx="1223765" cy="615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C252-9F0E-3745-BCEF-20E57D6CB837}">
      <dsp:nvSpPr>
        <dsp:cNvPr id="0" name=""/>
        <dsp:cNvSpPr/>
      </dsp:nvSpPr>
      <dsp:spPr>
        <a:xfrm>
          <a:off x="0" y="99666"/>
          <a:ext cx="2771302" cy="1108520"/>
        </a:xfrm>
        <a:prstGeom prst="leftRightRibb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01549-02FF-E247-9C5E-FEBC0012D574}">
      <dsp:nvSpPr>
        <dsp:cNvPr id="0" name=""/>
        <dsp:cNvSpPr/>
      </dsp:nvSpPr>
      <dsp:spPr>
        <a:xfrm>
          <a:off x="332556" y="293657"/>
          <a:ext cx="914529" cy="54317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Hoog</a:t>
          </a:r>
          <a:r>
            <a:rPr lang="en-US" sz="1100" kern="1200" dirty="0"/>
            <a:t> </a:t>
          </a:r>
          <a:r>
            <a:rPr lang="en-US" sz="1100" kern="1200" dirty="0" err="1"/>
            <a:t>afbreuk</a:t>
          </a:r>
          <a:r>
            <a:rPr lang="en-US" sz="1100" kern="1200" dirty="0"/>
            <a:t> </a:t>
          </a:r>
          <a:r>
            <a:rPr lang="en-US" sz="1100" kern="1200" dirty="0" err="1"/>
            <a:t>risico</a:t>
          </a:r>
          <a:endParaRPr lang="en-US" sz="1100" kern="1200" dirty="0"/>
        </a:p>
      </dsp:txBody>
      <dsp:txXfrm>
        <a:off x="332556" y="293657"/>
        <a:ext cx="914529" cy="543175"/>
      </dsp:txXfrm>
    </dsp:sp>
    <dsp:sp modelId="{EEF7175D-3B11-DA46-B5A3-870BDC7424B6}">
      <dsp:nvSpPr>
        <dsp:cNvPr id="0" name=""/>
        <dsp:cNvSpPr/>
      </dsp:nvSpPr>
      <dsp:spPr>
        <a:xfrm>
          <a:off x="1385651" y="471020"/>
          <a:ext cx="1080807" cy="54317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Laag</a:t>
          </a:r>
          <a:r>
            <a:rPr lang="en-US" sz="1100" kern="1200" dirty="0"/>
            <a:t> </a:t>
          </a:r>
          <a:r>
            <a:rPr lang="en-US" sz="1100" kern="1200" dirty="0" err="1"/>
            <a:t>afbreuk</a:t>
          </a:r>
          <a:r>
            <a:rPr lang="en-US" sz="1100" kern="1200" dirty="0"/>
            <a:t> </a:t>
          </a:r>
          <a:r>
            <a:rPr lang="en-US" sz="1100" kern="1200" dirty="0" err="1"/>
            <a:t>risico</a:t>
          </a:r>
          <a:endParaRPr lang="en-US" sz="1100" kern="1200" dirty="0"/>
        </a:p>
      </dsp:txBody>
      <dsp:txXfrm>
        <a:off x="1385651" y="471020"/>
        <a:ext cx="1080807" cy="543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63A3-EC8B-9243-A1BE-B093536F0CC6}">
      <dsp:nvSpPr>
        <dsp:cNvPr id="0" name=""/>
        <dsp:cNvSpPr/>
      </dsp:nvSpPr>
      <dsp:spPr>
        <a:xfrm>
          <a:off x="0" y="0"/>
          <a:ext cx="3213429" cy="1285371"/>
        </a:xfrm>
        <a:prstGeom prst="leftRightRibb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DFEC9-3D3C-284B-A6E8-A8712E7A8AF8}">
      <dsp:nvSpPr>
        <dsp:cNvPr id="0" name=""/>
        <dsp:cNvSpPr/>
      </dsp:nvSpPr>
      <dsp:spPr>
        <a:xfrm>
          <a:off x="385611" y="236181"/>
          <a:ext cx="1060431" cy="629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Vrijwilligers</a:t>
          </a:r>
          <a:r>
            <a:rPr lang="en-US" sz="1200" kern="1200" dirty="0"/>
            <a:t> coordinator</a:t>
          </a:r>
        </a:p>
      </dsp:txBody>
      <dsp:txXfrm>
        <a:off x="385611" y="236181"/>
        <a:ext cx="1060431" cy="629832"/>
      </dsp:txXfrm>
    </dsp:sp>
    <dsp:sp modelId="{74B6AFA9-C0CE-8640-A803-08D30473998C}">
      <dsp:nvSpPr>
        <dsp:cNvPr id="0" name=""/>
        <dsp:cNvSpPr/>
      </dsp:nvSpPr>
      <dsp:spPr>
        <a:xfrm>
          <a:off x="1606714" y="441840"/>
          <a:ext cx="1253237" cy="629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Geen</a:t>
          </a:r>
          <a:r>
            <a:rPr lang="en-US" sz="1200" kern="1200" dirty="0"/>
            <a:t> </a:t>
          </a:r>
          <a:r>
            <a:rPr lang="en-US" sz="1200" kern="1200" dirty="0" err="1"/>
            <a:t>vrijwilligers</a:t>
          </a:r>
          <a:r>
            <a:rPr lang="en-US" sz="1200" kern="1200" dirty="0"/>
            <a:t> coordinator</a:t>
          </a:r>
        </a:p>
      </dsp:txBody>
      <dsp:txXfrm>
        <a:off x="1606714" y="441840"/>
        <a:ext cx="1253237" cy="629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C252-9F0E-3745-BCEF-20E57D6CB837}">
      <dsp:nvSpPr>
        <dsp:cNvPr id="0" name=""/>
        <dsp:cNvSpPr/>
      </dsp:nvSpPr>
      <dsp:spPr>
        <a:xfrm>
          <a:off x="0" y="76050"/>
          <a:ext cx="2818534" cy="1127413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01549-02FF-E247-9C5E-FEBC0012D574}">
      <dsp:nvSpPr>
        <dsp:cNvPr id="0" name=""/>
        <dsp:cNvSpPr/>
      </dsp:nvSpPr>
      <dsp:spPr>
        <a:xfrm>
          <a:off x="338224" y="273348"/>
          <a:ext cx="930116" cy="5524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cs typeface="Arial"/>
            </a:rPr>
            <a:t>Hoge ‘</a:t>
          </a:r>
          <a:r>
            <a:rPr lang="en-US" sz="1100" kern="1200" dirty="0" err="1">
              <a:cs typeface="Arial"/>
            </a:rPr>
            <a:t>kosten</a:t>
          </a:r>
          <a:r>
            <a:rPr lang="en-US" sz="1100" kern="1200" dirty="0">
              <a:cs typeface="Arial"/>
            </a:rPr>
            <a:t>’ voor </a:t>
          </a:r>
          <a:r>
            <a:rPr lang="en-US" sz="1100" kern="1200" dirty="0" err="1">
              <a:cs typeface="Arial"/>
            </a:rPr>
            <a:t>vrijwillger</a:t>
          </a:r>
          <a:endParaRPr lang="en-US" sz="1100" kern="1200" dirty="0"/>
        </a:p>
      </dsp:txBody>
      <dsp:txXfrm>
        <a:off x="338224" y="273348"/>
        <a:ext cx="930116" cy="552432"/>
      </dsp:txXfrm>
    </dsp:sp>
    <dsp:sp modelId="{EEF7175D-3B11-DA46-B5A3-870BDC7424B6}">
      <dsp:nvSpPr>
        <dsp:cNvPr id="0" name=""/>
        <dsp:cNvSpPr/>
      </dsp:nvSpPr>
      <dsp:spPr>
        <a:xfrm>
          <a:off x="1409267" y="453734"/>
          <a:ext cx="1099228" cy="5524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Lage ‘</a:t>
          </a:r>
          <a:r>
            <a:rPr lang="en-US" sz="1100" kern="1200" dirty="0" err="1"/>
            <a:t>kosten</a:t>
          </a:r>
          <a:r>
            <a:rPr lang="en-US" sz="1100" kern="1200" dirty="0"/>
            <a:t>’ voor </a:t>
          </a:r>
          <a:r>
            <a:rPr lang="en-US" sz="1100" kern="1200" dirty="0" err="1"/>
            <a:t>vrijwilliger</a:t>
          </a:r>
          <a:endParaRPr lang="en-US" sz="1100" kern="1200" dirty="0"/>
        </a:p>
      </dsp:txBody>
      <dsp:txXfrm>
        <a:off x="1409267" y="453734"/>
        <a:ext cx="1099228" cy="55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0D38-5363-478B-8A92-E586F61521FB}" type="datetimeFigureOut">
              <a:rPr lang="de-DE" smtClean="0"/>
              <a:t>28.11.2019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DBB7-8634-446A-BC45-0FE07B6C41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3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00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05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18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88E83-A424-4564-B5E8-46B795AF131B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20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003737"/>
            <a:ext cx="8239125" cy="995363"/>
          </a:xfrm>
        </p:spPr>
        <p:txBody>
          <a:bodyPr anchor="b"/>
          <a:lstStyle>
            <a:lvl1pPr algn="l">
              <a:defRPr lang="en-US" sz="3500" kern="1200" baseline="0" dirty="0" smtClean="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9" y="2897500"/>
            <a:ext cx="8239125" cy="264800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Ondertitel 2"/>
          <p:cNvSpPr txBox="1">
            <a:spLocks/>
          </p:cNvSpPr>
          <p:nvPr userDrawn="1"/>
        </p:nvSpPr>
        <p:spPr>
          <a:xfrm>
            <a:off x="355463" y="6552525"/>
            <a:ext cx="5400000" cy="3287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cap="none" baseline="0">
                <a:solidFill>
                  <a:srgbClr val="171C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RSM - a force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for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positive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change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C5AAD7EC-7460-481A-A458-1D826C8A65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15267"/>
            <a:ext cx="9144000" cy="283423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AchtergrondTitel2"/>
          <p:cNvPicPr>
            <a:picLocks noSelect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/>
          <a:lstStyle/>
          <a:p>
            <a:fld id="{ABD937D5-A509-4951-A2F0-A91673EED119}" type="datetime1">
              <a:rPr lang="de-DE" smtClean="0"/>
              <a:t>28.11.2019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0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/>
          <a:lstStyle/>
          <a:p>
            <a:fld id="{2A27A487-5E04-483E-AB03-D11FA24AB203}" type="datetime1">
              <a:rPr lang="de-DE" smtClean="0"/>
              <a:t>28.11.2019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/>
          <a:lstStyle/>
          <a:p>
            <a:fld id="{A4579759-9915-46DF-A699-E4261D8EE45C}" type="datetime1">
              <a:rPr lang="de-DE" smtClean="0"/>
              <a:t>28.11.2019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69" r="12669"/>
          <a:stretch>
            <a:fillRect/>
          </a:stretch>
        </p:blipFill>
        <p:spPr bwMode="auto">
          <a:xfrm>
            <a:off x="5283320" y="2322477"/>
            <a:ext cx="2086451" cy="2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ijdelijke aanduiding voor afbeelding 9" descr="RSM-RESEARCH-img-small2.png"/>
          <p:cNvPicPr>
            <a:picLocks noChangeAspect="1"/>
          </p:cNvPicPr>
          <p:nvPr userDrawn="1"/>
        </p:nvPicPr>
        <p:blipFill>
          <a:blip r:embed="rId3" cstate="print"/>
          <a:srcRect l="73788" t="25417" r="10046" b="50220"/>
          <a:stretch>
            <a:fillRect/>
          </a:stretch>
        </p:blipFill>
        <p:spPr bwMode="auto">
          <a:xfrm>
            <a:off x="8334941" y="4142445"/>
            <a:ext cx="382810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48163" t="958" r="-368" b="47363"/>
          <a:stretch>
            <a:fillRect/>
          </a:stretch>
        </p:blipFill>
        <p:spPr bwMode="auto">
          <a:xfrm>
            <a:off x="7451220" y="4139566"/>
            <a:ext cx="389597" cy="4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5" cstate="print"/>
          <a:srcRect l="15158" t="958" r="33176" b="47363"/>
          <a:stretch>
            <a:fillRect/>
          </a:stretch>
        </p:blipFill>
        <p:spPr bwMode="auto">
          <a:xfrm>
            <a:off x="5287394" y="4627674"/>
            <a:ext cx="385525" cy="4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39"/>
          <p:cNvSpPr/>
          <p:nvPr userDrawn="1"/>
        </p:nvSpPr>
        <p:spPr>
          <a:xfrm>
            <a:off x="0" y="1373615"/>
            <a:ext cx="9144000" cy="456433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pic>
        <p:nvPicPr>
          <p:cNvPr id="13" name="Afbeelding 21" descr="Masters-main-Rotterdam-shst.png"/>
          <p:cNvPicPr>
            <a:picLocks noChangeAspect="1"/>
          </p:cNvPicPr>
          <p:nvPr userDrawn="1"/>
        </p:nvPicPr>
        <p:blipFill>
          <a:blip r:embed="rId6" cstate="print"/>
          <a:srcRect l="26167" t="2167" r="32295" b="35742"/>
          <a:stretch>
            <a:fillRect/>
          </a:stretch>
        </p:blipFill>
        <p:spPr bwMode="auto">
          <a:xfrm>
            <a:off x="7444432" y="3176306"/>
            <a:ext cx="830779" cy="87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40" descr="RSM-taglin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95" y="6125117"/>
            <a:ext cx="1844819" cy="2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41" descr="RSM-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6423" y="5926417"/>
            <a:ext cx="1292323" cy="5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30" descr="Masters-main-campus-151009-.png"/>
          <p:cNvPicPr>
            <a:picLocks noChangeAspect="1"/>
          </p:cNvPicPr>
          <p:nvPr userDrawn="1"/>
        </p:nvPicPr>
        <p:blipFill>
          <a:blip r:embed="rId9" cstate="print"/>
          <a:srcRect l="3261" t="360" r="1477" b="36134"/>
          <a:stretch>
            <a:fillRect/>
          </a:stretch>
        </p:blipFill>
        <p:spPr bwMode="auto">
          <a:xfrm>
            <a:off x="6556639" y="4621914"/>
            <a:ext cx="818562" cy="8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5"/>
          <p:cNvSpPr/>
          <p:nvPr userDrawn="1"/>
        </p:nvSpPr>
        <p:spPr>
          <a:xfrm>
            <a:off x="5040332" y="4358423"/>
            <a:ext cx="175115" cy="18574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8" name="Rechthoek 16"/>
          <p:cNvSpPr/>
          <p:nvPr userDrawn="1"/>
        </p:nvSpPr>
        <p:spPr>
          <a:xfrm>
            <a:off x="5744865" y="4626235"/>
            <a:ext cx="176473" cy="185740"/>
          </a:xfrm>
          <a:prstGeom prst="rect">
            <a:avLst/>
          </a:prstGeom>
          <a:solidFill>
            <a:srgbClr val="002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9" name="Rechthoek 17"/>
          <p:cNvSpPr/>
          <p:nvPr userDrawn="1"/>
        </p:nvSpPr>
        <p:spPr>
          <a:xfrm>
            <a:off x="7441717" y="4617596"/>
            <a:ext cx="175116" cy="185740"/>
          </a:xfrm>
          <a:prstGeom prst="rect">
            <a:avLst/>
          </a:prstGeom>
          <a:solidFill>
            <a:srgbClr val="E2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20" name="Rechthoek 18"/>
          <p:cNvSpPr/>
          <p:nvPr userDrawn="1"/>
        </p:nvSpPr>
        <p:spPr>
          <a:xfrm>
            <a:off x="6555282" y="5554936"/>
            <a:ext cx="176473" cy="185741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21" name="Rechthoek 19"/>
          <p:cNvSpPr/>
          <p:nvPr userDrawn="1"/>
        </p:nvSpPr>
        <p:spPr>
          <a:xfrm>
            <a:off x="7441717" y="2688198"/>
            <a:ext cx="385525" cy="408917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pic>
        <p:nvPicPr>
          <p:cNvPr id="22" name="Afbeelding 43" descr="RSM-FullName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114" y="735763"/>
            <a:ext cx="4079234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7443095" y="4133091"/>
            <a:ext cx="398770" cy="41539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684" baseline="0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5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283751" y="2323189"/>
            <a:ext cx="2086038" cy="2222237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2394" baseline="0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6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7439017" y="3172704"/>
            <a:ext cx="834850" cy="88334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197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8077" y="2289359"/>
            <a:ext cx="3909575" cy="2246165"/>
          </a:xfrm>
        </p:spPr>
        <p:txBody>
          <a:bodyPr/>
          <a:lstStyle>
            <a:lvl1pPr algn="l">
              <a:defRPr sz="2394" cap="all" baseline="0">
                <a:solidFill>
                  <a:srgbClr val="89A9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8075" y="4595285"/>
            <a:ext cx="3909576" cy="1425460"/>
          </a:xfrm>
        </p:spPr>
        <p:txBody>
          <a:bodyPr>
            <a:noAutofit/>
          </a:bodyPr>
          <a:lstStyle>
            <a:lvl1pPr marL="0" indent="0" algn="l">
              <a:buNone/>
              <a:defRPr sz="1368" cap="all" baseline="0">
                <a:solidFill>
                  <a:srgbClr val="C5B5A2"/>
                </a:solidFill>
                <a:latin typeface="Arial" pitchFamily="34" charset="0"/>
                <a:cs typeface="Arial" pitchFamily="34" charset="0"/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3" name="Tijdelijke aanduiding voor tekst 32"/>
          <p:cNvSpPr>
            <a:spLocks noGrp="1"/>
          </p:cNvSpPr>
          <p:nvPr>
            <p:ph type="body" sz="quarter" idx="13"/>
          </p:nvPr>
        </p:nvSpPr>
        <p:spPr>
          <a:xfrm>
            <a:off x="418075" y="1484484"/>
            <a:ext cx="8552198" cy="518346"/>
          </a:xfrm>
        </p:spPr>
        <p:txBody>
          <a:bodyPr/>
          <a:lstStyle>
            <a:lvl1pPr>
              <a:buFontTx/>
              <a:buNone/>
              <a:defRPr sz="1710" cap="all" baseline="0">
                <a:solidFill>
                  <a:schemeClr val="bg1"/>
                </a:solidFill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8701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9" descr="RSM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016" y="6129437"/>
            <a:ext cx="1015397" cy="4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21"/>
          <p:cNvSpPr/>
          <p:nvPr userDrawn="1"/>
        </p:nvSpPr>
        <p:spPr>
          <a:xfrm>
            <a:off x="563356" y="1235390"/>
            <a:ext cx="109956" cy="11662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7" name="Rechthoek 22"/>
          <p:cNvSpPr/>
          <p:nvPr userDrawn="1"/>
        </p:nvSpPr>
        <p:spPr>
          <a:xfrm>
            <a:off x="950238" y="976218"/>
            <a:ext cx="211767" cy="224616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8" name="Rechthoek 23"/>
          <p:cNvSpPr/>
          <p:nvPr userDrawn="1"/>
        </p:nvSpPr>
        <p:spPr>
          <a:xfrm>
            <a:off x="707249" y="1236831"/>
            <a:ext cx="211767" cy="224616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9" name="Rechthoek 24"/>
          <p:cNvSpPr/>
          <p:nvPr userDrawn="1"/>
        </p:nvSpPr>
        <p:spPr>
          <a:xfrm>
            <a:off x="705891" y="1501763"/>
            <a:ext cx="109956" cy="11662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0" name="Rechthoek 25"/>
          <p:cNvSpPr/>
          <p:nvPr userDrawn="1"/>
        </p:nvSpPr>
        <p:spPr>
          <a:xfrm>
            <a:off x="952953" y="1235390"/>
            <a:ext cx="109956" cy="11662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pic>
        <p:nvPicPr>
          <p:cNvPr id="11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3" cstate="print"/>
          <a:srcRect l="12669" r="12669"/>
          <a:stretch>
            <a:fillRect/>
          </a:stretch>
        </p:blipFill>
        <p:spPr bwMode="auto">
          <a:xfrm>
            <a:off x="223985" y="460752"/>
            <a:ext cx="693673" cy="7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28"/>
          <p:cNvSpPr/>
          <p:nvPr userDrawn="1"/>
        </p:nvSpPr>
        <p:spPr>
          <a:xfrm>
            <a:off x="0" y="914304"/>
            <a:ext cx="184618" cy="17278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3" name="Rechthoek 29"/>
          <p:cNvSpPr/>
          <p:nvPr userDrawn="1"/>
        </p:nvSpPr>
        <p:spPr>
          <a:xfrm>
            <a:off x="948881" y="914304"/>
            <a:ext cx="8195120" cy="17278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8730" y="4406905"/>
            <a:ext cx="7147194" cy="1362075"/>
          </a:xfrm>
        </p:spPr>
        <p:txBody>
          <a:bodyPr anchor="t"/>
          <a:lstStyle>
            <a:lvl1pPr algn="l">
              <a:defRPr sz="2480" b="0" cap="all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78731" y="2910650"/>
            <a:ext cx="7147194" cy="1500187"/>
          </a:xfrm>
        </p:spPr>
        <p:txBody>
          <a:bodyPr anchor="b">
            <a:noAutofit/>
          </a:bodyPr>
          <a:lstStyle>
            <a:lvl1pPr marL="0" indent="0">
              <a:buNone/>
              <a:defRPr sz="1368" cap="all" baseline="0">
                <a:solidFill>
                  <a:srgbClr val="C5B5A2"/>
                </a:solidFill>
              </a:defRPr>
            </a:lvl1pPr>
            <a:lvl2pPr marL="44564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288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693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257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821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386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195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515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218526" y="457130"/>
            <a:ext cx="705920" cy="74370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855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/>
          <a:lstStyle>
            <a:lvl1pPr>
              <a:defRPr sz="855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47E4B3-B4E5-47E8-9F61-4ACAED169782}" type="datetime1">
              <a:rPr lang="nl-NL"/>
              <a:pPr>
                <a:defRPr/>
              </a:pPr>
              <a:t>28-11-2019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 sz="855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855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76BA21-A5B7-4A4F-94AB-1BC1742B667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5719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8" descr="RSM-logo.png">
            <a:extLst>
              <a:ext uri="{FF2B5EF4-FFF2-40B4-BE49-F238E27FC236}">
                <a16:creationId xmlns:a16="http://schemas.microsoft.com/office/drawing/2014/main" id="{C7C1AABB-E701-4EB6-8FD2-AC15533B7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6129338"/>
            <a:ext cx="101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1">
            <a:extLst>
              <a:ext uri="{FF2B5EF4-FFF2-40B4-BE49-F238E27FC236}">
                <a16:creationId xmlns:a16="http://schemas.microsoft.com/office/drawing/2014/main" id="{586ECB6F-8988-40A1-A43B-A74B7A3C865B}"/>
              </a:ext>
            </a:extLst>
          </p:cNvPr>
          <p:cNvSpPr/>
          <p:nvPr userDrawn="1"/>
        </p:nvSpPr>
        <p:spPr>
          <a:xfrm>
            <a:off x="563563" y="1235075"/>
            <a:ext cx="109537" cy="117475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85D73899-891B-4ED9-9BD8-D3A0AC083A86}"/>
              </a:ext>
            </a:extLst>
          </p:cNvPr>
          <p:cNvSpPr/>
          <p:nvPr userDrawn="1"/>
        </p:nvSpPr>
        <p:spPr>
          <a:xfrm>
            <a:off x="950913" y="976313"/>
            <a:ext cx="211137" cy="223837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23">
            <a:extLst>
              <a:ext uri="{FF2B5EF4-FFF2-40B4-BE49-F238E27FC236}">
                <a16:creationId xmlns:a16="http://schemas.microsoft.com/office/drawing/2014/main" id="{03A565CA-CFA9-4C2B-B1C7-6A5F15A4AF06}"/>
              </a:ext>
            </a:extLst>
          </p:cNvPr>
          <p:cNvSpPr/>
          <p:nvPr userDrawn="1"/>
        </p:nvSpPr>
        <p:spPr>
          <a:xfrm>
            <a:off x="708025" y="1236663"/>
            <a:ext cx="211138" cy="225425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24">
            <a:extLst>
              <a:ext uri="{FF2B5EF4-FFF2-40B4-BE49-F238E27FC236}">
                <a16:creationId xmlns:a16="http://schemas.microsoft.com/office/drawing/2014/main" id="{327BF08A-9FD3-4EAC-8044-2894DF76D580}"/>
              </a:ext>
            </a:extLst>
          </p:cNvPr>
          <p:cNvSpPr/>
          <p:nvPr userDrawn="1"/>
        </p:nvSpPr>
        <p:spPr>
          <a:xfrm>
            <a:off x="706438" y="1501775"/>
            <a:ext cx="109537" cy="1158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25">
            <a:extLst>
              <a:ext uri="{FF2B5EF4-FFF2-40B4-BE49-F238E27FC236}">
                <a16:creationId xmlns:a16="http://schemas.microsoft.com/office/drawing/2014/main" id="{9E3E9C09-49B9-458F-98CE-7B6E1DD08716}"/>
              </a:ext>
            </a:extLst>
          </p:cNvPr>
          <p:cNvSpPr/>
          <p:nvPr userDrawn="1"/>
        </p:nvSpPr>
        <p:spPr>
          <a:xfrm>
            <a:off x="952500" y="1235075"/>
            <a:ext cx="111125" cy="117475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2" name="Tijdelijke aanduiding voor afbeelding 6" descr="RSM-RESEARCH-img-large1.png">
            <a:extLst>
              <a:ext uri="{FF2B5EF4-FFF2-40B4-BE49-F238E27FC236}">
                <a16:creationId xmlns:a16="http://schemas.microsoft.com/office/drawing/2014/main" id="{05650CEC-612C-47F6-A571-386A6B8ED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12669"/>
          <a:stretch>
            <a:fillRect/>
          </a:stretch>
        </p:blipFill>
        <p:spPr bwMode="auto">
          <a:xfrm>
            <a:off x="223838" y="460375"/>
            <a:ext cx="6937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30">
            <a:extLst>
              <a:ext uri="{FF2B5EF4-FFF2-40B4-BE49-F238E27FC236}">
                <a16:creationId xmlns:a16="http://schemas.microsoft.com/office/drawing/2014/main" id="{C49E58FA-0DCD-466F-9027-14278989F5AB}"/>
              </a:ext>
            </a:extLst>
          </p:cNvPr>
          <p:cNvSpPr/>
          <p:nvPr userDrawn="1"/>
        </p:nvSpPr>
        <p:spPr>
          <a:xfrm>
            <a:off x="0" y="914400"/>
            <a:ext cx="184150" cy="17463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Rechthoek 31">
            <a:extLst>
              <a:ext uri="{FF2B5EF4-FFF2-40B4-BE49-F238E27FC236}">
                <a16:creationId xmlns:a16="http://schemas.microsoft.com/office/drawing/2014/main" id="{27E92B3D-E3CF-4B6C-B1C3-46B00B686C30}"/>
              </a:ext>
            </a:extLst>
          </p:cNvPr>
          <p:cNvSpPr/>
          <p:nvPr userDrawn="1"/>
        </p:nvSpPr>
        <p:spPr>
          <a:xfrm>
            <a:off x="949325" y="914400"/>
            <a:ext cx="8194675" cy="17463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3060" y="1355050"/>
            <a:ext cx="3386223" cy="4536109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99686" y="1355050"/>
            <a:ext cx="3386223" cy="4536109"/>
          </a:xfrm>
        </p:spPr>
        <p:txBody>
          <a:bodyPr>
            <a:noAutofit/>
          </a:bodyPr>
          <a:lstStyle>
            <a:lvl1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578731" y="254113"/>
            <a:ext cx="7308356" cy="583143"/>
          </a:xfrm>
        </p:spPr>
        <p:txBody>
          <a:bodyPr/>
          <a:lstStyle>
            <a:lvl1pPr algn="l">
              <a:defRPr sz="18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218526" y="457130"/>
            <a:ext cx="705920" cy="74370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ijdelijke aanduiding voor datum 3">
            <a:extLst>
              <a:ext uri="{FF2B5EF4-FFF2-40B4-BE49-F238E27FC236}">
                <a16:creationId xmlns:a16="http://schemas.microsoft.com/office/drawing/2014/main" id="{7D8DF18B-5D5D-4027-A056-E41BF1ACE7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8A4929-81FD-4B23-A357-2FCA4F699080}" type="datetime1">
              <a:rPr lang="nl-NL"/>
              <a:pPr>
                <a:defRPr/>
              </a:pPr>
              <a:t>28-11-2019</a:t>
            </a:fld>
            <a:endParaRPr lang="nl-NL" dirty="0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E60FEDE0-D659-4F31-BFF0-4D7C7B1F28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algn="l" eaLnBrk="1" hangingPunct="1">
              <a:defRPr sz="9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A167BDF3-B96B-411A-9AA5-62AD594808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3E565F-924C-4BAC-9913-0C1FABB5789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451745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98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EnBlauweBalk"/>
          <p:cNvPicPr>
            <a:picLocks noSelect="1"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3EAA612B-0309-4CB3-9B61-E11374A84A0F}" type="datetime1">
              <a:rPr lang="de-DE" smtClean="0"/>
              <a:t>28.11.2019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Footer text (use for presentation title)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054" y="6356351"/>
            <a:ext cx="6242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25A8E426-1013-4DA1-9982-506C918562F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1038226"/>
            <a:ext cx="8425108" cy="5181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06897"/>
            <a:ext cx="7084800" cy="478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3" r:id="rId5"/>
    <p:sldLayoutId id="2147483674" r:id="rId6"/>
    <p:sldLayoutId id="2147483678" r:id="rId7"/>
    <p:sldLayoutId id="2147483683" r:id="rId8"/>
    <p:sldLayoutId id="2147483684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870AC"/>
          </a:solidFill>
          <a:latin typeface="Museo Sans 700" panose="020000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1pPr>
      <a:lvl2pPr marL="17780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9" Type="http://schemas.openxmlformats.org/officeDocument/2006/relationships/diagramLayout" Target="../diagrams/layout10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42" Type="http://schemas.microsoft.com/office/2007/relationships/diagramDrawing" Target="../diagrams/drawing10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diagramData" Target="../diagrams/data9.xml"/><Relationship Id="rId38" Type="http://schemas.openxmlformats.org/officeDocument/2006/relationships/diagramData" Target="../diagrams/data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41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40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7" b="34497"/>
          <a:stretch>
            <a:fillRect/>
          </a:stretch>
        </p:blipFill>
        <p:spPr/>
      </p:pic>
      <p:pic>
        <p:nvPicPr>
          <p:cNvPr id="5" name="Afbeelding 5" descr="Twi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221" y="2819998"/>
            <a:ext cx="792798" cy="7735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76342" y="3007444"/>
            <a:ext cx="157286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>
                <a:uFillTx/>
              </a:rPr>
              <a:t>@</a:t>
            </a:r>
            <a:r>
              <a:rPr lang="en-US" dirty="0" err="1">
                <a:uFillTx/>
              </a:rPr>
              <a:t>LucasMeijs</a:t>
            </a:r>
            <a:endParaRPr lang="en-US" dirty="0">
              <a:uFillTx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363D816-7A6D-4C9E-B9D2-259025F5AC14}"/>
              </a:ext>
            </a:extLst>
          </p:cNvPr>
          <p:cNvSpPr txBox="1">
            <a:spLocks noChangeArrowheads="1"/>
          </p:cNvSpPr>
          <p:nvPr/>
        </p:nvSpPr>
        <p:spPr>
          <a:xfrm>
            <a:off x="302127" y="2618387"/>
            <a:ext cx="8239125" cy="264800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3600" dirty="0">
                <a:latin typeface="Calibri" panose="020F0502020204030204" pitchFamily="34" charset="0"/>
              </a:rPr>
              <a:t>Prof. Dr. Lucas Meijs</a:t>
            </a:r>
          </a:p>
          <a:p>
            <a:r>
              <a:rPr lang="nl-NL" altLang="nl-NL" sz="3600" dirty="0">
                <a:latin typeface="Calibri" panose="020F0502020204030204" pitchFamily="34" charset="0"/>
              </a:rPr>
              <a:t>Strategic Philanthropy </a:t>
            </a:r>
            <a:r>
              <a:rPr lang="nl-NL" altLang="nl-NL" sz="3600" dirty="0" err="1">
                <a:latin typeface="Calibri" panose="020F0502020204030204" pitchFamily="34" charset="0"/>
              </a:rPr>
              <a:t>and</a:t>
            </a:r>
            <a:r>
              <a:rPr lang="nl-NL" altLang="nl-NL" sz="3600" dirty="0">
                <a:latin typeface="Calibri" panose="020F0502020204030204" pitchFamily="34" charset="0"/>
              </a:rPr>
              <a:t> </a:t>
            </a:r>
            <a:r>
              <a:rPr lang="nl-NL" altLang="nl-NL" sz="3600" dirty="0" err="1">
                <a:latin typeface="Calibri" panose="020F0502020204030204" pitchFamily="34" charset="0"/>
              </a:rPr>
              <a:t>Volunteering</a:t>
            </a:r>
            <a:endParaRPr lang="nl-NL" altLang="nl-NL" sz="3600" dirty="0">
              <a:latin typeface="Calibri" panose="020F0502020204030204" pitchFamily="34" charset="0"/>
            </a:endParaRPr>
          </a:p>
          <a:p>
            <a:endParaRPr lang="nl-NL" altLang="nl-NL" sz="3600" dirty="0">
              <a:latin typeface="Calibri" panose="020F0502020204030204" pitchFamily="34" charset="0"/>
            </a:endParaRPr>
          </a:p>
          <a:p>
            <a:r>
              <a:rPr lang="nl-NL" altLang="nl-NL" sz="3600" dirty="0">
                <a:latin typeface="Calibri" panose="020F0502020204030204" pitchFamily="34" charset="0"/>
              </a:rPr>
              <a:t>Rotterdam School of Management</a:t>
            </a:r>
          </a:p>
          <a:p>
            <a:r>
              <a:rPr lang="nl-NL" altLang="nl-NL" sz="3600" dirty="0">
                <a:latin typeface="Calibri" panose="020F0502020204030204" pitchFamily="34" charset="0"/>
              </a:rPr>
              <a:t>Erasmus University Netherlands</a:t>
            </a:r>
          </a:p>
          <a:p>
            <a:endParaRPr lang="nl-NL" altLang="nl-NL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5371" y="1316113"/>
            <a:ext cx="8239125" cy="995363"/>
          </a:xfrm>
        </p:spPr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2021: </a:t>
            </a:r>
            <a:br>
              <a:rPr lang="en-US" dirty="0"/>
            </a:br>
            <a:r>
              <a:rPr lang="en-US" dirty="0" err="1"/>
              <a:t>rentmeesters</a:t>
            </a:r>
            <a:r>
              <a:rPr lang="en-US" dirty="0"/>
              <a:t> van </a:t>
            </a:r>
            <a:r>
              <a:rPr lang="en-US" dirty="0" err="1"/>
              <a:t>vrijwillige</a:t>
            </a:r>
            <a:r>
              <a:rPr lang="en-US" dirty="0"/>
              <a:t> </a:t>
            </a:r>
            <a:r>
              <a:rPr lang="en-US" dirty="0" err="1"/>
              <a:t>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</a:t>
            </a:r>
            <a:r>
              <a:rPr lang="en-US" dirty="0" err="1"/>
              <a:t>Stewarsdship</a:t>
            </a:r>
            <a:r>
              <a:rPr lang="en-US" dirty="0"/>
              <a:t> Framework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200" y="5624513"/>
            <a:ext cx="3086100" cy="273844"/>
          </a:xfrm>
        </p:spPr>
        <p:txBody>
          <a:bodyPr/>
          <a:lstStyle/>
          <a:p>
            <a:r>
              <a:rPr lang="en-US" dirty="0" err="1"/>
              <a:t>Bron</a:t>
            </a:r>
            <a:r>
              <a:rPr lang="en-US" dirty="0"/>
              <a:t>: </a:t>
            </a:r>
            <a:r>
              <a:rPr lang="en-US" dirty="0" err="1"/>
              <a:t>Brudney</a:t>
            </a:r>
            <a:r>
              <a:rPr lang="en-US" dirty="0"/>
              <a:t>, </a:t>
            </a:r>
            <a:r>
              <a:rPr lang="en-US" dirty="0" err="1"/>
              <a:t>Meijs</a:t>
            </a:r>
            <a:r>
              <a:rPr lang="en-US" dirty="0"/>
              <a:t> &amp; Van </a:t>
            </a:r>
            <a:r>
              <a:rPr lang="en-US" dirty="0" err="1"/>
              <a:t>Overbeeke</a:t>
            </a:r>
            <a:r>
              <a:rPr lang="en-US" dirty="0"/>
              <a:t> (2019)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ph idx="1"/>
          </p:nvPr>
        </p:nvGraphicFramePr>
        <p:xfrm>
          <a:off x="256355" y="1729186"/>
          <a:ext cx="8761522" cy="38157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2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08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Toegang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tot de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energie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8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Privaat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bekend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beperkt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d.w.z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leden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Publiek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onbekend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onbegrensd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;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bredere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gemeenschap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149">
                <a:tc rowSpan="2">
                  <a:txBody>
                    <a:bodyPr/>
                    <a:lstStyle/>
                    <a:p>
                      <a:endParaRPr lang="en-US" sz="1800" b="1" dirty="0"/>
                    </a:p>
                    <a:p>
                      <a:r>
                        <a:rPr lang="en-US" sz="1800" b="1" dirty="0" err="1"/>
                        <a:t>Aansturen</a:t>
                      </a:r>
                      <a:r>
                        <a:rPr lang="en-US" sz="1800" b="1" dirty="0"/>
                        <a:t> van de </a:t>
                      </a:r>
                      <a:r>
                        <a:rPr lang="en-US" sz="1800" b="1" dirty="0" err="1"/>
                        <a:t>vrijwilligers</a:t>
                      </a:r>
                      <a:endParaRPr lang="en-US" sz="1800" b="1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Eenzijdig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(home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= host </a:t>
                      </a:r>
                      <a:r>
                        <a:rPr lang="en-US" sz="15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organisatie</a:t>
                      </a:r>
                      <a:r>
                        <a:rPr lang="en-US" sz="15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Member management</a:t>
                      </a:r>
                    </a:p>
                    <a:p>
                      <a:endParaRPr lang="en-US" sz="1800" b="0" dirty="0"/>
                    </a:p>
                    <a:p>
                      <a:endParaRPr lang="en-US" sz="1800" b="0" dirty="0"/>
                    </a:p>
                    <a:p>
                      <a:endParaRPr lang="en-US" sz="1800" b="0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Service</a:t>
                      </a:r>
                      <a:r>
                        <a:rPr lang="en-US" sz="1800" b="0" baseline="0" dirty="0"/>
                        <a:t> management</a:t>
                      </a:r>
                    </a:p>
                    <a:p>
                      <a:endParaRPr lang="en-US" sz="1800" b="0" dirty="0"/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Gedeeld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(home ≠ host </a:t>
                      </a:r>
                      <a:r>
                        <a:rPr lang="en-US" sz="15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organisatie</a:t>
                      </a:r>
                      <a:r>
                        <a:rPr lang="en-US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Secondment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uitzenden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Intermediary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bemiddelen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5" marR="9144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79" y="3344744"/>
            <a:ext cx="503017" cy="5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fbeeldingsresultaat voor voet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5" y="3273745"/>
            <a:ext cx="756940" cy="7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meals on wheels w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72" y="3294635"/>
            <a:ext cx="774026" cy="7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vrijwilligerscentr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48" y="4790746"/>
            <a:ext cx="913993" cy="1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NLdo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73" y="4210872"/>
            <a:ext cx="728389" cy="7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stichting pres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21" y="5078800"/>
            <a:ext cx="542121" cy="3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NL ca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15" y="4828733"/>
            <a:ext cx="995089" cy="6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company ic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7188" r="8882" b="13896"/>
          <a:stretch/>
        </p:blipFill>
        <p:spPr bwMode="auto">
          <a:xfrm>
            <a:off x="5682150" y="4518409"/>
            <a:ext cx="964531" cy="9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fbeeldingsresultaat voor school ic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7"/>
          <a:stretch/>
        </p:blipFill>
        <p:spPr bwMode="auto">
          <a:xfrm>
            <a:off x="4917579" y="4761266"/>
            <a:ext cx="742312" cy="7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0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>
                <a:solidFill>
                  <a:srgbClr val="FF0000"/>
                </a:solidFill>
              </a:rPr>
              <a:t>nieuwe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gatekeepers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4123" y="5470020"/>
            <a:ext cx="624254" cy="273844"/>
          </a:xfrm>
        </p:spPr>
        <p:txBody>
          <a:bodyPr/>
          <a:lstStyle/>
          <a:p>
            <a:fld id="{25A8E426-1013-4DA1-9982-506C918562F2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280491" y="2397171"/>
            <a:ext cx="123479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latin typeface="Arial" charset="0"/>
              </a:rPr>
              <a:t>Vrijwilliger</a:t>
            </a:r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2968379" y="2374030"/>
            <a:ext cx="248220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>
                <a:latin typeface="Arial" charset="0"/>
              </a:rPr>
              <a:t>Vrijwilligersorganisatie</a:t>
            </a:r>
          </a:p>
        </p:txBody>
      </p:sp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6689227" y="2330640"/>
            <a:ext cx="156600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latin typeface="Arial" charset="0"/>
              </a:rPr>
              <a:t>Maatschappelijke doelstelling</a:t>
            </a:r>
          </a:p>
        </p:txBody>
      </p:sp>
      <p:cxnSp>
        <p:nvCxnSpPr>
          <p:cNvPr id="10" name="Rechte verbindingslijn met pijl 9"/>
          <p:cNvCxnSpPr>
            <a:cxnSpLocks/>
            <a:stCxn id="7" idx="3"/>
          </p:cNvCxnSpPr>
          <p:nvPr/>
        </p:nvCxnSpPr>
        <p:spPr>
          <a:xfrm>
            <a:off x="1515290" y="2581837"/>
            <a:ext cx="1453089" cy="161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2"/>
          <p:cNvCxnSpPr>
            <a:cxnSpLocks/>
          </p:cNvCxnSpPr>
          <p:nvPr/>
        </p:nvCxnSpPr>
        <p:spPr>
          <a:xfrm>
            <a:off x="5521234" y="2642535"/>
            <a:ext cx="1167993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3"/>
          <p:cNvSpPr txBox="1">
            <a:spLocks noChangeArrowheads="1"/>
          </p:cNvSpPr>
          <p:nvPr/>
        </p:nvSpPr>
        <p:spPr bwMode="auto">
          <a:xfrm>
            <a:off x="2968379" y="3763681"/>
            <a:ext cx="1943228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Derde partij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rgbClr val="FF0000"/>
                </a:solidFill>
                <a:latin typeface="Arial" charset="0"/>
              </a:rPr>
              <a:t>School,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Bedrijf,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UWV,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Sociale dienst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………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nl-NL" altLang="en-US" sz="1800" dirty="0">
                <a:solidFill>
                  <a:schemeClr val="accent2"/>
                </a:solidFill>
                <a:latin typeface="Arial" charset="0"/>
              </a:rPr>
              <a:t>Huisarts</a:t>
            </a:r>
          </a:p>
        </p:txBody>
      </p:sp>
      <p:cxnSp>
        <p:nvCxnSpPr>
          <p:cNvPr id="13" name="Rechte verbindingslijn met pijl 20"/>
          <p:cNvCxnSpPr>
            <a:cxnSpLocks/>
          </p:cNvCxnSpPr>
          <p:nvPr/>
        </p:nvCxnSpPr>
        <p:spPr>
          <a:xfrm>
            <a:off x="4960568" y="4069642"/>
            <a:ext cx="135314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3"/>
          <p:cNvSpPr txBox="1">
            <a:spLocks noChangeArrowheads="1"/>
          </p:cNvSpPr>
          <p:nvPr/>
        </p:nvSpPr>
        <p:spPr bwMode="auto">
          <a:xfrm>
            <a:off x="6646482" y="3622629"/>
            <a:ext cx="1677123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latin typeface="Arial" charset="0"/>
              </a:rPr>
              <a:t>Instrumentele doelstelling: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latin typeface="Arial" charset="0"/>
              </a:rPr>
              <a:t>Persoonlijke ontwikkeling,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latin typeface="Arial" charset="0"/>
              </a:rPr>
              <a:t>trots op bedrijf/baan,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latin typeface="Arial" charset="0"/>
              </a:rPr>
              <a:t>gezondheid,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latin typeface="Arial" charset="0"/>
              </a:rPr>
              <a:t>….,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latin typeface="Arial" charset="0"/>
              </a:rPr>
              <a:t>enzovoorts.</a:t>
            </a:r>
          </a:p>
        </p:txBody>
      </p:sp>
      <p:cxnSp>
        <p:nvCxnSpPr>
          <p:cNvPr id="15" name="Rechte verbindingslijn met pijl 17"/>
          <p:cNvCxnSpPr/>
          <p:nvPr/>
        </p:nvCxnSpPr>
        <p:spPr>
          <a:xfrm flipV="1">
            <a:off x="4264080" y="3114636"/>
            <a:ext cx="493" cy="56673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722" y="6088918"/>
            <a:ext cx="8043703" cy="27384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/>
              <a:t>Bron</a:t>
            </a:r>
            <a:r>
              <a:rPr lang="en-US" dirty="0"/>
              <a:t>: </a:t>
            </a:r>
            <a:r>
              <a:rPr lang="en-GB" altLang="nl-NL" dirty="0">
                <a:latin typeface="Arial" charset="0"/>
              </a:rPr>
              <a:t>Roza, L. &amp; </a:t>
            </a:r>
            <a:r>
              <a:rPr lang="en-GB" altLang="nl-NL" dirty="0" err="1">
                <a:latin typeface="Arial" charset="0"/>
              </a:rPr>
              <a:t>Meijs</a:t>
            </a:r>
            <a:r>
              <a:rPr lang="en-GB" altLang="nl-NL" dirty="0">
                <a:latin typeface="Arial" charset="0"/>
              </a:rPr>
              <a:t>, L.C.P.M. (2014). Het </a:t>
            </a:r>
            <a:r>
              <a:rPr lang="en-GB" altLang="nl-NL" dirty="0" err="1">
                <a:latin typeface="Arial" charset="0"/>
              </a:rPr>
              <a:t>inzetten</a:t>
            </a:r>
            <a:r>
              <a:rPr lang="en-GB" altLang="nl-NL" dirty="0">
                <a:latin typeface="Arial" charset="0"/>
              </a:rPr>
              <a:t> van </a:t>
            </a:r>
            <a:r>
              <a:rPr lang="en-GB" altLang="nl-NL" dirty="0" err="1">
                <a:latin typeface="Arial" charset="0"/>
              </a:rPr>
              <a:t>vrijwilligerswerk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voor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samenleving</a:t>
            </a:r>
            <a:r>
              <a:rPr lang="en-GB" altLang="nl-NL" dirty="0">
                <a:latin typeface="Arial" charset="0"/>
              </a:rPr>
              <a:t>, </a:t>
            </a:r>
            <a:r>
              <a:rPr lang="en-GB" altLang="nl-NL" dirty="0" err="1">
                <a:latin typeface="Arial" charset="0"/>
              </a:rPr>
              <a:t>organisatie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en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individu</a:t>
            </a:r>
            <a:r>
              <a:rPr lang="en-GB" altLang="nl-NL" dirty="0">
                <a:latin typeface="Arial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n-GB" altLang="nl-NL" dirty="0">
                <a:latin typeface="Arial" charset="0"/>
              </a:rPr>
              <a:t>In L.C.P.M </a:t>
            </a:r>
            <a:r>
              <a:rPr lang="en-GB" altLang="nl-NL" dirty="0" err="1">
                <a:latin typeface="Arial" charset="0"/>
              </a:rPr>
              <a:t>Meijs</a:t>
            </a:r>
            <a:r>
              <a:rPr lang="en-GB" altLang="nl-NL" dirty="0">
                <a:latin typeface="Arial" charset="0"/>
              </a:rPr>
              <a:t> (Ed.), </a:t>
            </a:r>
            <a:r>
              <a:rPr lang="en-GB" altLang="nl-NL" i="1" dirty="0" err="1">
                <a:latin typeface="Arial" charset="0"/>
              </a:rPr>
              <a:t>Filantropie</a:t>
            </a:r>
            <a:r>
              <a:rPr lang="en-GB" altLang="nl-NL" i="1" dirty="0">
                <a:latin typeface="Arial" charset="0"/>
              </a:rPr>
              <a:t> in Nederland</a:t>
            </a:r>
            <a:r>
              <a:rPr lang="en-GB" altLang="nl-NL" dirty="0">
                <a:latin typeface="Arial" charset="0"/>
              </a:rPr>
              <a:t> (pp. 56-64). Den Haag: </a:t>
            </a:r>
            <a:r>
              <a:rPr lang="en-GB" altLang="nl-NL" dirty="0" err="1">
                <a:latin typeface="Arial" charset="0"/>
              </a:rPr>
              <a:t>Stichting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Maatschappij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en</a:t>
            </a:r>
            <a:r>
              <a:rPr lang="en-GB" altLang="nl-NL" dirty="0">
                <a:latin typeface="Arial" charset="0"/>
              </a:rPr>
              <a:t> </a:t>
            </a:r>
            <a:r>
              <a:rPr lang="en-GB" altLang="nl-NL" dirty="0" err="1">
                <a:latin typeface="Arial" charset="0"/>
              </a:rPr>
              <a:t>Onderneming</a:t>
            </a:r>
            <a:endParaRPr lang="de-D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FD92C6-4E5C-444A-9F0B-469EDE3A6479}"/>
              </a:ext>
            </a:extLst>
          </p:cNvPr>
          <p:cNvSpPr txBox="1"/>
          <p:nvPr/>
        </p:nvSpPr>
        <p:spPr>
          <a:xfrm>
            <a:off x="2744033" y="939941"/>
            <a:ext cx="3139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800" b="1" dirty="0">
                <a:solidFill>
                  <a:srgbClr val="FF0000"/>
                </a:solidFill>
              </a:rPr>
              <a:t>Alleen maar extra handen?</a:t>
            </a:r>
          </a:p>
          <a:p>
            <a:pPr algn="ctr"/>
            <a:r>
              <a:rPr lang="nl-NL" sz="1800" b="1" dirty="0">
                <a:solidFill>
                  <a:srgbClr val="FF0000"/>
                </a:solidFill>
              </a:rPr>
              <a:t>Of</a:t>
            </a:r>
          </a:p>
          <a:p>
            <a:pPr algn="ctr"/>
            <a:r>
              <a:rPr lang="nl-NL" sz="1800" b="1" dirty="0">
                <a:solidFill>
                  <a:srgbClr val="FF0000"/>
                </a:solidFill>
              </a:rPr>
              <a:t>Ook nieuwe gezichten?</a:t>
            </a:r>
          </a:p>
        </p:txBody>
      </p:sp>
      <p:sp>
        <p:nvSpPr>
          <p:cNvPr id="27" name="Tekstvak 13">
            <a:extLst>
              <a:ext uri="{FF2B5EF4-FFF2-40B4-BE49-F238E27FC236}">
                <a16:creationId xmlns:a16="http://schemas.microsoft.com/office/drawing/2014/main" id="{3EE7CA2A-19F7-4492-84C8-53615A87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9" y="3485069"/>
            <a:ext cx="2182400" cy="2045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solidFill>
                  <a:srgbClr val="FF0000"/>
                </a:solidFill>
                <a:latin typeface="Arial" charset="0"/>
              </a:rPr>
              <a:t>Hypothese: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dirty="0">
                <a:solidFill>
                  <a:srgbClr val="FF0000"/>
                </a:solidFill>
                <a:latin typeface="Arial" charset="0"/>
              </a:rPr>
              <a:t>De vrijwillige </a:t>
            </a:r>
            <a:r>
              <a:rPr lang="nl-NL" altLang="en-US" sz="1800" dirty="0" err="1">
                <a:solidFill>
                  <a:srgbClr val="FF0000"/>
                </a:solidFill>
                <a:latin typeface="Arial" charset="0"/>
              </a:rPr>
              <a:t>mas</a:t>
            </a:r>
            <a:r>
              <a:rPr lang="nl-NL" altLang="en-US" sz="1800" dirty="0">
                <a:solidFill>
                  <a:srgbClr val="FF0000"/>
                </a:solidFill>
                <a:latin typeface="Arial" charset="0"/>
              </a:rPr>
              <a:t> brengt extra handen, de verplichte </a:t>
            </a:r>
            <a:r>
              <a:rPr lang="nl-NL" altLang="en-US" sz="1800" dirty="0" err="1">
                <a:solidFill>
                  <a:srgbClr val="FF0000"/>
                </a:solidFill>
                <a:latin typeface="Arial" charset="0"/>
              </a:rPr>
              <a:t>mas</a:t>
            </a:r>
            <a:r>
              <a:rPr lang="nl-NL" altLang="en-US" sz="1800" dirty="0">
                <a:solidFill>
                  <a:srgbClr val="FF0000"/>
                </a:solidFill>
                <a:latin typeface="Arial" charset="0"/>
              </a:rPr>
              <a:t> bracht nieuwe gezichten</a:t>
            </a:r>
          </a:p>
        </p:txBody>
      </p:sp>
    </p:spTree>
    <p:extLst>
      <p:ext uri="{BB962C8B-B14F-4D97-AF65-F5344CB8AC3E}">
        <p14:creationId xmlns:p14="http://schemas.microsoft.com/office/powerpoint/2010/main" val="246235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445"/>
            <a:ext cx="8229600" cy="820568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acht</a:t>
            </a:r>
            <a:r>
              <a:rPr lang="en-US" dirty="0"/>
              <a:t> </a:t>
            </a:r>
            <a:r>
              <a:rPr lang="en-US" dirty="0" err="1"/>
              <a:t>dimensies</a:t>
            </a:r>
            <a:r>
              <a:rPr lang="en-US" dirty="0"/>
              <a:t> van </a:t>
            </a:r>
            <a:r>
              <a:rPr lang="en-US" dirty="0" err="1"/>
              <a:t>recruitability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03107" y="1248082"/>
          <a:ext cx="3137859" cy="12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457193" y="2438386"/>
          <a:ext cx="3137859" cy="140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2433" y="1072997"/>
          <a:ext cx="3137859" cy="12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06519" y="2240323"/>
          <a:ext cx="3137859" cy="140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89797" y="3546173"/>
          <a:ext cx="2771302" cy="130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403107" y="3852707"/>
          <a:ext cx="3213429" cy="130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" name="Rectangle 2"/>
          <p:cNvSpPr/>
          <p:nvPr/>
        </p:nvSpPr>
        <p:spPr>
          <a:xfrm>
            <a:off x="6063987" y="6400770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© Holmes et al. (2017)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3B1380-EFF1-4B5C-9817-E42F89131266}"/>
              </a:ext>
            </a:extLst>
          </p:cNvPr>
          <p:cNvGraphicFramePr/>
          <p:nvPr/>
        </p:nvGraphicFramePr>
        <p:xfrm>
          <a:off x="289797" y="5210040"/>
          <a:ext cx="2818534" cy="127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6DDE445-F2A3-49CE-AB65-74382E521475}"/>
              </a:ext>
            </a:extLst>
          </p:cNvPr>
          <p:cNvGraphicFramePr/>
          <p:nvPr/>
        </p:nvGraphicFramePr>
        <p:xfrm>
          <a:off x="3591108" y="5325574"/>
          <a:ext cx="2761856" cy="127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6120BE40-83C9-46EB-8D2D-27D108D39FFE}"/>
              </a:ext>
            </a:extLst>
          </p:cNvPr>
          <p:cNvSpPr txBox="1"/>
          <p:nvPr/>
        </p:nvSpPr>
        <p:spPr>
          <a:xfrm>
            <a:off x="6540966" y="1424853"/>
            <a:ext cx="24753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FF0000"/>
                </a:solidFill>
              </a:rPr>
              <a:t>Makkelijk + Makkelijk</a:t>
            </a:r>
          </a:p>
          <a:p>
            <a:r>
              <a:rPr lang="nl-NL" sz="1100" dirty="0"/>
              <a:t>Makkelijk worden + Moeilijk werven</a:t>
            </a:r>
          </a:p>
          <a:p>
            <a:r>
              <a:rPr lang="nl-NL" sz="1100" dirty="0"/>
              <a:t>Lastig worden + makkelijk werven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7ABC429-7598-4619-B5A1-1CFFC47DFF9B}"/>
              </a:ext>
            </a:extLst>
          </p:cNvPr>
          <p:cNvSpPr txBox="1"/>
          <p:nvPr/>
        </p:nvSpPr>
        <p:spPr>
          <a:xfrm>
            <a:off x="6616536" y="2870960"/>
            <a:ext cx="23936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FF0000"/>
                </a:solidFill>
              </a:rPr>
              <a:t>Zo Flexibel mogelijk maken</a:t>
            </a:r>
          </a:p>
          <a:p>
            <a:r>
              <a:rPr lang="nl-NL" sz="1100" dirty="0"/>
              <a:t>Zoveel mogelijk Vrijwilligerstijd</a:t>
            </a:r>
          </a:p>
          <a:p>
            <a:r>
              <a:rPr lang="nl-NL" sz="1100" dirty="0"/>
              <a:t>Zoveel mogelijk Vrijwilligerslocatie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67E7BC1-6A6B-4546-9038-E42B95762366}"/>
              </a:ext>
            </a:extLst>
          </p:cNvPr>
          <p:cNvSpPr txBox="1"/>
          <p:nvPr/>
        </p:nvSpPr>
        <p:spPr>
          <a:xfrm>
            <a:off x="6616536" y="4272957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FF0000"/>
                </a:solidFill>
              </a:rPr>
              <a:t>Pas op met betaalde coördinator</a:t>
            </a:r>
          </a:p>
          <a:p>
            <a:r>
              <a:rPr lang="nl-NL" sz="1100" dirty="0"/>
              <a:t>Coördinator nodig bij hoog risico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FEB74EA-362A-4F33-98EC-FF28C127A0E2}"/>
              </a:ext>
            </a:extLst>
          </p:cNvPr>
          <p:cNvSpPr txBox="1"/>
          <p:nvPr/>
        </p:nvSpPr>
        <p:spPr>
          <a:xfrm>
            <a:off x="6574520" y="5746950"/>
            <a:ext cx="2278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FF0000"/>
                </a:solidFill>
              </a:rPr>
              <a:t>Zorg voor goede balans</a:t>
            </a:r>
          </a:p>
          <a:p>
            <a:r>
              <a:rPr lang="nl-NL" sz="1100" dirty="0"/>
              <a:t>Maar een goede vrijwilliger heeft</a:t>
            </a:r>
          </a:p>
          <a:p>
            <a:r>
              <a:rPr lang="nl-NL" sz="1100" dirty="0"/>
              <a:t>Netto-kosten…</a:t>
            </a:r>
          </a:p>
        </p:txBody>
      </p:sp>
    </p:spTree>
    <p:extLst>
      <p:ext uri="{BB962C8B-B14F-4D97-AF65-F5344CB8AC3E}">
        <p14:creationId xmlns:p14="http://schemas.microsoft.com/office/powerpoint/2010/main" val="7738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B84C095-796E-4579-A7D5-67FAFE00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Inselecteren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0F4F2DE-791B-4786-86A2-C61B3422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organisatie-</a:t>
            </a:r>
            <a:r>
              <a:rPr lang="nl-NL" sz="1800" dirty="0" err="1">
                <a:solidFill>
                  <a:schemeClr val="accent2"/>
                </a:solidFill>
              </a:rPr>
              <a:t>in</a:t>
            </a:r>
            <a:r>
              <a:rPr lang="nl-NL" sz="1800" dirty="0" err="1"/>
              <a:t>selecteren</a:t>
            </a:r>
            <a:endParaRPr lang="nl-NL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Match maken tussen aangeboden economische, sociale en culturele middelen en mogelijke werkzaamheden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Zelfsturend maken van uitvoerend werk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Team activiteiten voor de vereniging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Roosters voor iedereen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ABCD faciliteren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/>
              <a:t>Moeder maffia passeren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800" dirty="0"/>
              <a:t>Focus op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800" dirty="0"/>
              <a:t>Aanpassen beschikbaarheid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800" dirty="0"/>
              <a:t>Aanpassen bekwaamheid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800" dirty="0"/>
              <a:t>Betrokkenheid is een gegeven, bereidheid is </a:t>
            </a:r>
            <a:r>
              <a:rPr lang="nl-NL" sz="1800" dirty="0" err="1"/>
              <a:t>cause</a:t>
            </a:r>
            <a:r>
              <a:rPr lang="nl-NL" sz="1800" dirty="0"/>
              <a:t> / organisatie specifiek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A4094-A3A9-43BD-BBD3-CB4F8F8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487-5E04-483E-AB03-D11FA24AB203}" type="datetime1">
              <a:rPr lang="de-DE" smtClean="0">
                <a:solidFill>
                  <a:srgbClr val="B8C3C3"/>
                </a:solidFill>
              </a:rPr>
              <a:pPr/>
              <a:t>28.11.2019</a:t>
            </a:fld>
            <a:endParaRPr lang="de-DE">
              <a:solidFill>
                <a:srgbClr val="B8C3C3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BA1977-CB05-45E6-B120-D2504790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8C3C3"/>
                </a:solidFill>
              </a:rPr>
              <a:t>Footer text (use for presentation title)</a:t>
            </a:r>
            <a:endParaRPr lang="de-DE">
              <a:solidFill>
                <a:srgbClr val="B8C3C3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90AC8-39CA-43B1-A325-085775F6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>
                <a:solidFill>
                  <a:srgbClr val="B8C3C3"/>
                </a:solidFill>
              </a:rPr>
              <a:pPr/>
              <a:t>13</a:t>
            </a:fld>
            <a:endParaRPr lang="de-DE">
              <a:solidFill>
                <a:srgbClr val="B8C3C3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0D11358-24F2-4560-AACC-1AEDE0DD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12" y="2566554"/>
            <a:ext cx="1675004" cy="15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2C1BB-BBDF-41FE-9E17-794C2D4E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07AC0A-ECDB-41D5-9202-11CBC7BB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7D5-A509-4951-A2F0-A91673EED119}" type="datetime1">
              <a:rPr lang="de-DE" smtClean="0"/>
              <a:t>28.11.2019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6CC351-B4B9-44DC-9656-710F937B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306A13-A083-4DFB-BCB3-E045E803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14</a:t>
            </a:fld>
            <a:endParaRPr lang="de-DE"/>
          </a:p>
        </p:txBody>
      </p:sp>
      <p:pic>
        <p:nvPicPr>
          <p:cNvPr id="1026" name="Picture 2" descr="Afbeeldingsresultaat voor sdg 18">
            <a:extLst>
              <a:ext uri="{FF2B5EF4-FFF2-40B4-BE49-F238E27FC236}">
                <a16:creationId xmlns:a16="http://schemas.microsoft.com/office/drawing/2014/main" id="{BBD68ACB-F1AD-4124-A0C7-5CF9AFF94B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8" y="-87726"/>
            <a:ext cx="2604129" cy="20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A5EA91B-BA8F-4966-ADEE-DA986EAABE3C}"/>
              </a:ext>
            </a:extLst>
          </p:cNvPr>
          <p:cNvSpPr txBox="1"/>
          <p:nvPr/>
        </p:nvSpPr>
        <p:spPr>
          <a:xfrm>
            <a:off x="2971329" y="136524"/>
            <a:ext cx="5855379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SDG 18: </a:t>
            </a:r>
          </a:p>
          <a:p>
            <a:r>
              <a:rPr lang="nl-NL" sz="4000" dirty="0">
                <a:solidFill>
                  <a:schemeClr val="bg1"/>
                </a:solidFill>
              </a:rPr>
              <a:t>Vrijwillige energie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6AFB58B-EF81-454E-BE42-0764039DF632}"/>
              </a:ext>
            </a:extLst>
          </p:cNvPr>
          <p:cNvSpPr txBox="1"/>
          <p:nvPr/>
        </p:nvSpPr>
        <p:spPr>
          <a:xfrm>
            <a:off x="316052" y="1924091"/>
            <a:ext cx="8662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Stop met monitoren aantal vrijwilligers, monitor duurzaamheid vrijwillige energie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Meer MICRO kennis over nog-nooit vrijwilligers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Focussen op opheffen barrières beschikbaarheid en bekwaamheid </a:t>
            </a:r>
            <a:r>
              <a:rPr lang="nl-NL" sz="2400" dirty="0" err="1"/>
              <a:t>ipv</a:t>
            </a:r>
            <a:r>
              <a:rPr lang="nl-NL" sz="2400" dirty="0"/>
              <a:t> zorgen maken om betrokkenheid (bereidheid besturen?)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Ontwikkelen van nieuwe gatekeepers voor specifieke doelgroepen (instrumenteel en beschikbaarheid en bekwaamheid)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Meer ‘verplichte’ vormen van deelnemen om beide kanten (!) te forceren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Minder efficiënte vormen van vrijwilligers werven (nieuwe gezichten </a:t>
            </a:r>
            <a:r>
              <a:rPr lang="nl-NL" sz="2400" dirty="0" err="1"/>
              <a:t>ipv</a:t>
            </a:r>
            <a:r>
              <a:rPr lang="nl-NL" sz="2400" dirty="0"/>
              <a:t> extra handen)</a:t>
            </a:r>
          </a:p>
        </p:txBody>
      </p:sp>
    </p:spTree>
    <p:extLst>
      <p:ext uri="{BB962C8B-B14F-4D97-AF65-F5344CB8AC3E}">
        <p14:creationId xmlns:p14="http://schemas.microsoft.com/office/powerpoint/2010/main" val="271331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BC4F8-2F05-4F25-90B0-7E1575B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7D5-A509-4951-A2F0-A91673EED119}" type="datetime1">
              <a:rPr lang="de-DE" smtClean="0"/>
              <a:t>28.11.2019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80D0F0-979B-4157-B339-C64C75E9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478B63-3F1A-4BD1-99BC-A1CCC320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2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3DD6-8619-4644-9BE2-138460448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40" y="3586436"/>
            <a:ext cx="4893312" cy="274229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B95112-300E-0C4C-8B85-5ECC8133E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7" y="3607005"/>
            <a:ext cx="4875188" cy="274229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62CF3E1-68A9-4AAC-AA31-C7C846C7A99E}"/>
              </a:ext>
            </a:extLst>
          </p:cNvPr>
          <p:cNvSpPr txBox="1"/>
          <p:nvPr/>
        </p:nvSpPr>
        <p:spPr>
          <a:xfrm>
            <a:off x="2368732" y="1226936"/>
            <a:ext cx="5233851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/>
              <a:t>Voor welke uitdagingen staat het vrijwilligerswerk?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000" dirty="0"/>
              <a:t>Wat weten we over het mobiliseren van de niet-meer-vrijwilliger en de nog-nooit vrijwilliger?</a:t>
            </a:r>
          </a:p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7D63804-4A5F-4C07-9ED1-C1D94FB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3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9F169579-95E4-BE46-B50B-18150539C6E0}"/>
              </a:ext>
            </a:extLst>
          </p:cNvPr>
          <p:cNvGrpSpPr/>
          <p:nvPr/>
        </p:nvGrpSpPr>
        <p:grpSpPr>
          <a:xfrm>
            <a:off x="495775" y="967593"/>
            <a:ext cx="8528584" cy="4392501"/>
            <a:chOff x="-336698" y="-875217"/>
            <a:chExt cx="11979349" cy="5872520"/>
          </a:xfrm>
        </p:grpSpPr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FD5ECFD3-E22A-7C46-A0C4-62CC1722D14A}"/>
                </a:ext>
              </a:extLst>
            </p:cNvPr>
            <p:cNvCxnSpPr/>
            <p:nvPr/>
          </p:nvCxnSpPr>
          <p:spPr>
            <a:xfrm flipH="1">
              <a:off x="7712148" y="3007594"/>
              <a:ext cx="2169042" cy="0"/>
            </a:xfrm>
            <a:prstGeom prst="straightConnector1">
              <a:avLst/>
            </a:prstGeom>
            <a:ln w="158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F4D70B5-58C0-EE4E-B453-075048D1A163}"/>
                </a:ext>
              </a:extLst>
            </p:cNvPr>
            <p:cNvGrpSpPr/>
            <p:nvPr/>
          </p:nvGrpSpPr>
          <p:grpSpPr>
            <a:xfrm>
              <a:off x="-336698" y="-875217"/>
              <a:ext cx="11979349" cy="5872520"/>
              <a:chOff x="212651" y="719666"/>
              <a:chExt cx="11979349" cy="5872520"/>
            </a:xfrm>
          </p:grpSpPr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D0258A88-9586-664B-9326-8C735DE36CDF}"/>
                  </a:ext>
                </a:extLst>
              </p:cNvPr>
              <p:cNvGraphicFramePr/>
              <p:nvPr/>
            </p:nvGraphicFramePr>
            <p:xfrm>
              <a:off x="212651" y="719666"/>
              <a:ext cx="11979349" cy="5872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2EE71C4-3263-D943-8F7B-2B0F6686C46F}"/>
                  </a:ext>
                </a:extLst>
              </p:cNvPr>
              <p:cNvSpPr txBox="1"/>
              <p:nvPr/>
            </p:nvSpPr>
            <p:spPr>
              <a:xfrm>
                <a:off x="3320838" y="1381966"/>
                <a:ext cx="642297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Vrijwilligers-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rentmeesterschap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Linkeraccolade 12">
                <a:extLst>
                  <a:ext uri="{FF2B5EF4-FFF2-40B4-BE49-F238E27FC236}">
                    <a16:creationId xmlns:a16="http://schemas.microsoft.com/office/drawing/2014/main" id="{E6655A6D-7D86-DA42-B920-9CAC83D89FB1}"/>
                  </a:ext>
                </a:extLst>
              </p:cNvPr>
              <p:cNvSpPr/>
              <p:nvPr/>
            </p:nvSpPr>
            <p:spPr>
              <a:xfrm rot="5400000">
                <a:off x="5954233" y="-1850065"/>
                <a:ext cx="255180" cy="880375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5" name="Linkeraccolade 24">
                <a:extLst>
                  <a:ext uri="{FF2B5EF4-FFF2-40B4-BE49-F238E27FC236}">
                    <a16:creationId xmlns:a16="http://schemas.microsoft.com/office/drawing/2014/main" id="{C88D9EA8-FED7-3F40-BE00-A611224482B7}"/>
                  </a:ext>
                </a:extLst>
              </p:cNvPr>
              <p:cNvSpPr/>
              <p:nvPr/>
            </p:nvSpPr>
            <p:spPr>
              <a:xfrm rot="16200000">
                <a:off x="2381693" y="3040911"/>
                <a:ext cx="297712" cy="463579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6" name="Linkeraccolade 25">
                <a:extLst>
                  <a:ext uri="{FF2B5EF4-FFF2-40B4-BE49-F238E27FC236}">
                    <a16:creationId xmlns:a16="http://schemas.microsoft.com/office/drawing/2014/main" id="{DD057DA4-EBA0-3C4B-AC9E-3B43AF7CB1B5}"/>
                  </a:ext>
                </a:extLst>
              </p:cNvPr>
              <p:cNvSpPr/>
              <p:nvPr/>
            </p:nvSpPr>
            <p:spPr>
              <a:xfrm rot="16200000">
                <a:off x="6973959" y="3169503"/>
                <a:ext cx="297712" cy="437861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98F7C13-95CF-D147-B400-AB6BCB53FAC5}"/>
                  </a:ext>
                </a:extLst>
              </p:cNvPr>
              <p:cNvSpPr txBox="1"/>
              <p:nvPr/>
            </p:nvSpPr>
            <p:spPr>
              <a:xfrm>
                <a:off x="5385310" y="5718980"/>
                <a:ext cx="378519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13" i="1" dirty="0" err="1">
                    <a:solidFill>
                      <a:srgbClr val="FF0000"/>
                    </a:solidFill>
                  </a:rPr>
                  <a:t>Aansturen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vrijwilligers</a:t>
                </a:r>
                <a:endParaRPr lang="en-US" sz="1013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1940A7EA-2366-AF4A-B50D-E58C03268706}"/>
                  </a:ext>
                </a:extLst>
              </p:cNvPr>
              <p:cNvSpPr txBox="1"/>
              <p:nvPr/>
            </p:nvSpPr>
            <p:spPr>
              <a:xfrm>
                <a:off x="854147" y="5784612"/>
                <a:ext cx="335280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13" i="1" dirty="0" err="1">
                    <a:solidFill>
                      <a:srgbClr val="FF0000"/>
                    </a:solidFill>
                  </a:rPr>
                  <a:t>Toegang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tot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vrijwillige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energie</a:t>
                </a:r>
                <a:endParaRPr lang="en-US" sz="1013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B71BE2E8-0C6B-4D7C-9322-4B1AACB64910}"/>
              </a:ext>
            </a:extLst>
          </p:cNvPr>
          <p:cNvSpPr txBox="1"/>
          <p:nvPr/>
        </p:nvSpPr>
        <p:spPr>
          <a:xfrm>
            <a:off x="-1" y="6544912"/>
            <a:ext cx="571282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Brudney, Meijs, Van Overbeeke, Maas.  </a:t>
            </a:r>
            <a:r>
              <a:rPr lang="nl-NL" sz="1200" dirty="0" err="1"/>
              <a:t>ongoing</a:t>
            </a:r>
            <a:r>
              <a:rPr lang="nl-NL" sz="1200" dirty="0"/>
              <a:t> research, do </a:t>
            </a:r>
            <a:r>
              <a:rPr lang="nl-NL" sz="1200" dirty="0" err="1"/>
              <a:t>not</a:t>
            </a:r>
            <a:r>
              <a:rPr lang="nl-NL" sz="1200" dirty="0"/>
              <a:t> quote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D56A2E-7188-4628-881E-E6652FF6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Vrijwilligersmanagement 3.0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1D3E41C-5E9F-4B6D-8685-594A0C8D7575}"/>
              </a:ext>
            </a:extLst>
          </p:cNvPr>
          <p:cNvSpPr txBox="1"/>
          <p:nvPr/>
        </p:nvSpPr>
        <p:spPr>
          <a:xfrm>
            <a:off x="6504892" y="4712119"/>
            <a:ext cx="283889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Behoud</a:t>
            </a:r>
            <a:r>
              <a:rPr lang="en-US" sz="1013" i="1" dirty="0">
                <a:solidFill>
                  <a:srgbClr val="FF0000"/>
                </a:solidFill>
              </a:rPr>
              <a:t> van </a:t>
            </a:r>
            <a:r>
              <a:rPr lang="en-US" sz="1013" i="1" dirty="0" err="1">
                <a:solidFill>
                  <a:srgbClr val="FF0000"/>
                </a:solidFill>
              </a:rPr>
              <a:t>vrijwillige</a:t>
            </a:r>
            <a:r>
              <a:rPr lang="en-US" sz="1013" i="1" dirty="0">
                <a:solidFill>
                  <a:srgbClr val="FF0000"/>
                </a:solidFill>
              </a:rPr>
              <a:t> </a:t>
            </a:r>
            <a:r>
              <a:rPr lang="en-US" sz="1013" i="1" dirty="0" err="1">
                <a:solidFill>
                  <a:srgbClr val="FF0000"/>
                </a:solidFill>
              </a:rPr>
              <a:t>energie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6CB39C6-A502-4881-BA8C-AF6B75A5FD78}"/>
              </a:ext>
            </a:extLst>
          </p:cNvPr>
          <p:cNvSpPr txBox="1"/>
          <p:nvPr/>
        </p:nvSpPr>
        <p:spPr>
          <a:xfrm>
            <a:off x="1104508" y="2015774"/>
            <a:ext cx="2476396" cy="24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1: </a:t>
            </a:r>
            <a:r>
              <a:rPr lang="en-US" sz="1013" i="1" dirty="0" err="1">
                <a:solidFill>
                  <a:srgbClr val="FF0000"/>
                </a:solidFill>
              </a:rPr>
              <a:t>voorbereiden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9FF12D6-BDAA-4BD1-B260-5356FEBFCA0C}"/>
              </a:ext>
            </a:extLst>
          </p:cNvPr>
          <p:cNvSpPr txBox="1"/>
          <p:nvPr/>
        </p:nvSpPr>
        <p:spPr>
          <a:xfrm>
            <a:off x="3584483" y="2005503"/>
            <a:ext cx="2476396" cy="24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2: (</a:t>
            </a:r>
            <a:r>
              <a:rPr lang="en-US" sz="1013" i="1" dirty="0" err="1">
                <a:solidFill>
                  <a:srgbClr val="FF0000"/>
                </a:solidFill>
              </a:rPr>
              <a:t>bege</a:t>
            </a:r>
            <a:r>
              <a:rPr lang="en-US" sz="1013" i="1" dirty="0">
                <a:solidFill>
                  <a:srgbClr val="FF0000"/>
                </a:solidFill>
              </a:rPr>
              <a:t>)</a:t>
            </a:r>
            <a:r>
              <a:rPr lang="en-US" sz="1013" i="1" dirty="0" err="1">
                <a:solidFill>
                  <a:srgbClr val="FF0000"/>
                </a:solidFill>
              </a:rPr>
              <a:t>leiden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C38902E-9690-40AE-AA22-84A702D67EC0}"/>
              </a:ext>
            </a:extLst>
          </p:cNvPr>
          <p:cNvSpPr txBox="1"/>
          <p:nvPr/>
        </p:nvSpPr>
        <p:spPr>
          <a:xfrm>
            <a:off x="6239404" y="2015774"/>
            <a:ext cx="247639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3: </a:t>
            </a:r>
            <a:r>
              <a:rPr lang="en-US" sz="1013" i="1" dirty="0" err="1">
                <a:solidFill>
                  <a:srgbClr val="FF0000"/>
                </a:solidFill>
              </a:rPr>
              <a:t>duurzaam</a:t>
            </a:r>
            <a:r>
              <a:rPr lang="en-US" sz="1013" i="1" dirty="0">
                <a:solidFill>
                  <a:srgbClr val="FF0000"/>
                </a:solidFill>
              </a:rPr>
              <a:t> </a:t>
            </a:r>
            <a:r>
              <a:rPr lang="en-US" sz="1013" i="1" dirty="0" err="1">
                <a:solidFill>
                  <a:srgbClr val="FF0000"/>
                </a:solidFill>
              </a:rPr>
              <a:t>behouden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7" name="Linkeraccolade 36">
            <a:extLst>
              <a:ext uri="{FF2B5EF4-FFF2-40B4-BE49-F238E27FC236}">
                <a16:creationId xmlns:a16="http://schemas.microsoft.com/office/drawing/2014/main" id="{4773F75E-8BC5-450B-80F6-F03D9C394638}"/>
              </a:ext>
            </a:extLst>
          </p:cNvPr>
          <p:cNvSpPr/>
          <p:nvPr/>
        </p:nvSpPr>
        <p:spPr>
          <a:xfrm rot="16200000">
            <a:off x="7695377" y="3626143"/>
            <a:ext cx="222681" cy="16228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8664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Vrijwilligers-rentmeesterschap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Rentmeesters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vrijwilligersorganisatie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gezamenlijke vrijwilligersorganisaties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(nieuwe) gatekeepers van vrijwillige energie zoals bedrijven, scholen, overheid, </a:t>
            </a:r>
            <a:r>
              <a:rPr lang="nl-NL" dirty="0" err="1"/>
              <a:t>etc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bredere gemeenschap / gemeente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De strategieën en tactieken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Behoud </a:t>
            </a:r>
            <a:r>
              <a:rPr lang="nl-NL" dirty="0"/>
              <a:t>door goede vrijwilligerswerk ervaring dus zonder verspilling en vervuiling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Verhogen </a:t>
            </a:r>
            <a:r>
              <a:rPr lang="nl-NL" i="1" dirty="0" err="1">
                <a:solidFill>
                  <a:srgbClr val="FF0000"/>
                </a:solidFill>
              </a:rPr>
              <a:t>volunteerability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door aanpassen context en vrijwilligersopdracht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Verhogen </a:t>
            </a:r>
            <a:r>
              <a:rPr lang="nl-NL" i="1" dirty="0" err="1">
                <a:solidFill>
                  <a:srgbClr val="FF0000"/>
                </a:solidFill>
              </a:rPr>
              <a:t>recruitability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door coherente strategie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Toegang tot de </a:t>
            </a:r>
            <a:r>
              <a:rPr lang="nl-NL" dirty="0">
                <a:solidFill>
                  <a:srgbClr val="FF0000"/>
                </a:solidFill>
              </a:rPr>
              <a:t>ongebruikte reserve </a:t>
            </a:r>
            <a:r>
              <a:rPr lang="nl-NL" dirty="0"/>
              <a:t>van nog-nooit en nu-niet vrijwilligers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7D5-A509-4951-A2F0-A91673EED119}" type="datetime1">
              <a:rPr lang="de-DE" smtClean="0"/>
              <a:t>28.11.2019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3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9F169579-95E4-BE46-B50B-18150539C6E0}"/>
              </a:ext>
            </a:extLst>
          </p:cNvPr>
          <p:cNvGrpSpPr/>
          <p:nvPr/>
        </p:nvGrpSpPr>
        <p:grpSpPr>
          <a:xfrm>
            <a:off x="495775" y="967593"/>
            <a:ext cx="8528584" cy="4392501"/>
            <a:chOff x="-336698" y="-875217"/>
            <a:chExt cx="11979349" cy="5872520"/>
          </a:xfrm>
        </p:grpSpPr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FD5ECFD3-E22A-7C46-A0C4-62CC1722D14A}"/>
                </a:ext>
              </a:extLst>
            </p:cNvPr>
            <p:cNvCxnSpPr/>
            <p:nvPr/>
          </p:nvCxnSpPr>
          <p:spPr>
            <a:xfrm flipH="1">
              <a:off x="7712148" y="3007594"/>
              <a:ext cx="2169042" cy="0"/>
            </a:xfrm>
            <a:prstGeom prst="straightConnector1">
              <a:avLst/>
            </a:prstGeom>
            <a:ln w="158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F4D70B5-58C0-EE4E-B453-075048D1A163}"/>
                </a:ext>
              </a:extLst>
            </p:cNvPr>
            <p:cNvGrpSpPr/>
            <p:nvPr/>
          </p:nvGrpSpPr>
          <p:grpSpPr>
            <a:xfrm>
              <a:off x="-336698" y="-875217"/>
              <a:ext cx="11979349" cy="5872520"/>
              <a:chOff x="212651" y="719666"/>
              <a:chExt cx="11979349" cy="5872520"/>
            </a:xfrm>
          </p:grpSpPr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D0258A88-9586-664B-9326-8C735DE36CDF}"/>
                  </a:ext>
                </a:extLst>
              </p:cNvPr>
              <p:cNvGraphicFramePr/>
              <p:nvPr/>
            </p:nvGraphicFramePr>
            <p:xfrm>
              <a:off x="212651" y="719666"/>
              <a:ext cx="11979349" cy="5872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42EE71C4-3263-D943-8F7B-2B0F6686C46F}"/>
                  </a:ext>
                </a:extLst>
              </p:cNvPr>
              <p:cNvSpPr txBox="1"/>
              <p:nvPr/>
            </p:nvSpPr>
            <p:spPr>
              <a:xfrm>
                <a:off x="3320838" y="1381966"/>
                <a:ext cx="6422973" cy="61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Vrijwilligers-rentmeesterschap</a:t>
                </a:r>
                <a:endParaRPr lang="en-US" sz="2400" dirty="0"/>
              </a:p>
            </p:txBody>
          </p:sp>
          <p:sp>
            <p:nvSpPr>
              <p:cNvPr id="13" name="Linkeraccolade 12">
                <a:extLst>
                  <a:ext uri="{FF2B5EF4-FFF2-40B4-BE49-F238E27FC236}">
                    <a16:creationId xmlns:a16="http://schemas.microsoft.com/office/drawing/2014/main" id="{E6655A6D-7D86-DA42-B920-9CAC83D89FB1}"/>
                  </a:ext>
                </a:extLst>
              </p:cNvPr>
              <p:cNvSpPr/>
              <p:nvPr/>
            </p:nvSpPr>
            <p:spPr>
              <a:xfrm rot="5400000">
                <a:off x="5954233" y="-1850065"/>
                <a:ext cx="255180" cy="880375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5" name="Linkeraccolade 24">
                <a:extLst>
                  <a:ext uri="{FF2B5EF4-FFF2-40B4-BE49-F238E27FC236}">
                    <a16:creationId xmlns:a16="http://schemas.microsoft.com/office/drawing/2014/main" id="{C88D9EA8-FED7-3F40-BE00-A611224482B7}"/>
                  </a:ext>
                </a:extLst>
              </p:cNvPr>
              <p:cNvSpPr/>
              <p:nvPr/>
            </p:nvSpPr>
            <p:spPr>
              <a:xfrm rot="16200000">
                <a:off x="2381693" y="3040911"/>
                <a:ext cx="297712" cy="463579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6" name="Linkeraccolade 25">
                <a:extLst>
                  <a:ext uri="{FF2B5EF4-FFF2-40B4-BE49-F238E27FC236}">
                    <a16:creationId xmlns:a16="http://schemas.microsoft.com/office/drawing/2014/main" id="{DD057DA4-EBA0-3C4B-AC9E-3B43AF7CB1B5}"/>
                  </a:ext>
                </a:extLst>
              </p:cNvPr>
              <p:cNvSpPr/>
              <p:nvPr/>
            </p:nvSpPr>
            <p:spPr>
              <a:xfrm rot="16200000">
                <a:off x="6973959" y="3169503"/>
                <a:ext cx="297712" cy="437861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98F7C13-95CF-D147-B400-AB6BCB53FAC5}"/>
                  </a:ext>
                </a:extLst>
              </p:cNvPr>
              <p:cNvSpPr txBox="1"/>
              <p:nvPr/>
            </p:nvSpPr>
            <p:spPr>
              <a:xfrm>
                <a:off x="5385310" y="5718980"/>
                <a:ext cx="378519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13" i="1" dirty="0" err="1">
                    <a:solidFill>
                      <a:srgbClr val="FF0000"/>
                    </a:solidFill>
                  </a:rPr>
                  <a:t>Aansturen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vrijwilligers</a:t>
                </a:r>
                <a:endParaRPr lang="en-US" sz="1013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1940A7EA-2366-AF4A-B50D-E58C03268706}"/>
                  </a:ext>
                </a:extLst>
              </p:cNvPr>
              <p:cNvSpPr txBox="1"/>
              <p:nvPr/>
            </p:nvSpPr>
            <p:spPr>
              <a:xfrm>
                <a:off x="854147" y="5784612"/>
                <a:ext cx="3352801" cy="33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13" i="1" dirty="0" err="1">
                    <a:solidFill>
                      <a:srgbClr val="FF0000"/>
                    </a:solidFill>
                  </a:rPr>
                  <a:t>Toegang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tot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vrijwillige</a:t>
                </a:r>
                <a:r>
                  <a:rPr lang="en-US" sz="1013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013" i="1" dirty="0" err="1">
                    <a:solidFill>
                      <a:srgbClr val="FF0000"/>
                    </a:solidFill>
                  </a:rPr>
                  <a:t>energie</a:t>
                </a:r>
                <a:endParaRPr lang="en-US" sz="1013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B71BE2E8-0C6B-4D7C-9322-4B1AACB64910}"/>
              </a:ext>
            </a:extLst>
          </p:cNvPr>
          <p:cNvSpPr txBox="1"/>
          <p:nvPr/>
        </p:nvSpPr>
        <p:spPr>
          <a:xfrm>
            <a:off x="0" y="6544912"/>
            <a:ext cx="51641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Brudney, Meijs, Van Overbeeke, Maas, </a:t>
            </a:r>
            <a:r>
              <a:rPr lang="nl-NL" sz="1200" dirty="0" err="1"/>
              <a:t>ongoing</a:t>
            </a:r>
            <a:r>
              <a:rPr lang="nl-NL" sz="1200" dirty="0"/>
              <a:t> research, do </a:t>
            </a:r>
            <a:r>
              <a:rPr lang="nl-NL" sz="1200" dirty="0" err="1"/>
              <a:t>not</a:t>
            </a:r>
            <a:r>
              <a:rPr lang="nl-NL" sz="1200" dirty="0"/>
              <a:t> quote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D56A2E-7188-4628-881E-E6652FF6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Vrijwilligersmanagement 3.0: </a:t>
            </a:r>
            <a:r>
              <a:rPr lang="nl-NL" b="1" dirty="0">
                <a:solidFill>
                  <a:srgbClr val="FF0000"/>
                </a:solidFill>
              </a:rPr>
              <a:t>twee uitdagingen voor 2021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1D3E41C-5E9F-4B6D-8685-594A0C8D7575}"/>
              </a:ext>
            </a:extLst>
          </p:cNvPr>
          <p:cNvSpPr txBox="1"/>
          <p:nvPr/>
        </p:nvSpPr>
        <p:spPr>
          <a:xfrm>
            <a:off x="6504892" y="4712119"/>
            <a:ext cx="283889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Behoud</a:t>
            </a:r>
            <a:r>
              <a:rPr lang="en-US" sz="1013" i="1" dirty="0">
                <a:solidFill>
                  <a:srgbClr val="FF0000"/>
                </a:solidFill>
              </a:rPr>
              <a:t> van </a:t>
            </a:r>
            <a:r>
              <a:rPr lang="en-US" sz="1013" i="1" dirty="0" err="1">
                <a:solidFill>
                  <a:srgbClr val="FF0000"/>
                </a:solidFill>
              </a:rPr>
              <a:t>vrijwillige</a:t>
            </a:r>
            <a:r>
              <a:rPr lang="en-US" sz="1013" i="1" dirty="0">
                <a:solidFill>
                  <a:srgbClr val="FF0000"/>
                </a:solidFill>
              </a:rPr>
              <a:t> </a:t>
            </a:r>
            <a:r>
              <a:rPr lang="en-US" sz="1013" i="1" dirty="0" err="1">
                <a:solidFill>
                  <a:srgbClr val="FF0000"/>
                </a:solidFill>
              </a:rPr>
              <a:t>energie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6CB39C6-A502-4881-BA8C-AF6B75A5FD78}"/>
              </a:ext>
            </a:extLst>
          </p:cNvPr>
          <p:cNvSpPr txBox="1"/>
          <p:nvPr/>
        </p:nvSpPr>
        <p:spPr>
          <a:xfrm>
            <a:off x="1104508" y="2015774"/>
            <a:ext cx="2476396" cy="24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1: </a:t>
            </a:r>
            <a:r>
              <a:rPr lang="en-US" sz="1013" i="1" dirty="0" err="1">
                <a:solidFill>
                  <a:srgbClr val="FF0000"/>
                </a:solidFill>
              </a:rPr>
              <a:t>voorbereiden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9FF12D6-BDAA-4BD1-B260-5356FEBFCA0C}"/>
              </a:ext>
            </a:extLst>
          </p:cNvPr>
          <p:cNvSpPr txBox="1"/>
          <p:nvPr/>
        </p:nvSpPr>
        <p:spPr>
          <a:xfrm>
            <a:off x="3584483" y="2005503"/>
            <a:ext cx="2476396" cy="24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2: (</a:t>
            </a:r>
            <a:r>
              <a:rPr lang="en-US" sz="1013" i="1" dirty="0" err="1">
                <a:solidFill>
                  <a:srgbClr val="FF0000"/>
                </a:solidFill>
              </a:rPr>
              <a:t>bege</a:t>
            </a:r>
            <a:r>
              <a:rPr lang="en-US" sz="1013" i="1" dirty="0">
                <a:solidFill>
                  <a:srgbClr val="FF0000"/>
                </a:solidFill>
              </a:rPr>
              <a:t>)</a:t>
            </a:r>
            <a:r>
              <a:rPr lang="en-US" sz="1013" i="1" dirty="0" err="1">
                <a:solidFill>
                  <a:srgbClr val="FF0000"/>
                </a:solidFill>
              </a:rPr>
              <a:t>leiden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C38902E-9690-40AE-AA22-84A702D67EC0}"/>
              </a:ext>
            </a:extLst>
          </p:cNvPr>
          <p:cNvSpPr txBox="1"/>
          <p:nvPr/>
        </p:nvSpPr>
        <p:spPr>
          <a:xfrm>
            <a:off x="6239404" y="2015774"/>
            <a:ext cx="247639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 err="1">
                <a:solidFill>
                  <a:srgbClr val="FF0000"/>
                </a:solidFill>
              </a:rPr>
              <a:t>Fase</a:t>
            </a:r>
            <a:r>
              <a:rPr lang="en-US" sz="1013" i="1" dirty="0">
                <a:solidFill>
                  <a:srgbClr val="FF0000"/>
                </a:solidFill>
              </a:rPr>
              <a:t> 3: </a:t>
            </a:r>
            <a:r>
              <a:rPr lang="en-US" sz="1013" i="1" dirty="0" err="1">
                <a:solidFill>
                  <a:srgbClr val="FF0000"/>
                </a:solidFill>
              </a:rPr>
              <a:t>duurzaam</a:t>
            </a:r>
            <a:r>
              <a:rPr lang="en-US" sz="1013" i="1" dirty="0">
                <a:solidFill>
                  <a:srgbClr val="FF0000"/>
                </a:solidFill>
              </a:rPr>
              <a:t> </a:t>
            </a:r>
            <a:r>
              <a:rPr lang="en-US" sz="1013" i="1" dirty="0" err="1">
                <a:solidFill>
                  <a:srgbClr val="FF0000"/>
                </a:solidFill>
              </a:rPr>
              <a:t>behouden</a:t>
            </a:r>
            <a:endParaRPr lang="en-US" sz="1013" i="1" dirty="0">
              <a:solidFill>
                <a:srgbClr val="FF0000"/>
              </a:solidFill>
            </a:endParaRPr>
          </a:p>
        </p:txBody>
      </p:sp>
      <p:sp>
        <p:nvSpPr>
          <p:cNvPr id="37" name="Linkeraccolade 36">
            <a:extLst>
              <a:ext uri="{FF2B5EF4-FFF2-40B4-BE49-F238E27FC236}">
                <a16:creationId xmlns:a16="http://schemas.microsoft.com/office/drawing/2014/main" id="{4773F75E-8BC5-450B-80F6-F03D9C394638}"/>
              </a:ext>
            </a:extLst>
          </p:cNvPr>
          <p:cNvSpPr/>
          <p:nvPr/>
        </p:nvSpPr>
        <p:spPr>
          <a:xfrm rot="16200000">
            <a:off x="7695377" y="3626143"/>
            <a:ext cx="222681" cy="16228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FAD150-7FE7-415F-A5D8-513ADF60D3E1}"/>
              </a:ext>
            </a:extLst>
          </p:cNvPr>
          <p:cNvSpPr txBox="1"/>
          <p:nvPr/>
        </p:nvSpPr>
        <p:spPr>
          <a:xfrm>
            <a:off x="470828" y="5235378"/>
            <a:ext cx="506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Gatekeepers</a:t>
            </a:r>
            <a:r>
              <a:rPr lang="nl-NL" sz="1800" dirty="0"/>
              <a:t>: de ‘sorteerhoed’ van het vrijwilligerswerk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zelf-</a:t>
            </a:r>
            <a:r>
              <a:rPr lang="nl-NL" sz="1800" dirty="0">
                <a:solidFill>
                  <a:srgbClr val="FF0000"/>
                </a:solidFill>
              </a:rPr>
              <a:t>uit</a:t>
            </a:r>
            <a:r>
              <a:rPr lang="nl-NL" sz="1800" dirty="0"/>
              <a:t>selecteren 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organisatie-</a:t>
            </a:r>
            <a:r>
              <a:rPr lang="nl-NL" sz="1800" dirty="0" err="1">
                <a:solidFill>
                  <a:srgbClr val="FF0000"/>
                </a:solidFill>
              </a:rPr>
              <a:t>in</a:t>
            </a:r>
            <a:r>
              <a:rPr lang="nl-NL" sz="1800" dirty="0" err="1"/>
              <a:t>selecteren</a:t>
            </a:r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19D0A4-6F0A-4355-A2CF-CB842D8F2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89" y="3481063"/>
            <a:ext cx="1278585" cy="114910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7BB9152-27E6-4306-9455-FC083822D8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35" y="3538032"/>
            <a:ext cx="1565006" cy="1357643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85B5506B-6521-41B4-8034-1D64406F5AD1}"/>
              </a:ext>
            </a:extLst>
          </p:cNvPr>
          <p:cNvSpPr txBox="1"/>
          <p:nvPr/>
        </p:nvSpPr>
        <p:spPr>
          <a:xfrm>
            <a:off x="5631188" y="5069447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b="1" dirty="0">
                <a:solidFill>
                  <a:srgbClr val="FF0000"/>
                </a:solidFill>
              </a:rPr>
              <a:t>circulaire strategie </a:t>
            </a:r>
            <a:r>
              <a:rPr lang="nl-NL" dirty="0"/>
              <a:t>= vrijwilliger gaat door bij ons of ergens anders</a:t>
            </a:r>
          </a:p>
          <a:p>
            <a:pPr marL="285750" indent="-285750">
              <a:buFontTx/>
              <a:buChar char="-"/>
            </a:pPr>
            <a:r>
              <a:rPr lang="nl-NL" b="1" dirty="0">
                <a:solidFill>
                  <a:srgbClr val="FF0000"/>
                </a:solidFill>
              </a:rPr>
              <a:t>duurzame strategie </a:t>
            </a:r>
            <a:r>
              <a:rPr lang="nl-NL" dirty="0"/>
              <a:t>= nieuwe (generaties) vrijwilligers komen erbij</a:t>
            </a:r>
          </a:p>
        </p:txBody>
      </p:sp>
    </p:spTree>
    <p:extLst>
      <p:ext uri="{BB962C8B-B14F-4D97-AF65-F5344CB8AC3E}">
        <p14:creationId xmlns:p14="http://schemas.microsoft.com/office/powerpoint/2010/main" val="213532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42" y="1068032"/>
            <a:ext cx="7084800" cy="359202"/>
          </a:xfrm>
        </p:spPr>
        <p:txBody>
          <a:bodyPr/>
          <a:lstStyle/>
          <a:p>
            <a:r>
              <a:rPr lang="en-US" sz="2400" dirty="0"/>
              <a:t>“</a:t>
            </a:r>
            <a:r>
              <a:rPr lang="en-US" sz="2400" dirty="0" err="1"/>
              <a:t>Volunteerability</a:t>
            </a:r>
            <a:r>
              <a:rPr lang="en-US" sz="2400" dirty="0"/>
              <a:t>”: </a:t>
            </a:r>
            <a:r>
              <a:rPr lang="en-US" sz="2400" dirty="0" err="1"/>
              <a:t>niveau</a:t>
            </a:r>
            <a:r>
              <a:rPr lang="en-US" sz="2400" dirty="0"/>
              <a:t> van </a:t>
            </a:r>
            <a:r>
              <a:rPr lang="en-US" sz="2400" dirty="0" err="1"/>
              <a:t>vrijwillige</a:t>
            </a:r>
            <a:r>
              <a:rPr lang="en-US" sz="2400" dirty="0"/>
              <a:t> </a:t>
            </a:r>
            <a:r>
              <a:rPr lang="en-US" sz="2400" dirty="0" err="1"/>
              <a:t>energie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66713" y="1847850"/>
          <a:ext cx="842486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Betrokkenheid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Bereidheid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Sociale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normen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Attitudes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waarden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Motivatie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instrumenteel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hedonistisch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normatief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Bekwaamheid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Vaardigheden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kennis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competenties</a:t>
                      </a:r>
                      <a:endParaRPr lang="en-US" sz="16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Mogelijkheid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om die in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te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zetten</a:t>
                      </a:r>
                      <a:endParaRPr lang="en-US" sz="16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Zelfvertrouwen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hebt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om die in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te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zetten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Beschikbaarheid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Tijd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Emotionele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beschkbaarheid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Kunnen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committeren</a:t>
                      </a:r>
                      <a:endParaRPr lang="en-US" sz="16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Plaats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</a:rPr>
                        <a:t>bereikbaarheid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6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292" y="5624513"/>
            <a:ext cx="5230046" cy="273844"/>
          </a:xfrm>
        </p:spPr>
        <p:txBody>
          <a:bodyPr/>
          <a:lstStyle/>
          <a:p>
            <a:r>
              <a:rPr lang="en-AU" altLang="nl-NL" dirty="0" err="1"/>
              <a:t>Bronnen</a:t>
            </a:r>
            <a:r>
              <a:rPr lang="en-AU" altLang="nl-NL" dirty="0"/>
              <a:t>: </a:t>
            </a:r>
            <a:r>
              <a:rPr lang="en-AU" altLang="nl-NL" dirty="0" err="1"/>
              <a:t>Meijs</a:t>
            </a:r>
            <a:r>
              <a:rPr lang="en-AU" altLang="nl-NL" dirty="0"/>
              <a:t>, Ten Hoorn &amp; </a:t>
            </a:r>
            <a:r>
              <a:rPr lang="en-AU" altLang="nl-NL" dirty="0" err="1"/>
              <a:t>Brudney</a:t>
            </a:r>
            <a:r>
              <a:rPr lang="en-AU" altLang="nl-NL" dirty="0"/>
              <a:t>, 2006; </a:t>
            </a:r>
            <a:r>
              <a:rPr lang="en-AU" altLang="nl-NL" dirty="0" err="1"/>
              <a:t>Haski</a:t>
            </a:r>
            <a:r>
              <a:rPr lang="en-AU" altLang="nl-NL" dirty="0"/>
              <a:t>-Leventhal, </a:t>
            </a:r>
            <a:r>
              <a:rPr lang="en-AU" altLang="nl-NL" dirty="0" err="1"/>
              <a:t>Meijs</a:t>
            </a:r>
            <a:r>
              <a:rPr lang="en-AU" altLang="nl-NL" dirty="0"/>
              <a:t> &amp; </a:t>
            </a:r>
            <a:r>
              <a:rPr lang="en-AU" altLang="nl-NL" dirty="0" err="1"/>
              <a:t>Hustinx</a:t>
            </a:r>
            <a:r>
              <a:rPr lang="en-AU" altLang="nl-NL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5838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ED7539-80D6-48A7-BB00-DFBCE3C1F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697" y="1404803"/>
            <a:ext cx="3873874" cy="512921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dirty="0">
                <a:solidFill>
                  <a:srgbClr val="FF0000"/>
                </a:solidFill>
              </a:rPr>
              <a:t>NOG-NOOIT vrijwilliger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000" b="1" dirty="0"/>
          </a:p>
          <a:p>
            <a:pPr>
              <a:defRPr/>
            </a:pPr>
            <a:r>
              <a:rPr lang="nl-NL" sz="2000" b="1" dirty="0"/>
              <a:t>FAINTING GOAT</a:t>
            </a:r>
          </a:p>
          <a:p>
            <a:pPr lvl="1">
              <a:defRPr/>
            </a:pPr>
            <a:r>
              <a:rPr lang="nl-NL" sz="2000" dirty="0"/>
              <a:t>DNA issue…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Andere ‘</a:t>
            </a:r>
            <a:r>
              <a:rPr lang="nl-NL" sz="2000" dirty="0" err="1"/>
              <a:t>mental</a:t>
            </a:r>
            <a:r>
              <a:rPr lang="nl-NL" sz="2000" dirty="0"/>
              <a:t> map’</a:t>
            </a:r>
          </a:p>
          <a:p>
            <a:pPr lvl="1">
              <a:defRPr/>
            </a:pPr>
            <a:r>
              <a:rPr lang="nl-NL" sz="2000" dirty="0"/>
              <a:t>Echte andere normen en waarden </a:t>
            </a:r>
            <a:r>
              <a:rPr lang="nl-NL" sz="2000" b="1" dirty="0"/>
              <a:t>(scoren gewoon laag op bereidheid)</a:t>
            </a:r>
          </a:p>
          <a:p>
            <a:pPr lvl="1">
              <a:defRPr/>
            </a:pPr>
            <a:r>
              <a:rPr lang="nl-NL" sz="2000" dirty="0"/>
              <a:t>Andere ideeën over hun eigen beschikbaarheid</a:t>
            </a:r>
          </a:p>
          <a:p>
            <a:pPr lvl="1">
              <a:defRPr/>
            </a:pPr>
            <a:r>
              <a:rPr lang="nl-NL" sz="2000" dirty="0"/>
              <a:t>Andere ideeën over hun eigen bekwaamheid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3D12C8A-A1E7-48B3-8EC3-9ADA721F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794" y="2214699"/>
            <a:ext cx="3886200" cy="512921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800" b="1" dirty="0">
                <a:solidFill>
                  <a:srgbClr val="FF0000"/>
                </a:solidFill>
              </a:rPr>
              <a:t>NU-NIET Vrijwilliger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800" b="1" dirty="0"/>
          </a:p>
          <a:p>
            <a:pPr>
              <a:defRPr/>
            </a:pPr>
            <a:r>
              <a:rPr lang="nl-NL" sz="2000" b="1" dirty="0"/>
              <a:t>Risico op flauwvallen</a:t>
            </a:r>
          </a:p>
          <a:p>
            <a:pPr lvl="1">
              <a:defRPr/>
            </a:pPr>
            <a:r>
              <a:rPr lang="nl-NL" sz="1800" dirty="0"/>
              <a:t>Tijdelijk last van de symptomen maar geen DNA issue</a:t>
            </a:r>
          </a:p>
          <a:p>
            <a:pPr lvl="1">
              <a:defRPr/>
            </a:pPr>
            <a:endParaRPr lang="nl-NL" sz="1800" dirty="0"/>
          </a:p>
          <a:p>
            <a:pPr>
              <a:defRPr/>
            </a:pPr>
            <a:r>
              <a:rPr lang="nl-NL" sz="1800" dirty="0"/>
              <a:t>Vrijwilligerswerk ‘</a:t>
            </a:r>
            <a:r>
              <a:rPr lang="nl-NL" sz="1800" dirty="0" err="1"/>
              <a:t>mental</a:t>
            </a:r>
            <a:r>
              <a:rPr lang="nl-NL" sz="1800" dirty="0"/>
              <a:t> map’</a:t>
            </a:r>
          </a:p>
          <a:p>
            <a:pPr lvl="1">
              <a:defRPr/>
            </a:pPr>
            <a:r>
              <a:rPr lang="nl-NL" sz="1800" dirty="0"/>
              <a:t>Tijdelijke lage bereidheid</a:t>
            </a:r>
          </a:p>
          <a:p>
            <a:pPr lvl="1">
              <a:defRPr/>
            </a:pPr>
            <a:r>
              <a:rPr lang="nl-NL" sz="1800" dirty="0"/>
              <a:t>Tijdelijke lage beschikbaarheid</a:t>
            </a:r>
          </a:p>
          <a:p>
            <a:pPr lvl="1">
              <a:defRPr/>
            </a:pPr>
            <a:r>
              <a:rPr lang="nl-NL" sz="1800" dirty="0"/>
              <a:t>Tijdelijke lage bekwaamheid (iets anders dan gevraagd)</a:t>
            </a:r>
          </a:p>
          <a:p>
            <a:pPr lvl="1">
              <a:defRPr/>
            </a:pPr>
            <a:endParaRPr lang="nl-NL" sz="18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F2E704F-5722-48FC-8930-8ACE6FC91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267125"/>
            <a:ext cx="2962275" cy="15430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DE261F-72C2-4917-B4B4-77B04F63D6F3}"/>
              </a:ext>
            </a:extLst>
          </p:cNvPr>
          <p:cNvSpPr txBox="1">
            <a:spLocks/>
          </p:cNvSpPr>
          <p:nvPr/>
        </p:nvSpPr>
        <p:spPr>
          <a:xfrm>
            <a:off x="524503" y="309114"/>
            <a:ext cx="7084800" cy="478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Toegang tot de ongebruikte reserve</a:t>
            </a:r>
          </a:p>
        </p:txBody>
      </p:sp>
    </p:spTree>
    <p:extLst>
      <p:ext uri="{BB962C8B-B14F-4D97-AF65-F5344CB8AC3E}">
        <p14:creationId xmlns:p14="http://schemas.microsoft.com/office/powerpoint/2010/main" val="8588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ED7539-80D6-48A7-BB00-DFBCE3C1F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289" y="1545837"/>
            <a:ext cx="3886200" cy="51292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dirty="0"/>
              <a:t>NOG-NOOIT vrijwilliger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000" b="1" dirty="0"/>
          </a:p>
          <a:p>
            <a:pPr>
              <a:defRPr/>
            </a:pPr>
            <a:r>
              <a:rPr lang="nl-NL" sz="2000" b="1" dirty="0">
                <a:solidFill>
                  <a:srgbClr val="FF0000"/>
                </a:solidFill>
              </a:rPr>
              <a:t>Normatieve druk</a:t>
            </a:r>
          </a:p>
          <a:p>
            <a:pPr lvl="1">
              <a:defRPr/>
            </a:pPr>
            <a:r>
              <a:rPr lang="nl-NL" sz="2000" dirty="0"/>
              <a:t>Gewoon vrijwilligerswerk laten doen zonder het te vertellen </a:t>
            </a:r>
          </a:p>
          <a:p>
            <a:pPr lvl="1">
              <a:defRPr/>
            </a:pPr>
            <a:r>
              <a:rPr lang="nl-NL" sz="2000" dirty="0"/>
              <a:t>Normatieve druk</a:t>
            </a:r>
          </a:p>
          <a:p>
            <a:pPr lvl="2">
              <a:defRPr/>
            </a:pPr>
            <a:r>
              <a:rPr lang="nl-NL" sz="2000" dirty="0"/>
              <a:t>Niet vrijwilligerswerk is straf</a:t>
            </a:r>
          </a:p>
          <a:p>
            <a:pPr lvl="1">
              <a:defRPr/>
            </a:pPr>
            <a:r>
              <a:rPr lang="nl-NL" sz="2000" dirty="0"/>
              <a:t>Koppelteken met derde partij</a:t>
            </a:r>
          </a:p>
          <a:p>
            <a:pPr lvl="1">
              <a:defRPr/>
            </a:pPr>
            <a:r>
              <a:rPr lang="nl-NL" sz="2000" dirty="0"/>
              <a:t>Geef ze echte rolmodellen</a:t>
            </a:r>
          </a:p>
          <a:p>
            <a:pPr lvl="1">
              <a:defRPr/>
            </a:pPr>
            <a:endParaRPr lang="nl-NL" sz="2000" b="1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3D12C8A-A1E7-48B3-8EC3-9ADA721F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7215" y="1545837"/>
            <a:ext cx="3886200" cy="512921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1800" b="1" dirty="0"/>
              <a:t>NU-NIET Vrijwilliger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1800" b="1" dirty="0"/>
          </a:p>
          <a:p>
            <a:pPr>
              <a:defRPr/>
            </a:pPr>
            <a:r>
              <a:rPr lang="nl-NL" sz="2000" b="1" dirty="0">
                <a:solidFill>
                  <a:srgbClr val="FF0000"/>
                </a:solidFill>
              </a:rPr>
              <a:t>Functioneel organiseren</a:t>
            </a:r>
          </a:p>
          <a:p>
            <a:pPr lvl="1">
              <a:defRPr/>
            </a:pPr>
            <a:r>
              <a:rPr lang="nl-NL" sz="1800" dirty="0"/>
              <a:t>Ga in onderhandeling over</a:t>
            </a:r>
          </a:p>
          <a:p>
            <a:pPr lvl="2">
              <a:defRPr/>
            </a:pPr>
            <a:r>
              <a:rPr lang="nl-NL" sz="1800" dirty="0"/>
              <a:t>Bereidheid</a:t>
            </a:r>
          </a:p>
          <a:p>
            <a:pPr lvl="2">
              <a:defRPr/>
            </a:pPr>
            <a:r>
              <a:rPr lang="nl-NL" sz="1800" dirty="0"/>
              <a:t>Bekwaamheid</a:t>
            </a:r>
          </a:p>
          <a:p>
            <a:pPr lvl="2">
              <a:defRPr/>
            </a:pPr>
            <a:r>
              <a:rPr lang="nl-NL" sz="1800" dirty="0"/>
              <a:t>Beschikbaarheid</a:t>
            </a:r>
          </a:p>
          <a:p>
            <a:pPr lvl="1">
              <a:defRPr/>
            </a:pPr>
            <a:r>
              <a:rPr lang="nl-NL" sz="2000" dirty="0"/>
              <a:t>Koppelteken </a:t>
            </a:r>
          </a:p>
          <a:p>
            <a:pPr lvl="1">
              <a:defRPr/>
            </a:pPr>
            <a:r>
              <a:rPr lang="nl-NL" sz="2000" dirty="0"/>
              <a:t>Plaats en tijd onafhankelijk maken</a:t>
            </a:r>
          </a:p>
          <a:p>
            <a:pPr lvl="1">
              <a:defRPr/>
            </a:pPr>
            <a:endParaRPr lang="nl-NL" sz="18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66BF970-49BD-40D2-B2BC-79CAA565D00C}"/>
              </a:ext>
            </a:extLst>
          </p:cNvPr>
          <p:cNvSpPr txBox="1">
            <a:spLocks/>
          </p:cNvSpPr>
          <p:nvPr/>
        </p:nvSpPr>
        <p:spPr>
          <a:xfrm>
            <a:off x="319302" y="182949"/>
            <a:ext cx="7084800" cy="478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nl-NL" dirty="0"/>
              <a:t>Toegang tot de ongebruikte reserve</a:t>
            </a:r>
          </a:p>
        </p:txBody>
      </p:sp>
    </p:spTree>
    <p:extLst>
      <p:ext uri="{BB962C8B-B14F-4D97-AF65-F5344CB8AC3E}">
        <p14:creationId xmlns:p14="http://schemas.microsoft.com/office/powerpoint/2010/main" val="16831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43CA8F0-7EDD-4453-8943-8A16E6D7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Selecteren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D0D45C1-5749-474D-96FA-DC7B3A26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99" y="1047751"/>
            <a:ext cx="4147651" cy="5370466"/>
          </a:xfrm>
        </p:spPr>
        <p:txBody>
          <a:bodyPr>
            <a:normAutofit fontScale="85000" lnSpcReduction="20000"/>
          </a:bodyPr>
          <a:lstStyle/>
          <a:p>
            <a:r>
              <a:rPr lang="nl-NL" sz="2000" dirty="0"/>
              <a:t>zelf-</a:t>
            </a:r>
            <a:r>
              <a:rPr lang="nl-NL" sz="2000" dirty="0">
                <a:solidFill>
                  <a:srgbClr val="FF0000"/>
                </a:solidFill>
              </a:rPr>
              <a:t>uit</a:t>
            </a:r>
            <a:r>
              <a:rPr lang="nl-NL" sz="2000" dirty="0"/>
              <a:t>selecteren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Geen idee wat er allemaal gedaan kan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Geen idee wat vrijwilligerswerk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Geen idee dat dit ‘werk’ vrijwilligerswerk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FF0000"/>
                </a:solidFill>
              </a:rPr>
              <a:t>‘Wij’ </a:t>
            </a:r>
            <a:r>
              <a:rPr lang="nl-NL" sz="1800" dirty="0"/>
              <a:t>zijn toch niet welkom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Ik ken daar helemaal niemand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Perceptie van mismatch tussen eigen en gewenst economisch, sociaal en cultureel kapitaal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i="1" dirty="0"/>
              <a:t>Ik doe al ergens anders vrijwilligerswerk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i="1" dirty="0"/>
              <a:t>Ik heb even een vrijwilligerswerk sabbatical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4DE822E-0EFE-434E-A49D-D92FD05F09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000" dirty="0"/>
              <a:t>organisatie-</a:t>
            </a:r>
            <a:r>
              <a:rPr lang="nl-NL" sz="2000" dirty="0">
                <a:solidFill>
                  <a:srgbClr val="FF0000"/>
                </a:solidFill>
              </a:rPr>
              <a:t>uit</a:t>
            </a:r>
            <a:r>
              <a:rPr lang="nl-NL" sz="2000" dirty="0"/>
              <a:t>selecteren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Perceptie van mismatch tussen gevraagde en aangeboden economische, sociale en culturele middelen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Moeder-maffia</a:t>
            </a:r>
            <a:r>
              <a:rPr lang="nl-NL" sz="2000" dirty="0"/>
              <a:t> </a:t>
            </a:r>
            <a:r>
              <a:rPr lang="nl-NL" sz="1100" dirty="0"/>
              <a:t>(luizenmoeder)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Organizations seem to refrain from a concerted effort to recruit volunteers from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(1) certain neighborhoods;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(2) with lower incomes and social status,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(3) having a migrant background to the third generation;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(4) certain professions and employment status (unemployed);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(5) certain religions;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(6) age as in very young and very old;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(7) people with disabilities </a:t>
            </a:r>
          </a:p>
          <a:p>
            <a:r>
              <a:rPr lang="en-US" sz="1300" dirty="0"/>
              <a:t>(</a:t>
            </a:r>
            <a:r>
              <a:rPr lang="en-US" sz="1300" dirty="0" err="1"/>
              <a:t>lopend</a:t>
            </a:r>
            <a:r>
              <a:rPr lang="en-US" sz="1300" dirty="0"/>
              <a:t> </a:t>
            </a:r>
            <a:r>
              <a:rPr lang="en-US" sz="1300" dirty="0" err="1"/>
              <a:t>onderzoek</a:t>
            </a:r>
            <a:r>
              <a:rPr lang="en-US" sz="13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33F01C-3A6B-4ADA-B1FA-215890AE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7D5-A509-4951-A2F0-A91673EED119}" type="datetime1">
              <a:rPr lang="de-DE" smtClean="0"/>
              <a:t>28.11.2019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F4A47-BB05-44DC-B798-A29072B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8EB117-752C-4CD8-9886-E642E003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9</a:t>
            </a:fld>
            <a:endParaRPr lang="de-D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1901D7-900E-4304-9608-5E5ED513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99" y="36176"/>
            <a:ext cx="1576251" cy="14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0261"/>
      </p:ext>
    </p:extLst>
  </p:cSld>
  <p:clrMapOvr>
    <a:masterClrMapping/>
  </p:clrMapOvr>
</p:sld>
</file>

<file path=ppt/theme/theme1.xml><?xml version="1.0" encoding="utf-8"?>
<a:theme xmlns:a="http://schemas.openxmlformats.org/drawingml/2006/main" name="RSM">
  <a:themeElements>
    <a:clrScheme name="RSM">
      <a:dk1>
        <a:srgbClr val="002873"/>
      </a:dk1>
      <a:lt1>
        <a:srgbClr val="FFFFFF"/>
      </a:lt1>
      <a:dk2>
        <a:srgbClr val="002873"/>
      </a:dk2>
      <a:lt2>
        <a:srgbClr val="FFFFFF"/>
      </a:lt2>
      <a:accent1>
        <a:srgbClr val="002873"/>
      </a:accent1>
      <a:accent2>
        <a:srgbClr val="2980E6"/>
      </a:accent2>
      <a:accent3>
        <a:srgbClr val="3D9D9A"/>
      </a:accent3>
      <a:accent4>
        <a:srgbClr val="B8C3C3"/>
      </a:accent4>
      <a:accent5>
        <a:srgbClr val="6C7373"/>
      </a:accent5>
      <a:accent6>
        <a:srgbClr val="454545"/>
      </a:accent6>
      <a:hlink>
        <a:srgbClr val="0563C1"/>
      </a:hlink>
      <a:folHlink>
        <a:srgbClr val="954F72"/>
      </a:folHlink>
    </a:clrScheme>
    <a:fontScheme name="RSM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 presentatie.potx" id="{13EF93BA-DFCB-495C-9D74-5DE629CAEBBC}" vid="{3E230EAD-5988-4108-940C-F4C56D746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4x3_presentatie</Template>
  <TotalTime>0</TotalTime>
  <Words>1118</Words>
  <Application>Microsoft Office PowerPoint</Application>
  <PresentationFormat>Diavoorstelling (4:3)</PresentationFormat>
  <Paragraphs>250</Paragraphs>
  <Slides>14</Slides>
  <Notes>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Calibri</vt:lpstr>
      <vt:lpstr>Arial</vt:lpstr>
      <vt:lpstr>Museo Sans 300</vt:lpstr>
      <vt:lpstr>Museo Sans 700</vt:lpstr>
      <vt:lpstr>Museo Sans 900</vt:lpstr>
      <vt:lpstr>RSM</vt:lpstr>
      <vt:lpstr>Op weg naar 2021:  rentmeesters van vrijwillige energie</vt:lpstr>
      <vt:lpstr>PowerPoint-presentatie</vt:lpstr>
      <vt:lpstr>Vrijwilligersmanagement 3.0</vt:lpstr>
      <vt:lpstr>Vrijwilligers-rentmeesterschap</vt:lpstr>
      <vt:lpstr>Vrijwilligersmanagement 3.0: twee uitdagingen voor 2021</vt:lpstr>
      <vt:lpstr>“Volunteerability”: niveau van vrijwillige energie</vt:lpstr>
      <vt:lpstr>PowerPoint-presentatie</vt:lpstr>
      <vt:lpstr>PowerPoint-presentatie</vt:lpstr>
      <vt:lpstr>Selecteren</vt:lpstr>
      <vt:lpstr>Volunteer Stewarsdship Framework</vt:lpstr>
      <vt:lpstr>de nieuwe gatekeepers</vt:lpstr>
      <vt:lpstr>De acht dimensies van recruitability</vt:lpstr>
      <vt:lpstr>Inselecteren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2018-09-10T09:36:27Z</dcterms:created>
  <dcterms:modified xsi:type="dcterms:W3CDTF">2019-11-28T09:49:54Z</dcterms:modified>
</cp:coreProperties>
</file>