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39_A201EEA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62" r:id="rId5"/>
    <p:sldMasterId id="2147483727" r:id="rId6"/>
  </p:sldMasterIdLst>
  <p:notesMasterIdLst>
    <p:notesMasterId r:id="rId24"/>
  </p:notesMasterIdLst>
  <p:sldIdLst>
    <p:sldId id="256" r:id="rId7"/>
    <p:sldId id="279" r:id="rId8"/>
    <p:sldId id="316" r:id="rId9"/>
    <p:sldId id="319" r:id="rId10"/>
    <p:sldId id="318" r:id="rId11"/>
    <p:sldId id="310" r:id="rId12"/>
    <p:sldId id="309" r:id="rId13"/>
    <p:sldId id="314" r:id="rId14"/>
    <p:sldId id="301" r:id="rId15"/>
    <p:sldId id="298" r:id="rId16"/>
    <p:sldId id="299" r:id="rId17"/>
    <p:sldId id="300" r:id="rId18"/>
    <p:sldId id="304" r:id="rId19"/>
    <p:sldId id="313" r:id="rId20"/>
    <p:sldId id="315" r:id="rId21"/>
    <p:sldId id="278" r:id="rId22"/>
    <p:sldId id="265" r:id="rId23"/>
  </p:sldIdLst>
  <p:sldSz cx="9144000" cy="5143500" type="screen16x9"/>
  <p:notesSz cx="6858000" cy="9144000"/>
  <p:embeddedFontLst>
    <p:embeddedFont>
      <p:font typeface="Baguet Script" panose="00000500000000000000" pitchFamily="2" charset="0"/>
      <p:regular r:id="rId25"/>
    </p:embeddedFon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Roboto Slab"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13" userDrawn="1">
          <p15:clr>
            <a:srgbClr val="A4A3A4"/>
          </p15:clr>
        </p15:guide>
        <p15:guide id="2" pos="431"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9" roundtripDataSignature="AMtx7mi50scqioOo7PEyurSUiVvy0LaRQ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8C310B-E0CB-4C3D-06D4-225DFA44E1D4}" name="Iris de Jong | Vereniging NOV" initials="IN" userId="S::i.dejong@nov.nl::f5891f21-da82-463d-a626-0889e875a975" providerId="AD"/>
  <p188:author id="{9EEC471D-36C7-E92C-8790-E0BE5D88F17E}" name="Monique de Bree | Vereniging NOV" initials="MN" userId="S::m.debree@nov.nl::e42542ee-828b-4711-9cdd-447b843646cf" providerId="AD"/>
  <p188:author id="{0DD66882-B9F0-2944-F009-F3C081271A32}" name="Monique de Bree | Vereniging NOV" initials="MN" userId="S::m.debree@verenigingnov.nl::e42542ee-828b-4711-9cdd-447b843646cf" providerId="AD"/>
  <p188:author id="{3B3D6E96-F4B5-32C3-7F4D-A04849F07964}" name="Yvonne Snelders | Vereniging NOV" initials="YN" userId="S::y.snelders@nov.nl::2f8f3857-35ce-4d06-9f8a-9bd750f3a547" providerId="AD"/>
  <p188:author id="{6607E197-F764-9966-991F-0B10E4A35ABE}" name="Esther Hofstede | Vereniging NOV" initials="EN" userId="S::e.hofstede@nov.nl::98d35c57-4d5c-4ed2-afdb-88ee3bb6282f" providerId="AD"/>
  <p188:author id="{5ABB3CBE-9F4B-48E6-BE95-3EC9777B46A5}" name="Yvonne Snelders | Vereniging NOV" initials="YN" userId="S::y.snelders@verenigingnov.nl::2f8f3857-35ce-4d06-9f8a-9bd750f3a547" providerId="AD"/>
  <p188:author id="{ED337FE0-DD8D-A014-C8EF-567D921BABC0}" name="Iris de Jong | Vereniging NOV" initials="IN" userId="S::i.dejong@verenigingnov.nl::f5891f21-da82-463d-a626-0889e875a9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9100"/>
    <a:srgbClr val="008BA0"/>
    <a:srgbClr val="C44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E58B3-5746-3234-85C7-B68FCA265D49}" v="3" dt="2022-08-22T07:59:00.462"/>
    <p1510:client id="{2EFE2747-3E90-AAA1-7D83-A2DA513DDBCF}" v="2" dt="2022-08-23T07:18:21.777"/>
    <p1510:client id="{30FEDFA1-3E5D-10E5-F592-1DA63CE576BD}" v="153" dt="2022-09-22T11:45:56.090"/>
    <p1510:client id="{3BF30655-3BF0-891B-91E7-711CB36469AC}" v="4" dt="2022-08-30T14:19:45.713"/>
    <p1510:client id="{441CF2CF-C138-7591-F050-BD4C8A0530CE}" v="22" dt="2022-08-22T18:34:55.063"/>
    <p1510:client id="{50143469-70D2-468B-2E4D-7D652A70BEC0}" v="192" dt="2022-08-25T13:41:03.702"/>
    <p1510:client id="{5BB1621E-68AB-796E-5321-56FCB8262AF8}" v="2" dt="2022-09-19T12:14:41.843"/>
    <p1510:client id="{5BE75697-3272-6259-50EB-0813417EF6B9}" v="45" dt="2022-08-22T09:14:16.597"/>
    <p1510:client id="{5CADC4B9-9BF1-8F7C-7074-139E836D8A95}" v="7" dt="2022-09-06T14:16:49.798"/>
    <p1510:client id="{62792C70-D5EB-77D2-2C9F-890E3BD5D33B}" v="503" dt="2022-09-15T09:49:52.976"/>
    <p1510:client id="{6E021F3E-295E-2FA1-0AB4-20EBC410756A}" v="125" dt="2022-09-15T10:01:52.715"/>
    <p1510:client id="{733E782F-BC8E-F3BE-588A-A02819B0708A}" v="2" dt="2022-09-16T13:43:08.603"/>
    <p1510:client id="{7A2FA7DF-4552-F184-1BDF-A8917F5A478D}" v="32" dt="2022-09-15T11:35:44.467"/>
    <p1510:client id="{838F21C6-2703-E2D4-740C-FC4D2C71457F}" v="8" dt="2022-08-22T16:30:48.495"/>
    <p1510:client id="{853AACC1-78BF-E3DE-0D53-F53214EBFDDB}" v="5" dt="2022-09-20T12:22:48.271"/>
    <p1510:client id="{88C88B3D-0F3B-C7BF-6DAC-B6DE9BD63F5A}" v="28" dt="2022-11-15T14:37:56.783"/>
    <p1510:client id="{8DEB84B0-66A0-4D87-FC0F-ABF55328B4A4}" v="30" dt="2022-08-18T10:30:45.223"/>
    <p1510:client id="{8E8AAF4C-A4F8-B7DB-3C8B-D812DD1154E2}" v="816" dt="2022-09-15T10:48:16.571"/>
    <p1510:client id="{9526418B-F98A-4A57-2CD8-89B5B805742B}" v="14" dt="2022-08-25T13:27:53.952"/>
    <p1510:client id="{9DE66786-A907-6521-0BEF-669EAF8EB7C0}" v="40" dt="2022-08-19T08:57:15.746"/>
    <p1510:client id="{B2CECF5B-806D-63B8-1EDC-3E6B31E446E1}" v="34" dt="2022-08-23T07:21:01.624"/>
    <p1510:client id="{B838EDA2-A88B-C916-C4D2-3447CDFEE312}" v="31" dt="2022-08-25T13:36:50.632"/>
    <p1510:client id="{C4174357-66CD-8FCF-0654-25F0A4B9E8EA}" v="10" dt="2022-09-09T08:56:17.278"/>
    <p1510:client id="{DBB1D0DD-E9E1-5640-96BD-43A7EBAE4F30}" v="36" dt="2022-09-15T09:51:01.290"/>
    <p1510:client id="{E560E8C8-D806-189D-E9E5-BC8F1FAF8D1B}" v="95" dt="2022-09-15T10:43:16.244"/>
    <p1510:client id="{E6202F69-1C27-DB8A-CAA7-20452A529F11}" v="8" dt="2022-08-30T06:44:36.871"/>
    <p1510:client id="{EBFC8319-D1D3-8086-679E-7E9F0A01B59E}" v="4" dt="2022-08-22T12:41:50.208"/>
  </p1510:revLst>
</p1510:revInfo>
</file>

<file path=ppt/tableStyles.xml><?xml version="1.0" encoding="utf-8"?>
<a:tblStyleLst xmlns:a="http://schemas.openxmlformats.org/drawingml/2006/main" def="{4CBA2479-C957-4F41-BE21-237B7FF8499A}">
  <a:tblStyle styleId="{4CBA2479-C957-4F41-BE21-237B7FF849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713"/>
        <p:guide pos="43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64"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59" Type="http://customschemas.google.com/relationships/presentationmetadata" Target="metadata"/></Relationships>
</file>

<file path=ppt/comments/modernComment_139_A201EEA5.xml><?xml version="1.0" encoding="utf-8"?>
<p188:cmLst xmlns:a="http://schemas.openxmlformats.org/drawingml/2006/main" xmlns:r="http://schemas.openxmlformats.org/officeDocument/2006/relationships" xmlns:p188="http://schemas.microsoft.com/office/powerpoint/2018/8/main">
  <p188:cm id="{E9255B1B-D343-46C8-9976-2D93A9A1222E}" authorId="{9EEC471D-36C7-E92C-8790-E0BE5D88F17E}" status="resolved" created="2022-08-22T07:19:10.815" complete="100000">
    <pc:sldMkLst xmlns:pc="http://schemas.microsoft.com/office/powerpoint/2013/main/command">
      <pc:docMk/>
      <pc:sldMk cId="2718035621" sldId="313"/>
    </pc:sldMkLst>
    <p188:replyLst>
      <p188:reply id="{91A28C5F-EF92-424C-8FAF-55913D1AE6C4}" authorId="{C78C310B-E0CB-4C3D-06D4-225DFA44E1D4}" created="2022-08-22T09:14:12.050">
        <p188:txBody>
          <a:bodyPr/>
          <a:lstStyle/>
          <a:p>
            <a:r>
              <a:rPr lang="nl-NL"/>
              <a:t>toegevoegd</a:t>
            </a:r>
          </a:p>
        </p188:txBody>
      </p188:reply>
    </p188:replyLst>
    <p188:txBody>
      <a:bodyPr/>
      <a:lstStyle/>
      <a:p>
        <a:r>
          <a:rPr lang="nl-NL"/>
          <a:t>bron: Social Enterprise.nl (daar verwijst ook de KvK naar) https://www.social-enterprise.nl/over-sociaal-ondernemen/wat-zijn-het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67" name="Google Shape;1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58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311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endParaRPr lang="en-US" b="1"/>
          </a:p>
        </p:txBody>
      </p:sp>
    </p:spTree>
    <p:extLst>
      <p:ext uri="{BB962C8B-B14F-4D97-AF65-F5344CB8AC3E}">
        <p14:creationId xmlns:p14="http://schemas.microsoft.com/office/powerpoint/2010/main" val="279892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lang="nl" sz="1000" b="1">
              <a:solidFill>
                <a:schemeClr val="dk1"/>
              </a:solidFill>
              <a:ea typeface="Calibri"/>
            </a:endParaRPr>
          </a:p>
          <a:p>
            <a:pPr marL="0" lvl="0" indent="457200" algn="l" rtl="0">
              <a:lnSpc>
                <a:spcPct val="100000"/>
              </a:lnSpc>
              <a:spcBef>
                <a:spcPts val="0"/>
              </a:spcBef>
              <a:spcAft>
                <a:spcPts val="0"/>
              </a:spcAft>
              <a:buSzPts val="1100"/>
              <a:buNone/>
            </a:pPr>
            <a:r>
              <a:rPr lang="nl" sz="1000"/>
              <a:t>	</a:t>
            </a:r>
            <a:endParaRPr sz="1000"/>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098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87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736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87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3: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lang="en-GB" sz="1800"/>
          </a:p>
        </p:txBody>
      </p:sp>
      <p:sp>
        <p:nvSpPr>
          <p:cNvPr id="708" name="Google Shape;70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547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303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899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681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ekop 1">
  <p:cSld name="SECTION_HEADER_1">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 name="Google Shape;1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ekop 2">
  <p:cSld name="SECTION_HEADER_2">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4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9" name="Google Shape;59;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0" name="Google Shape;60;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1" name="Google Shape;61;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4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80"/>
        <p:cNvGrpSpPr/>
        <p:nvPr/>
      </p:nvGrpSpPr>
      <p:grpSpPr>
        <a:xfrm>
          <a:off x="0" y="0"/>
          <a:ext cx="0" cy="0"/>
          <a:chOff x="0" y="0"/>
          <a:chExt cx="0" cy="0"/>
        </a:xfrm>
      </p:grpSpPr>
      <p:sp>
        <p:nvSpPr>
          <p:cNvPr id="81" name="Google Shape;81;p2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3" name="Google Shape;83;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86"/>
        <p:cNvGrpSpPr/>
        <p:nvPr/>
      </p:nvGrpSpPr>
      <p:grpSpPr>
        <a:xfrm>
          <a:off x="0" y="0"/>
          <a:ext cx="0" cy="0"/>
          <a:chOff x="0" y="0"/>
          <a:chExt cx="0" cy="0"/>
        </a:xfrm>
      </p:grpSpPr>
      <p:sp>
        <p:nvSpPr>
          <p:cNvPr id="87" name="Google Shape;87;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9" name="Google Shape;89;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0" name="Google Shape;90;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ekop 1">
  <p:cSld name="SECTION_HEADER_1">
    <p:spTree>
      <p:nvGrpSpPr>
        <p:cNvPr id="1" name="Shape 93"/>
        <p:cNvGrpSpPr/>
        <p:nvPr/>
      </p:nvGrpSpPr>
      <p:grpSpPr>
        <a:xfrm>
          <a:off x="0" y="0"/>
          <a:ext cx="0" cy="0"/>
          <a:chOff x="0" y="0"/>
          <a:chExt cx="0" cy="0"/>
        </a:xfrm>
      </p:grpSpPr>
      <p:sp>
        <p:nvSpPr>
          <p:cNvPr id="94" name="Google Shape;94;p2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6" name="Google Shape;96;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4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4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3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06"/>
        <p:cNvGrpSpPr/>
        <p:nvPr/>
      </p:nvGrpSpPr>
      <p:grpSpPr>
        <a:xfrm>
          <a:off x="0" y="0"/>
          <a:ext cx="0" cy="0"/>
          <a:chOff x="0" y="0"/>
          <a:chExt cx="0" cy="0"/>
        </a:xfrm>
      </p:grpSpPr>
      <p:sp>
        <p:nvSpPr>
          <p:cNvPr id="107" name="Google Shape;107;p4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4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9" name="Google Shape;109;p45"/>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4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1" name="Google Shape;111;p45"/>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15"/>
        <p:cNvGrpSpPr/>
        <p:nvPr/>
      </p:nvGrpSpPr>
      <p:grpSpPr>
        <a:xfrm>
          <a:off x="0" y="0"/>
          <a:ext cx="0" cy="0"/>
          <a:chOff x="0" y="0"/>
          <a:chExt cx="0" cy="0"/>
        </a:xfrm>
      </p:grpSpPr>
      <p:sp>
        <p:nvSpPr>
          <p:cNvPr id="116" name="Google Shape;116;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0"/>
        <p:cNvGrpSpPr/>
        <p:nvPr/>
      </p:nvGrpSpPr>
      <p:grpSpPr>
        <a:xfrm>
          <a:off x="0" y="0"/>
          <a:ext cx="0" cy="0"/>
          <a:chOff x="0" y="0"/>
          <a:chExt cx="0" cy="0"/>
        </a:xfrm>
      </p:grpSpPr>
      <p:sp>
        <p:nvSpPr>
          <p:cNvPr id="121" name="Google Shape;121;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9"/>
          <p:cNvSpPr>
            <a:spLocks noGrp="1"/>
          </p:cNvSpPr>
          <p:nvPr>
            <p:ph type="pic" idx="2"/>
          </p:nvPr>
        </p:nvSpPr>
        <p:spPr>
          <a:xfrm>
            <a:off x="3887391" y="740569"/>
            <a:ext cx="4629300" cy="3655200"/>
          </a:xfrm>
          <a:prstGeom prst="rect">
            <a:avLst/>
          </a:prstGeom>
          <a:noFill/>
          <a:ln>
            <a:noFill/>
          </a:ln>
        </p:spPr>
      </p:sp>
      <p:sp>
        <p:nvSpPr>
          <p:cNvPr id="127" name="Google Shape;127;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37"/>
        <p:cNvGrpSpPr/>
        <p:nvPr/>
      </p:nvGrpSpPr>
      <p:grpSpPr>
        <a:xfrm>
          <a:off x="0" y="0"/>
          <a:ext cx="0" cy="0"/>
          <a:chOff x="0" y="0"/>
          <a:chExt cx="0" cy="0"/>
        </a:xfrm>
      </p:grpSpPr>
      <p:sp>
        <p:nvSpPr>
          <p:cNvPr id="138" name="Google Shape;138;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houd van twee 1">
  <p:cSld name="Inhoud van twee">
    <p:spTree>
      <p:nvGrpSpPr>
        <p:cNvPr id="1" name="Shape 143"/>
        <p:cNvGrpSpPr/>
        <p:nvPr/>
      </p:nvGrpSpPr>
      <p:grpSpPr>
        <a:xfrm>
          <a:off x="0" y="0"/>
          <a:ext cx="0" cy="0"/>
          <a:chOff x="0" y="0"/>
          <a:chExt cx="0" cy="0"/>
        </a:xfrm>
      </p:grpSpPr>
      <p:pic>
        <p:nvPicPr>
          <p:cNvPr id="144" name="Google Shape;144;p52"/>
          <p:cNvPicPr preferRelativeResize="0"/>
          <p:nvPr/>
        </p:nvPicPr>
        <p:blipFill rotWithShape="1">
          <a:blip r:embed="rId2">
            <a:alphaModFix/>
          </a:blip>
          <a:srcRect/>
          <a:stretch/>
        </p:blipFill>
        <p:spPr>
          <a:xfrm>
            <a:off x="-48126" y="-418463"/>
            <a:ext cx="9144000" cy="5143500"/>
          </a:xfrm>
          <a:prstGeom prst="rect">
            <a:avLst/>
          </a:prstGeom>
          <a:noFill/>
          <a:ln>
            <a:noFill/>
          </a:ln>
        </p:spPr>
      </p:pic>
      <p:sp>
        <p:nvSpPr>
          <p:cNvPr id="145" name="Google Shape;145;p52"/>
          <p:cNvSpPr txBox="1">
            <a:spLocks noGrp="1"/>
          </p:cNvSpPr>
          <p:nvPr>
            <p:ph type="dt" idx="10"/>
          </p:nvPr>
        </p:nvSpPr>
        <p:spPr>
          <a:xfrm>
            <a:off x="7165731" y="4755357"/>
            <a:ext cx="1244400" cy="2676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52"/>
          <p:cNvSpPr txBox="1">
            <a:spLocks noGrp="1"/>
          </p:cNvSpPr>
          <p:nvPr>
            <p:ph type="ftr" idx="11"/>
          </p:nvPr>
        </p:nvSpPr>
        <p:spPr>
          <a:xfrm>
            <a:off x="2729483" y="4749100"/>
            <a:ext cx="40380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52"/>
          <p:cNvSpPr txBox="1">
            <a:spLocks noGrp="1"/>
          </p:cNvSpPr>
          <p:nvPr>
            <p:ph type="sldNum" idx="12"/>
          </p:nvPr>
        </p:nvSpPr>
        <p:spPr>
          <a:xfrm>
            <a:off x="8421624" y="4755356"/>
            <a:ext cx="423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48" name="Google Shape;148;p52"/>
          <p:cNvSpPr txBox="1"/>
          <p:nvPr/>
        </p:nvSpPr>
        <p:spPr>
          <a:xfrm>
            <a:off x="-48126" y="5497621"/>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49" name="Google Shape;149;p52"/>
          <p:cNvSpPr txBox="1"/>
          <p:nvPr/>
        </p:nvSpPr>
        <p:spPr>
          <a:xfrm>
            <a:off x="2057400" y="5509653"/>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0" name="Google Shape;150;p52"/>
          <p:cNvSpPr txBox="1"/>
          <p:nvPr/>
        </p:nvSpPr>
        <p:spPr>
          <a:xfrm>
            <a:off x="4090738" y="5509653"/>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1" name="Google Shape;151;p52"/>
          <p:cNvSpPr txBox="1"/>
          <p:nvPr/>
        </p:nvSpPr>
        <p:spPr>
          <a:xfrm>
            <a:off x="6112042" y="5497621"/>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2" name="Google Shape;152;p52"/>
          <p:cNvSpPr txBox="1">
            <a:spLocks noGrp="1"/>
          </p:cNvSpPr>
          <p:nvPr>
            <p:ph type="title"/>
          </p:nvPr>
        </p:nvSpPr>
        <p:spPr>
          <a:xfrm>
            <a:off x="225028" y="198652"/>
            <a:ext cx="7857000" cy="780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52"/>
          <p:cNvSpPr txBox="1">
            <a:spLocks noGrp="1"/>
          </p:cNvSpPr>
          <p:nvPr>
            <p:ph type="body" idx="1"/>
          </p:nvPr>
        </p:nvSpPr>
        <p:spPr>
          <a:xfrm>
            <a:off x="927394" y="1406925"/>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52"/>
          <p:cNvSpPr txBox="1">
            <a:spLocks noGrp="1"/>
          </p:cNvSpPr>
          <p:nvPr>
            <p:ph type="body" idx="2"/>
          </p:nvPr>
        </p:nvSpPr>
        <p:spPr>
          <a:xfrm>
            <a:off x="2957363"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52"/>
          <p:cNvSpPr txBox="1">
            <a:spLocks noGrp="1"/>
          </p:cNvSpPr>
          <p:nvPr>
            <p:ph type="body" idx="3"/>
          </p:nvPr>
        </p:nvSpPr>
        <p:spPr>
          <a:xfrm>
            <a:off x="4987331"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52"/>
          <p:cNvSpPr txBox="1">
            <a:spLocks noGrp="1"/>
          </p:cNvSpPr>
          <p:nvPr>
            <p:ph type="body" idx="4"/>
          </p:nvPr>
        </p:nvSpPr>
        <p:spPr>
          <a:xfrm>
            <a:off x="6948718" y="1365777"/>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52"/>
          <p:cNvSpPr txBox="1">
            <a:spLocks noGrp="1"/>
          </p:cNvSpPr>
          <p:nvPr>
            <p:ph type="body" idx="5"/>
          </p:nvPr>
        </p:nvSpPr>
        <p:spPr>
          <a:xfrm>
            <a:off x="857078" y="3394129"/>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52"/>
          <p:cNvSpPr txBox="1">
            <a:spLocks noGrp="1"/>
          </p:cNvSpPr>
          <p:nvPr>
            <p:ph type="body" idx="6"/>
          </p:nvPr>
        </p:nvSpPr>
        <p:spPr>
          <a:xfrm>
            <a:off x="865954" y="3030877"/>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52"/>
          <p:cNvSpPr txBox="1">
            <a:spLocks noGrp="1"/>
          </p:cNvSpPr>
          <p:nvPr>
            <p:ph type="body" idx="7"/>
          </p:nvPr>
        </p:nvSpPr>
        <p:spPr>
          <a:xfrm>
            <a:off x="296934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52"/>
          <p:cNvSpPr txBox="1">
            <a:spLocks noGrp="1"/>
          </p:cNvSpPr>
          <p:nvPr>
            <p:ph type="body" idx="8"/>
          </p:nvPr>
        </p:nvSpPr>
        <p:spPr>
          <a:xfrm>
            <a:off x="2978218"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52"/>
          <p:cNvSpPr txBox="1">
            <a:spLocks noGrp="1"/>
          </p:cNvSpPr>
          <p:nvPr>
            <p:ph type="body" idx="9"/>
          </p:nvPr>
        </p:nvSpPr>
        <p:spPr>
          <a:xfrm>
            <a:off x="5013026"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52"/>
          <p:cNvSpPr txBox="1">
            <a:spLocks noGrp="1"/>
          </p:cNvSpPr>
          <p:nvPr>
            <p:ph type="body" idx="13"/>
          </p:nvPr>
        </p:nvSpPr>
        <p:spPr>
          <a:xfrm>
            <a:off x="5021903"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52"/>
          <p:cNvSpPr txBox="1">
            <a:spLocks noGrp="1"/>
          </p:cNvSpPr>
          <p:nvPr>
            <p:ph type="body" idx="14"/>
          </p:nvPr>
        </p:nvSpPr>
        <p:spPr>
          <a:xfrm>
            <a:off x="694698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52"/>
          <p:cNvSpPr txBox="1">
            <a:spLocks noGrp="1"/>
          </p:cNvSpPr>
          <p:nvPr>
            <p:ph type="body" idx="15"/>
          </p:nvPr>
        </p:nvSpPr>
        <p:spPr>
          <a:xfrm>
            <a:off x="6955859"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275"/>
        <p:cNvGrpSpPr/>
        <p:nvPr/>
      </p:nvGrpSpPr>
      <p:grpSpPr>
        <a:xfrm>
          <a:off x="0" y="0"/>
          <a:ext cx="0" cy="0"/>
          <a:chOff x="0" y="0"/>
          <a:chExt cx="0" cy="0"/>
        </a:xfrm>
      </p:grpSpPr>
      <p:sp>
        <p:nvSpPr>
          <p:cNvPr id="276" name="Google Shape;276;gef70b6ad4e_0_681"/>
          <p:cNvSpPr txBox="1">
            <a:spLocks noGrp="1"/>
          </p:cNvSpPr>
          <p:nvPr>
            <p:ph type="title"/>
          </p:nvPr>
        </p:nvSpPr>
        <p:spPr>
          <a:xfrm>
            <a:off x="623887" y="1282304"/>
            <a:ext cx="7886602" cy="21395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7" name="Google Shape;277;gef70b6ad4e_0_681"/>
          <p:cNvSpPr txBox="1">
            <a:spLocks noGrp="1"/>
          </p:cNvSpPr>
          <p:nvPr>
            <p:ph type="body" idx="1"/>
          </p:nvPr>
        </p:nvSpPr>
        <p:spPr>
          <a:xfrm>
            <a:off x="623887" y="3442097"/>
            <a:ext cx="7886602" cy="11252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900"/>
              <a:buNone/>
              <a:defRPr sz="1425">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8" name="Google Shape;278;gef70b6ad4e_0_681"/>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9" name="Google Shape;279;gef70b6ad4e_0_681"/>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80" name="Google Shape;280;gef70b6ad4e_0_681"/>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037898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ekop 1">
  <p:cSld name="Sectiekop 1">
    <p:spTree>
      <p:nvGrpSpPr>
        <p:cNvPr id="1" name="Shape 287"/>
        <p:cNvGrpSpPr/>
        <p:nvPr/>
      </p:nvGrpSpPr>
      <p:grpSpPr>
        <a:xfrm>
          <a:off x="0" y="0"/>
          <a:ext cx="0" cy="0"/>
          <a:chOff x="0" y="0"/>
          <a:chExt cx="0" cy="0"/>
        </a:xfrm>
      </p:grpSpPr>
      <p:sp>
        <p:nvSpPr>
          <p:cNvPr id="288" name="Google Shape;288;gef70b6ad4e_0_700"/>
          <p:cNvSpPr txBox="1">
            <a:spLocks noGrp="1"/>
          </p:cNvSpPr>
          <p:nvPr>
            <p:ph type="title"/>
          </p:nvPr>
        </p:nvSpPr>
        <p:spPr>
          <a:xfrm>
            <a:off x="623887" y="1282304"/>
            <a:ext cx="7886602" cy="21395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89" name="Google Shape;289;gef70b6ad4e_0_700"/>
          <p:cNvSpPr txBox="1">
            <a:spLocks noGrp="1"/>
          </p:cNvSpPr>
          <p:nvPr>
            <p:ph type="body" idx="1"/>
          </p:nvPr>
        </p:nvSpPr>
        <p:spPr>
          <a:xfrm>
            <a:off x="623887" y="3442097"/>
            <a:ext cx="7886602" cy="11252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900"/>
              <a:buNone/>
              <a:defRPr sz="1425">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90" name="Google Shape;290;gef70b6ad4e_0_700"/>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1" name="Google Shape;291;gef70b6ad4e_0_700"/>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2" name="Google Shape;292;gef70b6ad4e_0_700"/>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196927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293"/>
        <p:cNvGrpSpPr/>
        <p:nvPr/>
      </p:nvGrpSpPr>
      <p:grpSpPr>
        <a:xfrm>
          <a:off x="0" y="0"/>
          <a:ext cx="0" cy="0"/>
          <a:chOff x="0" y="0"/>
          <a:chExt cx="0" cy="0"/>
        </a:xfrm>
      </p:grpSpPr>
      <p:sp>
        <p:nvSpPr>
          <p:cNvPr id="294" name="Google Shape;294;gef70b6ad4e_0_693"/>
          <p:cNvSpPr txBox="1">
            <a:spLocks noGrp="1"/>
          </p:cNvSpPr>
          <p:nvPr>
            <p:ph type="title"/>
          </p:nvPr>
        </p:nvSpPr>
        <p:spPr>
          <a:xfrm>
            <a:off x="629840" y="342900"/>
            <a:ext cx="2949009" cy="12003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5" name="Google Shape;295;gef70b6ad4e_0_693"/>
          <p:cNvSpPr txBox="1">
            <a:spLocks noGrp="1"/>
          </p:cNvSpPr>
          <p:nvPr>
            <p:ph type="body" idx="1"/>
          </p:nvPr>
        </p:nvSpPr>
        <p:spPr>
          <a:xfrm>
            <a:off x="3887387" y="740569"/>
            <a:ext cx="4629303" cy="3655125"/>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825"/>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296" name="Google Shape;296;gef70b6ad4e_0_693"/>
          <p:cNvSpPr txBox="1">
            <a:spLocks noGrp="1"/>
          </p:cNvSpPr>
          <p:nvPr>
            <p:ph type="body" idx="2"/>
          </p:nvPr>
        </p:nvSpPr>
        <p:spPr>
          <a:xfrm>
            <a:off x="629840" y="1543050"/>
            <a:ext cx="2949009" cy="28586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297" name="Google Shape;297;gef70b6ad4e_0_693"/>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8" name="Google Shape;298;gef70b6ad4e_0_693"/>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9" name="Google Shape;299;gef70b6ad4e_0_693"/>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19794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300"/>
        <p:cNvGrpSpPr/>
        <p:nvPr/>
      </p:nvGrpSpPr>
      <p:grpSpPr>
        <a:xfrm>
          <a:off x="0" y="0"/>
          <a:ext cx="0" cy="0"/>
          <a:chOff x="0" y="0"/>
          <a:chExt cx="0" cy="0"/>
        </a:xfrm>
      </p:grpSpPr>
      <p:sp>
        <p:nvSpPr>
          <p:cNvPr id="301" name="Google Shape;301;gef70b6ad4e_0_706"/>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2" name="Google Shape;302;gef70b6ad4e_0_706"/>
          <p:cNvSpPr txBox="1">
            <a:spLocks noGrp="1"/>
          </p:cNvSpPr>
          <p:nvPr>
            <p:ph type="body" idx="1"/>
          </p:nvPr>
        </p:nvSpPr>
        <p:spPr>
          <a:xfrm>
            <a:off x="628649" y="1369219"/>
            <a:ext cx="3886256" cy="3263400"/>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03" name="Google Shape;303;gef70b6ad4e_0_706"/>
          <p:cNvSpPr txBox="1">
            <a:spLocks noGrp="1"/>
          </p:cNvSpPr>
          <p:nvPr>
            <p:ph type="body" idx="2"/>
          </p:nvPr>
        </p:nvSpPr>
        <p:spPr>
          <a:xfrm>
            <a:off x="4629145" y="1369219"/>
            <a:ext cx="3886256" cy="3263400"/>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04" name="Google Shape;304;gef70b6ad4e_0_706"/>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5" name="Google Shape;305;gef70b6ad4e_0_706"/>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6" name="Google Shape;306;gef70b6ad4e_0_706"/>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492861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307"/>
        <p:cNvGrpSpPr/>
        <p:nvPr/>
      </p:nvGrpSpPr>
      <p:grpSpPr>
        <a:xfrm>
          <a:off x="0" y="0"/>
          <a:ext cx="0" cy="0"/>
          <a:chOff x="0" y="0"/>
          <a:chExt cx="0" cy="0"/>
        </a:xfrm>
      </p:grpSpPr>
      <p:sp>
        <p:nvSpPr>
          <p:cNvPr id="308" name="Google Shape;308;gef70b6ad4e_0_713"/>
          <p:cNvSpPr txBox="1">
            <a:spLocks noGrp="1"/>
          </p:cNvSpPr>
          <p:nvPr>
            <p:ph type="title"/>
          </p:nvPr>
        </p:nvSpPr>
        <p:spPr>
          <a:xfrm>
            <a:off x="629840"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9" name="Google Shape;309;gef70b6ad4e_0_713"/>
          <p:cNvSpPr txBox="1">
            <a:spLocks noGrp="1"/>
          </p:cNvSpPr>
          <p:nvPr>
            <p:ph type="body" idx="1"/>
          </p:nvPr>
        </p:nvSpPr>
        <p:spPr>
          <a:xfrm>
            <a:off x="629840" y="1260872"/>
            <a:ext cx="3868479" cy="618075"/>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10" name="Google Shape;310;gef70b6ad4e_0_713"/>
          <p:cNvSpPr txBox="1">
            <a:spLocks noGrp="1"/>
          </p:cNvSpPr>
          <p:nvPr>
            <p:ph type="body" idx="2"/>
          </p:nvPr>
        </p:nvSpPr>
        <p:spPr>
          <a:xfrm>
            <a:off x="629840" y="1878806"/>
            <a:ext cx="3868479" cy="276322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11" name="Google Shape;311;gef70b6ad4e_0_713"/>
          <p:cNvSpPr txBox="1">
            <a:spLocks noGrp="1"/>
          </p:cNvSpPr>
          <p:nvPr>
            <p:ph type="body" idx="3"/>
          </p:nvPr>
        </p:nvSpPr>
        <p:spPr>
          <a:xfrm>
            <a:off x="4629145" y="1260872"/>
            <a:ext cx="3887381" cy="618075"/>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12" name="Google Shape;312;gef70b6ad4e_0_713"/>
          <p:cNvSpPr txBox="1">
            <a:spLocks noGrp="1"/>
          </p:cNvSpPr>
          <p:nvPr>
            <p:ph type="body" idx="4"/>
          </p:nvPr>
        </p:nvSpPr>
        <p:spPr>
          <a:xfrm>
            <a:off x="4629145" y="1878806"/>
            <a:ext cx="3887381" cy="276322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13" name="Google Shape;313;gef70b6ad4e_0_713"/>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4" name="Google Shape;314;gef70b6ad4e_0_713"/>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5" name="Google Shape;315;gef70b6ad4e_0_713"/>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970226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316"/>
        <p:cNvGrpSpPr/>
        <p:nvPr/>
      </p:nvGrpSpPr>
      <p:grpSpPr>
        <a:xfrm>
          <a:off x="0" y="0"/>
          <a:ext cx="0" cy="0"/>
          <a:chOff x="0" y="0"/>
          <a:chExt cx="0" cy="0"/>
        </a:xfrm>
      </p:grpSpPr>
      <p:sp>
        <p:nvSpPr>
          <p:cNvPr id="317" name="Google Shape;317;gef70b6ad4e_0_722"/>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8" name="Google Shape;318;gef70b6ad4e_0_722"/>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9" name="Google Shape;319;gef70b6ad4e_0_722"/>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0" name="Google Shape;320;gef70b6ad4e_0_722"/>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883768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321"/>
        <p:cNvGrpSpPr/>
        <p:nvPr/>
      </p:nvGrpSpPr>
      <p:grpSpPr>
        <a:xfrm>
          <a:off x="0" y="0"/>
          <a:ext cx="0" cy="0"/>
          <a:chOff x="0" y="0"/>
          <a:chExt cx="0" cy="0"/>
        </a:xfrm>
      </p:grpSpPr>
      <p:sp>
        <p:nvSpPr>
          <p:cNvPr id="322" name="Google Shape;322;gef70b6ad4e_0_727"/>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3" name="Google Shape;323;gef70b6ad4e_0_727"/>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4" name="Google Shape;324;gef70b6ad4e_0_727"/>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901221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325"/>
        <p:cNvGrpSpPr/>
        <p:nvPr/>
      </p:nvGrpSpPr>
      <p:grpSpPr>
        <a:xfrm>
          <a:off x="0" y="0"/>
          <a:ext cx="0" cy="0"/>
          <a:chOff x="0" y="0"/>
          <a:chExt cx="0" cy="0"/>
        </a:xfrm>
      </p:grpSpPr>
      <p:sp>
        <p:nvSpPr>
          <p:cNvPr id="326" name="Google Shape;326;gef70b6ad4e_0_731"/>
          <p:cNvSpPr txBox="1">
            <a:spLocks noGrp="1"/>
          </p:cNvSpPr>
          <p:nvPr>
            <p:ph type="title"/>
          </p:nvPr>
        </p:nvSpPr>
        <p:spPr>
          <a:xfrm>
            <a:off x="629840" y="342900"/>
            <a:ext cx="2949009" cy="12003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7" name="Google Shape;327;gef70b6ad4e_0_731"/>
          <p:cNvSpPr>
            <a:spLocks noGrp="1"/>
          </p:cNvSpPr>
          <p:nvPr>
            <p:ph type="pic" idx="2"/>
          </p:nvPr>
        </p:nvSpPr>
        <p:spPr>
          <a:xfrm>
            <a:off x="3887387" y="740569"/>
            <a:ext cx="4629303" cy="3655125"/>
          </a:xfrm>
          <a:prstGeom prst="rect">
            <a:avLst/>
          </a:prstGeom>
          <a:noFill/>
          <a:ln>
            <a:noFill/>
          </a:ln>
        </p:spPr>
      </p:sp>
      <p:sp>
        <p:nvSpPr>
          <p:cNvPr id="328" name="Google Shape;328;gef70b6ad4e_0_731"/>
          <p:cNvSpPr txBox="1">
            <a:spLocks noGrp="1"/>
          </p:cNvSpPr>
          <p:nvPr>
            <p:ph type="body" idx="1"/>
          </p:nvPr>
        </p:nvSpPr>
        <p:spPr>
          <a:xfrm>
            <a:off x="629840" y="1543050"/>
            <a:ext cx="2949009" cy="28586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329" name="Google Shape;329;gef70b6ad4e_0_731"/>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0" name="Google Shape;330;gef70b6ad4e_0_731"/>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1" name="Google Shape;331;gef70b6ad4e_0_731"/>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4146757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332"/>
        <p:cNvGrpSpPr/>
        <p:nvPr/>
      </p:nvGrpSpPr>
      <p:grpSpPr>
        <a:xfrm>
          <a:off x="0" y="0"/>
          <a:ext cx="0" cy="0"/>
          <a:chOff x="0" y="0"/>
          <a:chExt cx="0" cy="0"/>
        </a:xfrm>
      </p:grpSpPr>
      <p:sp>
        <p:nvSpPr>
          <p:cNvPr id="333" name="Google Shape;333;gef70b6ad4e_0_738"/>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4" name="Google Shape;334;gef70b6ad4e_0_738"/>
          <p:cNvSpPr txBox="1">
            <a:spLocks noGrp="1"/>
          </p:cNvSpPr>
          <p:nvPr>
            <p:ph type="body" idx="1"/>
          </p:nvPr>
        </p:nvSpPr>
        <p:spPr>
          <a:xfrm rot="5400000">
            <a:off x="2940340" y="-942382"/>
            <a:ext cx="3263400" cy="7886602"/>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35" name="Google Shape;335;gef70b6ad4e_0_738"/>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6" name="Google Shape;336;gef70b6ad4e_0_738"/>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7" name="Google Shape;337;gef70b6ad4e_0_738"/>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469720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338"/>
        <p:cNvGrpSpPr/>
        <p:nvPr/>
      </p:nvGrpSpPr>
      <p:grpSpPr>
        <a:xfrm>
          <a:off x="0" y="0"/>
          <a:ext cx="0" cy="0"/>
          <a:chOff x="0" y="0"/>
          <a:chExt cx="0" cy="0"/>
        </a:xfrm>
      </p:grpSpPr>
      <p:sp>
        <p:nvSpPr>
          <p:cNvPr id="339" name="Google Shape;339;gef70b6ad4e_0_744"/>
          <p:cNvSpPr txBox="1">
            <a:spLocks noGrp="1"/>
          </p:cNvSpPr>
          <p:nvPr>
            <p:ph type="title"/>
          </p:nvPr>
        </p:nvSpPr>
        <p:spPr>
          <a:xfrm rot="5400000">
            <a:off x="5350025" y="1467453"/>
            <a:ext cx="4358925" cy="19717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0" name="Google Shape;340;gef70b6ad4e_0_744"/>
          <p:cNvSpPr txBox="1">
            <a:spLocks noGrp="1"/>
          </p:cNvSpPr>
          <p:nvPr>
            <p:ph type="body" idx="1"/>
          </p:nvPr>
        </p:nvSpPr>
        <p:spPr>
          <a:xfrm rot="5400000">
            <a:off x="1349503" y="-447096"/>
            <a:ext cx="4358925" cy="580080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41" name="Google Shape;341;gef70b6ad4e_0_744"/>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2" name="Google Shape;342;gef70b6ad4e_0_744"/>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3" name="Google Shape;343;gef70b6ad4e_0_744"/>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190399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houd van twee 1">
  <p:cSld name="Inhoud van twee 1">
    <p:spTree>
      <p:nvGrpSpPr>
        <p:cNvPr id="1" name="Shape 344"/>
        <p:cNvGrpSpPr/>
        <p:nvPr/>
      </p:nvGrpSpPr>
      <p:grpSpPr>
        <a:xfrm>
          <a:off x="0" y="0"/>
          <a:ext cx="0" cy="0"/>
          <a:chOff x="0" y="0"/>
          <a:chExt cx="0" cy="0"/>
        </a:xfrm>
      </p:grpSpPr>
      <p:pic>
        <p:nvPicPr>
          <p:cNvPr id="345" name="Google Shape;345;gef70b6ad4e_0_750"/>
          <p:cNvPicPr preferRelativeResize="0"/>
          <p:nvPr/>
        </p:nvPicPr>
        <p:blipFill rotWithShape="1">
          <a:blip r:embed="rId2">
            <a:alphaModFix/>
          </a:blip>
          <a:srcRect/>
          <a:stretch/>
        </p:blipFill>
        <p:spPr>
          <a:xfrm>
            <a:off x="-48126" y="-418463"/>
            <a:ext cx="9143988" cy="5142825"/>
          </a:xfrm>
          <a:prstGeom prst="rect">
            <a:avLst/>
          </a:prstGeom>
          <a:noFill/>
          <a:ln>
            <a:noFill/>
          </a:ln>
        </p:spPr>
      </p:pic>
      <p:sp>
        <p:nvSpPr>
          <p:cNvPr id="346" name="Google Shape;346;gef70b6ad4e_0_750"/>
          <p:cNvSpPr txBox="1">
            <a:spLocks noGrp="1"/>
          </p:cNvSpPr>
          <p:nvPr>
            <p:ph type="dt" idx="10"/>
          </p:nvPr>
        </p:nvSpPr>
        <p:spPr>
          <a:xfrm>
            <a:off x="7165723" y="4755357"/>
            <a:ext cx="1244412" cy="2675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7" name="Google Shape;347;gef70b6ad4e_0_750"/>
          <p:cNvSpPr txBox="1">
            <a:spLocks noGrp="1"/>
          </p:cNvSpPr>
          <p:nvPr>
            <p:ph type="ftr" idx="11"/>
          </p:nvPr>
        </p:nvSpPr>
        <p:spPr>
          <a:xfrm>
            <a:off x="2729480" y="4749100"/>
            <a:ext cx="4037926"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8" name="Google Shape;348;gef70b6ad4e_0_750"/>
          <p:cNvSpPr txBox="1">
            <a:spLocks noGrp="1"/>
          </p:cNvSpPr>
          <p:nvPr>
            <p:ph type="sldNum" idx="12"/>
          </p:nvPr>
        </p:nvSpPr>
        <p:spPr>
          <a:xfrm>
            <a:off x="8421616" y="4755356"/>
            <a:ext cx="423055"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
        <p:nvSpPr>
          <p:cNvPr id="349" name="Google Shape;349;gef70b6ad4e_0_750"/>
          <p:cNvSpPr txBox="1"/>
          <p:nvPr/>
        </p:nvSpPr>
        <p:spPr>
          <a:xfrm>
            <a:off x="-48126" y="5497621"/>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0" name="Google Shape;350;gef70b6ad4e_0_750"/>
          <p:cNvSpPr txBox="1"/>
          <p:nvPr/>
        </p:nvSpPr>
        <p:spPr>
          <a:xfrm>
            <a:off x="2057398" y="5509654"/>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1" name="Google Shape;351;gef70b6ad4e_0_750"/>
          <p:cNvSpPr txBox="1"/>
          <p:nvPr/>
        </p:nvSpPr>
        <p:spPr>
          <a:xfrm>
            <a:off x="4090733" y="5509654"/>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2" name="Google Shape;352;gef70b6ad4e_0_750"/>
          <p:cNvSpPr txBox="1"/>
          <p:nvPr/>
        </p:nvSpPr>
        <p:spPr>
          <a:xfrm>
            <a:off x="6112035" y="5497621"/>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3" name="Google Shape;353;gef70b6ad4e_0_750"/>
          <p:cNvSpPr txBox="1">
            <a:spLocks noGrp="1"/>
          </p:cNvSpPr>
          <p:nvPr>
            <p:ph type="title"/>
          </p:nvPr>
        </p:nvSpPr>
        <p:spPr>
          <a:xfrm>
            <a:off x="225028" y="198652"/>
            <a:ext cx="7856898" cy="780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54" name="Google Shape;354;gef70b6ad4e_0_750"/>
          <p:cNvSpPr txBox="1">
            <a:spLocks noGrp="1"/>
          </p:cNvSpPr>
          <p:nvPr>
            <p:ph type="body" idx="1"/>
          </p:nvPr>
        </p:nvSpPr>
        <p:spPr>
          <a:xfrm>
            <a:off x="927393" y="1406925"/>
            <a:ext cx="1287393" cy="488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5" name="Google Shape;355;gef70b6ad4e_0_750"/>
          <p:cNvSpPr txBox="1">
            <a:spLocks noGrp="1"/>
          </p:cNvSpPr>
          <p:nvPr>
            <p:ph type="body" idx="2"/>
          </p:nvPr>
        </p:nvSpPr>
        <p:spPr>
          <a:xfrm>
            <a:off x="2957359" y="1393209"/>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6" name="Google Shape;356;gef70b6ad4e_0_750"/>
          <p:cNvSpPr txBox="1">
            <a:spLocks noGrp="1"/>
          </p:cNvSpPr>
          <p:nvPr>
            <p:ph type="body" idx="3"/>
          </p:nvPr>
        </p:nvSpPr>
        <p:spPr>
          <a:xfrm>
            <a:off x="4987325" y="1393209"/>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7" name="Google Shape;357;gef70b6ad4e_0_750"/>
          <p:cNvSpPr txBox="1">
            <a:spLocks noGrp="1"/>
          </p:cNvSpPr>
          <p:nvPr>
            <p:ph type="body" idx="4"/>
          </p:nvPr>
        </p:nvSpPr>
        <p:spPr>
          <a:xfrm>
            <a:off x="6948710" y="1365777"/>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8" name="Google Shape;358;gef70b6ad4e_0_750"/>
          <p:cNvSpPr txBox="1">
            <a:spLocks noGrp="1"/>
          </p:cNvSpPr>
          <p:nvPr>
            <p:ph type="body" idx="5"/>
          </p:nvPr>
        </p:nvSpPr>
        <p:spPr>
          <a:xfrm>
            <a:off x="857077" y="3394129"/>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9" name="Google Shape;359;gef70b6ad4e_0_750"/>
          <p:cNvSpPr txBox="1">
            <a:spLocks noGrp="1"/>
          </p:cNvSpPr>
          <p:nvPr>
            <p:ph type="body" idx="6"/>
          </p:nvPr>
        </p:nvSpPr>
        <p:spPr>
          <a:xfrm>
            <a:off x="865953" y="3030877"/>
            <a:ext cx="1287393" cy="488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0" name="Google Shape;360;gef70b6ad4e_0_750"/>
          <p:cNvSpPr txBox="1">
            <a:spLocks noGrp="1"/>
          </p:cNvSpPr>
          <p:nvPr>
            <p:ph type="body" idx="7"/>
          </p:nvPr>
        </p:nvSpPr>
        <p:spPr>
          <a:xfrm>
            <a:off x="2969339"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1" name="Google Shape;361;gef70b6ad4e_0_750"/>
          <p:cNvSpPr txBox="1">
            <a:spLocks noGrp="1"/>
          </p:cNvSpPr>
          <p:nvPr>
            <p:ph type="body" idx="8"/>
          </p:nvPr>
        </p:nvSpPr>
        <p:spPr>
          <a:xfrm>
            <a:off x="2978214"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2" name="Google Shape;362;gef70b6ad4e_0_750"/>
          <p:cNvSpPr txBox="1">
            <a:spLocks noGrp="1"/>
          </p:cNvSpPr>
          <p:nvPr>
            <p:ph type="body" idx="9"/>
          </p:nvPr>
        </p:nvSpPr>
        <p:spPr>
          <a:xfrm>
            <a:off x="5013021"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3" name="Google Shape;363;gef70b6ad4e_0_750"/>
          <p:cNvSpPr txBox="1">
            <a:spLocks noGrp="1"/>
          </p:cNvSpPr>
          <p:nvPr>
            <p:ph type="body" idx="13"/>
          </p:nvPr>
        </p:nvSpPr>
        <p:spPr>
          <a:xfrm>
            <a:off x="5021897"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4" name="Google Shape;364;gef70b6ad4e_0_750"/>
          <p:cNvSpPr txBox="1">
            <a:spLocks noGrp="1"/>
          </p:cNvSpPr>
          <p:nvPr>
            <p:ph type="body" idx="14"/>
          </p:nvPr>
        </p:nvSpPr>
        <p:spPr>
          <a:xfrm>
            <a:off x="6946974"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5" name="Google Shape;365;gef70b6ad4e_0_750"/>
          <p:cNvSpPr txBox="1">
            <a:spLocks noGrp="1"/>
          </p:cNvSpPr>
          <p:nvPr>
            <p:ph type="body" idx="15"/>
          </p:nvPr>
        </p:nvSpPr>
        <p:spPr>
          <a:xfrm>
            <a:off x="6955852"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Tree>
    <p:extLst>
      <p:ext uri="{BB962C8B-B14F-4D97-AF65-F5344CB8AC3E}">
        <p14:creationId xmlns:p14="http://schemas.microsoft.com/office/powerpoint/2010/main" val="228012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741" r:id="rId8"/>
    <p:sldLayoutId id="2147483685" r:id="rId9"/>
    <p:sldLayoutId id="2147483725" r:id="rId10"/>
    <p:sldLayoutId id="2147483726"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714" r:id="rId6"/>
    <p:sldLayoutId id="2147483742"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gef70b6ad4e_0_675"/>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65" name="Google Shape;265;gef70b6ad4e_0_675"/>
          <p:cNvSpPr txBox="1">
            <a:spLocks noGrp="1"/>
          </p:cNvSpPr>
          <p:nvPr>
            <p:ph type="body" idx="1"/>
          </p:nvPr>
        </p:nvSpPr>
        <p:spPr>
          <a:xfrm>
            <a:off x="628649" y="1369219"/>
            <a:ext cx="7886602"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66" name="Google Shape;266;gef70b6ad4e_0_675"/>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9pPr>
          </a:lstStyle>
          <a:p>
            <a:endParaRPr/>
          </a:p>
        </p:txBody>
      </p:sp>
      <p:sp>
        <p:nvSpPr>
          <p:cNvPr id="267" name="Google Shape;267;gef70b6ad4e_0_675"/>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9pPr>
          </a:lstStyle>
          <a:p>
            <a:endParaRPr/>
          </a:p>
        </p:txBody>
      </p:sp>
      <p:sp>
        <p:nvSpPr>
          <p:cNvPr id="268" name="Google Shape;268;gef70b6ad4e_0_675"/>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717905284"/>
      </p:ext>
    </p:extLst>
  </p:cSld>
  <p:clrMap bg1="lt1" tx1="dk1" bg2="dk2" tx2="lt2" accent1="accent1" accent2="accent2" accent3="accent3" accent4="accent4" accent5="accent5" accent6="accent6" hlink="hlink" folHlink="folHlink"/>
  <p:sldLayoutIdLst>
    <p:sldLayoutId id="2147483729"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8/10/relationships/comments" Target="../comments/modernComment_139_A201EEA5.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https://www.social-enterprise.nl/over-sociaal-ondernemen/wat-zijn-h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goodbusy.nu" TargetMode="External"/><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vrijwilligerswerk.nl/home+good+busy/gb_tools/gb_inspiratie/default.aspx" TargetMode="Externa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goodbusy@nov.n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jpeg"/><Relationship Id="rId11" Type="http://schemas.openxmlformats.org/officeDocument/2006/relationships/hyperlink" Target="https://www.vrijwilligerswerk.nl/home+good+busy/gb_netwerk/gb_ervaringen+bedrijven/2107940.aspx?t=Een-mooiere-wereld-Mondial-VanderVelde-Verhuizingen" TargetMode="External"/><Relationship Id="rId5" Type="http://schemas.openxmlformats.org/officeDocument/2006/relationships/hyperlink" Target="https://www.vrijwilligerswerk.nl/home+good+busy/gb_netwerk/gb_ervaringen+bedrijven/1984930.aspx?t=Eerst-doen-dan-denken-Vattenfall-Foundation" TargetMode="External"/><Relationship Id="rId10" Type="http://schemas.openxmlformats.org/officeDocument/2006/relationships/hyperlink" Target="https://www.vrijwilligerswerk.nl/home+good+busy/gb_netwerk/gb_ervaringen+bedrijven/2029175.aspx?t=Een-tweede-thuis-Glazenwasserij-van-Elten" TargetMode="External"/><Relationship Id="rId4" Type="http://schemas.openxmlformats.org/officeDocument/2006/relationships/hyperlink" Target="https://www.vrijwilligerswerk.nl/home+good+busy/2238609.aspx?t=Vrijwillige-inzet-door-medewerkers-Hoe-pakt-Bizzomate-het-aan" TargetMode="Externa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vrijwilligerswerk.nl/home+good+busy/gb_tools/gb_strategische+toolkit/default.aspx"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hyperlink" Target="https://www.vrijwilligerswerk.nl/home+good+busy/gb_tools/gb_strategische+toolkit/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hyperlink" Target="https://www.vrijwilligerswerk.nl/home+good+busy/gb_tools/gb_strategische+toolkit/default.aspx"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hyperlink" Target="https://www.samenvooreindhoven.nl/wp-content/uploads/2021/01/Rapportage-Theory-of-Change.pdf&#8203;" TargetMode="External"/><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hyperlink" Target="https://cecp.co/wp-content/uploads/2020/10/Giving-in-Numbers-Infographic-2020.pdf" TargetMode="Externa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
          <p:cNvSpPr txBox="1">
            <a:spLocks noGrp="1"/>
          </p:cNvSpPr>
          <p:nvPr>
            <p:ph type="title"/>
          </p:nvPr>
        </p:nvSpPr>
        <p:spPr>
          <a:xfrm>
            <a:off x="320550" y="1048793"/>
            <a:ext cx="8502900" cy="3524090"/>
          </a:xfrm>
          <a:prstGeom prst="rect">
            <a:avLst/>
          </a:prstGeom>
          <a:noFill/>
          <a:ln>
            <a:noFill/>
          </a:ln>
        </p:spPr>
        <p:txBody>
          <a:bodyPr spcFirstLastPara="1" wrap="square" lIns="68575" tIns="34275" rIns="68575" bIns="34275" anchor="b" anchorCtr="0">
            <a:normAutofit/>
          </a:bodyPr>
          <a:lstStyle/>
          <a:p>
            <a:pPr algn="ctr">
              <a:buClr>
                <a:srgbClr val="39B5A1"/>
              </a:buClr>
              <a:buSzPct val="125000"/>
            </a:pPr>
            <a:r>
              <a:rPr lang="nl" sz="4900" b="1">
                <a:solidFill>
                  <a:srgbClr val="1A8897"/>
                </a:solidFill>
                <a:latin typeface="Roboto Slab"/>
                <a:ea typeface="Roboto Slab"/>
                <a:cs typeface="Roboto Slab"/>
                <a:sym typeface="Roboto Slab"/>
              </a:rPr>
              <a:t>Goed doen met </a:t>
            </a:r>
            <a:r>
              <a:rPr lang="nl" sz="4900" b="1" err="1">
                <a:solidFill>
                  <a:srgbClr val="1A8897"/>
                </a:solidFill>
                <a:latin typeface="Roboto Slab"/>
                <a:ea typeface="Roboto Slab"/>
                <a:cs typeface="Roboto Slab"/>
                <a:sym typeface="Roboto Slab"/>
              </a:rPr>
              <a:t>Good</a:t>
            </a:r>
            <a:r>
              <a:rPr lang="nl" sz="4900" b="1">
                <a:solidFill>
                  <a:srgbClr val="1A8897"/>
                </a:solidFill>
                <a:latin typeface="Roboto Slab"/>
                <a:ea typeface="Roboto Slab"/>
                <a:cs typeface="Roboto Slab"/>
                <a:sym typeface="Roboto Slab"/>
              </a:rPr>
              <a:t> Busy </a:t>
            </a:r>
            <a:br>
              <a:rPr lang="nl" sz="4900" b="1">
                <a:latin typeface="Roboto Slab"/>
                <a:ea typeface="Roboto Slab"/>
                <a:cs typeface="Roboto Slab"/>
              </a:rPr>
            </a:br>
            <a:br>
              <a:rPr lang="nl" sz="3600" b="1">
                <a:latin typeface="Roboto Slab"/>
                <a:ea typeface="Roboto Slab"/>
                <a:cs typeface="Roboto Slab"/>
              </a:rPr>
            </a:br>
            <a:r>
              <a:rPr lang="nl" sz="3200" b="1">
                <a:solidFill>
                  <a:srgbClr val="1A8897"/>
                </a:solidFill>
                <a:latin typeface="Roboto Slab"/>
                <a:ea typeface="Roboto Slab"/>
                <a:cs typeface="Roboto Slab"/>
                <a:sym typeface="Roboto Slab"/>
              </a:rPr>
              <a:t>Handvatten voor de </a:t>
            </a:r>
            <a:r>
              <a:rPr lang="nl" sz="3200" b="1" strike="sngStrike">
                <a:solidFill>
                  <a:srgbClr val="1A8897"/>
                </a:solidFill>
                <a:latin typeface="Roboto Slab"/>
                <a:ea typeface="Roboto Slab"/>
                <a:cs typeface="Roboto Slab"/>
                <a:sym typeface="Roboto Slab"/>
              </a:rPr>
              <a:t>business</a:t>
            </a:r>
            <a:r>
              <a:rPr lang="nl" sz="3200" b="1">
                <a:solidFill>
                  <a:srgbClr val="1A8897"/>
                </a:solidFill>
                <a:latin typeface="Roboto Slab"/>
                <a:ea typeface="Roboto Slab"/>
                <a:cs typeface="Roboto Slab"/>
                <a:sym typeface="Roboto Slab"/>
              </a:rPr>
              <a:t> case </a:t>
            </a:r>
            <a:br>
              <a:rPr lang="nl" sz="3200" b="1">
                <a:latin typeface="Roboto Slab"/>
                <a:ea typeface="Roboto Slab"/>
                <a:cs typeface="Roboto Slab"/>
              </a:rPr>
            </a:br>
            <a:r>
              <a:rPr lang="nl" sz="3200" b="1">
                <a:solidFill>
                  <a:srgbClr val="1A8897"/>
                </a:solidFill>
                <a:latin typeface="Roboto Slab"/>
                <a:ea typeface="Roboto Slab"/>
                <a:cs typeface="Roboto Slab"/>
                <a:sym typeface="Roboto Slab"/>
              </a:rPr>
              <a:t>over voordelen en impact van medewerkersvrijwilligerswerk </a:t>
            </a:r>
            <a:br>
              <a:rPr lang="nl" sz="3200">
                <a:latin typeface="Roboto Slab"/>
                <a:ea typeface="Roboto Slab"/>
                <a:cs typeface="Roboto Slab"/>
              </a:rPr>
            </a:br>
            <a:br>
              <a:rPr lang="nl" sz="2200">
                <a:latin typeface="Roboto Slab"/>
                <a:ea typeface="Roboto Slab"/>
                <a:cs typeface="Roboto Slab"/>
              </a:rPr>
            </a:br>
            <a:endParaRPr sz="2200">
              <a:solidFill>
                <a:srgbClr val="FFA500"/>
              </a:solidFill>
              <a:latin typeface="Roboto Slab"/>
              <a:ea typeface="Roboto Slab"/>
              <a:cs typeface="Roboto Slab"/>
              <a:sym typeface="Roboto Slab"/>
            </a:endParaRPr>
          </a:p>
          <a:p>
            <a:pPr algn="ctr"/>
            <a:r>
              <a:rPr lang="nl" sz="1400">
                <a:latin typeface="Roboto Slab"/>
                <a:ea typeface="Roboto Slab"/>
                <a:sym typeface="Roboto Slab"/>
              </a:rPr>
              <a:t>Versie 1: september 2022</a:t>
            </a:r>
            <a:endParaRPr sz="3200"/>
          </a:p>
        </p:txBody>
      </p:sp>
      <p:pic>
        <p:nvPicPr>
          <p:cNvPr id="171" name="Google Shape;171;p1"/>
          <p:cNvPicPr preferRelativeResize="0"/>
          <p:nvPr/>
        </p:nvPicPr>
        <p:blipFill rotWithShape="1">
          <a:blip r:embed="rId3">
            <a:alphaModFix/>
          </a:blip>
          <a:srcRect/>
          <a:stretch/>
        </p:blipFill>
        <p:spPr>
          <a:xfrm>
            <a:off x="6760201" y="274523"/>
            <a:ext cx="2175138" cy="617250"/>
          </a:xfrm>
          <a:prstGeom prst="rect">
            <a:avLst/>
          </a:prstGeom>
          <a:noFill/>
          <a:ln>
            <a:noFill/>
          </a:ln>
        </p:spPr>
      </p:pic>
      <p:sp>
        <p:nvSpPr>
          <p:cNvPr id="2" name="Tekstvak 1">
            <a:extLst>
              <a:ext uri="{FF2B5EF4-FFF2-40B4-BE49-F238E27FC236}">
                <a16:creationId xmlns:a16="http://schemas.microsoft.com/office/drawing/2014/main" id="{DFC0416E-B0DF-37E0-C9C3-ACEF6C6A84C2}"/>
              </a:ext>
            </a:extLst>
          </p:cNvPr>
          <p:cNvSpPr txBox="1"/>
          <p:nvPr/>
        </p:nvSpPr>
        <p:spPr>
          <a:xfrm rot="20940000">
            <a:off x="5101164" y="1792815"/>
            <a:ext cx="18661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000" err="1">
                <a:solidFill>
                  <a:srgbClr val="F39100"/>
                </a:solidFill>
                <a:latin typeface="Baguet Script"/>
              </a:rPr>
              <a:t>purpose</a:t>
            </a:r>
            <a:endParaRPr lang="nl-NL" sz="4000">
              <a:solidFill>
                <a:srgbClr val="F39100"/>
              </a:solidFill>
              <a:latin typeface="Baguet Scrip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2671"/>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Impact voor de samenleving</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477" y="1139224"/>
            <a:ext cx="7886700" cy="3263400"/>
          </a:xfrm>
          <a:solidFill>
            <a:schemeClr val="accent2"/>
          </a:solidFill>
        </p:spPr>
        <p:txBody>
          <a:bodyPr/>
          <a:lstStyle/>
          <a:p>
            <a:r>
              <a:rPr lang="nl-NL" sz="1800">
                <a:solidFill>
                  <a:schemeClr val="bg1"/>
                </a:solidFill>
              </a:rPr>
              <a:t>Je bedrijf neemt verantwoordelijkheid en draagt bij aan het oplossen van maatschappelijke vraagstukken door het zijn van een echte sámenleving.</a:t>
            </a:r>
          </a:p>
          <a:p>
            <a:r>
              <a:rPr lang="nl-NL" sz="1800">
                <a:solidFill>
                  <a:schemeClr val="bg1"/>
                </a:solidFill>
              </a:rPr>
              <a:t>Het verbindt diverse doelgroepen in de samenleving die elkaar niet altijd op natuurlijke wijze ontmoeten en draagt zo bij aan Diversiteit en Inclusief denken.</a:t>
            </a:r>
          </a:p>
          <a:p>
            <a:r>
              <a:rPr lang="nl-NL" sz="1800">
                <a:solidFill>
                  <a:schemeClr val="bg1"/>
                </a:solidFill>
              </a:rPr>
              <a:t>61% van de bedrijven in Nederland draagt al actief bij aan de samenleving, vaak in de vorm van sponsoring en giften, maar veel maatschappelijke organisaties zijn ook op zoek naar expertise en praktische ondersteuning en vrijwilligers en bedrijven kunnen daar een substantiële bijdrage aan leveren.</a:t>
            </a:r>
          </a:p>
          <a:p>
            <a:endParaRPr lang="nl-NL"/>
          </a:p>
        </p:txBody>
      </p:sp>
    </p:spTree>
    <p:extLst>
      <p:ext uri="{BB962C8B-B14F-4D97-AF65-F5344CB8AC3E}">
        <p14:creationId xmlns:p14="http://schemas.microsoft.com/office/powerpoint/2010/main" val="270950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1004"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Impact voor de medewerkers</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213" y="1131888"/>
            <a:ext cx="7886700" cy="2589086"/>
          </a:xfrm>
          <a:solidFill>
            <a:srgbClr val="C44138"/>
          </a:solidFill>
        </p:spPr>
        <p:txBody>
          <a:bodyPr/>
          <a:lstStyle/>
          <a:p>
            <a:r>
              <a:rPr lang="nl-NL" sz="1800">
                <a:solidFill>
                  <a:schemeClr val="bg1"/>
                </a:solidFill>
              </a:rPr>
              <a:t>84% van de medewerkers krijgt als vrijwilliger meer inzicht en begrip in de doelgroep en de sociale problematiek van deze doelgroep. </a:t>
            </a:r>
          </a:p>
          <a:p>
            <a:r>
              <a:rPr lang="nl-NL" sz="1800">
                <a:solidFill>
                  <a:schemeClr val="bg1"/>
                </a:solidFill>
              </a:rPr>
              <a:t>Dit leidt tot breder begrip voor mensen die het moeilijk en/of sociale problemen hebben. Ook geeft het een gevoel van </a:t>
            </a:r>
            <a:r>
              <a:rPr lang="nl-NL" sz="1800" err="1">
                <a:solidFill>
                  <a:schemeClr val="bg1"/>
                </a:solidFill>
              </a:rPr>
              <a:t>purpose</a:t>
            </a:r>
            <a:r>
              <a:rPr lang="nl-NL" sz="1800">
                <a:solidFill>
                  <a:schemeClr val="bg1"/>
                </a:solidFill>
              </a:rPr>
              <a:t> en zingeving.</a:t>
            </a:r>
          </a:p>
          <a:p>
            <a:r>
              <a:rPr lang="nl-NL" sz="1800">
                <a:solidFill>
                  <a:schemeClr val="bg1"/>
                </a:solidFill>
              </a:rPr>
              <a:t>77% van de medewerkers geeft aan dat door het bedrijf gesteunde vrijwilligersactiviteiten essentieel zijn voor het welzijn en vitaliteit van medewerkers.</a:t>
            </a:r>
          </a:p>
          <a:p>
            <a:r>
              <a:rPr lang="nl-NL" sz="1800">
                <a:solidFill>
                  <a:schemeClr val="bg1"/>
                </a:solidFill>
              </a:rPr>
              <a:t>Medewerkers ontwikkelen (soft) skills via vrijwillige inzet.</a:t>
            </a:r>
          </a:p>
          <a:p>
            <a:endParaRPr lang="nl-NL"/>
          </a:p>
        </p:txBody>
      </p:sp>
    </p:spTree>
    <p:extLst>
      <p:ext uri="{BB962C8B-B14F-4D97-AF65-F5344CB8AC3E}">
        <p14:creationId xmlns:p14="http://schemas.microsoft.com/office/powerpoint/2010/main" val="235125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04077"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Impact voor de onderneming</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213" y="1128219"/>
            <a:ext cx="7886700" cy="2284940"/>
          </a:xfrm>
          <a:solidFill>
            <a:srgbClr val="008BA0"/>
          </a:solidFill>
        </p:spPr>
        <p:txBody>
          <a:bodyPr/>
          <a:lstStyle/>
          <a:p>
            <a:r>
              <a:rPr lang="nl-NL" sz="1800">
                <a:solidFill>
                  <a:schemeClr val="bg1"/>
                </a:solidFill>
              </a:rPr>
              <a:t>Het versterkt je reputatie en concurrentiepositie als betrokken bedrijf.</a:t>
            </a:r>
            <a:endParaRPr lang="nl-NL">
              <a:solidFill>
                <a:schemeClr val="bg1"/>
              </a:solidFill>
            </a:endParaRPr>
          </a:p>
          <a:p>
            <a:r>
              <a:rPr lang="nl-NL" sz="1800">
                <a:solidFill>
                  <a:schemeClr val="bg1"/>
                </a:solidFill>
              </a:rPr>
              <a:t>79% van de medewerkers zoekt werkgevers met </a:t>
            </a:r>
            <a:r>
              <a:rPr lang="nl-NL" sz="1800" err="1">
                <a:solidFill>
                  <a:schemeClr val="bg1"/>
                </a:solidFill>
              </a:rPr>
              <a:t>purpose</a:t>
            </a:r>
            <a:r>
              <a:rPr lang="nl-NL" sz="1800">
                <a:solidFill>
                  <a:schemeClr val="bg1"/>
                </a:solidFill>
              </a:rPr>
              <a:t> ofwel zingeving. </a:t>
            </a:r>
          </a:p>
          <a:p>
            <a:r>
              <a:rPr lang="nl-NL" sz="1800">
                <a:solidFill>
                  <a:schemeClr val="bg1"/>
                </a:solidFill>
              </a:rPr>
              <a:t>Het positioneert jouw bedrijf, zeker in deze krappe arbeidsmarkt, als aantrekkelijke werkgever. </a:t>
            </a:r>
          </a:p>
          <a:p>
            <a:r>
              <a:rPr lang="nl-NL" sz="1800">
                <a:solidFill>
                  <a:schemeClr val="bg1"/>
                </a:solidFill>
              </a:rPr>
              <a:t>57% minder verloop als medewerkers zich verbonden voelen door inspanningen van een bedrijf op het gebied van vrijwilligerswerk.</a:t>
            </a:r>
          </a:p>
          <a:p>
            <a:endParaRPr lang="nl-NL"/>
          </a:p>
        </p:txBody>
      </p:sp>
    </p:spTree>
    <p:extLst>
      <p:ext uri="{BB962C8B-B14F-4D97-AF65-F5344CB8AC3E}">
        <p14:creationId xmlns:p14="http://schemas.microsoft.com/office/powerpoint/2010/main" val="314599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pic>
        <p:nvPicPr>
          <p:cNvPr id="4" name="Afbeelding 4" descr="Afbeelding met tekst&#10;&#10;Automatisch gegenereerde beschrijving">
            <a:extLst>
              <a:ext uri="{FF2B5EF4-FFF2-40B4-BE49-F238E27FC236}">
                <a16:creationId xmlns:a16="http://schemas.microsoft.com/office/drawing/2014/main" id="{04CA928E-D5B5-3314-03EC-D3C19490D7DC}"/>
              </a:ext>
            </a:extLst>
          </p:cNvPr>
          <p:cNvPicPr>
            <a:picLocks noChangeAspect="1"/>
          </p:cNvPicPr>
          <p:nvPr/>
        </p:nvPicPr>
        <p:blipFill rotWithShape="1">
          <a:blip r:embed="rId3"/>
          <a:srcRect t="24236" r="55" b="23350"/>
          <a:stretch/>
        </p:blipFill>
        <p:spPr>
          <a:xfrm>
            <a:off x="433650" y="1894875"/>
            <a:ext cx="8476563" cy="2492493"/>
          </a:xfrm>
          <a:prstGeom prst="rect">
            <a:avLst/>
          </a:prstGeom>
        </p:spPr>
      </p:pic>
      <p:sp>
        <p:nvSpPr>
          <p:cNvPr id="196" name="Google Shape;196;ge1c89dca81_0_148"/>
          <p:cNvSpPr txBox="1"/>
          <p:nvPr/>
        </p:nvSpPr>
        <p:spPr>
          <a:xfrm>
            <a:off x="609863" y="295865"/>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Vrijwillige inzet </a:t>
            </a:r>
            <a:br>
              <a:rPr lang="nl" sz="3300" b="1">
                <a:latin typeface="Roboto Slab"/>
                <a:ea typeface="Roboto Slab"/>
              </a:rPr>
            </a:br>
            <a:r>
              <a:rPr lang="nl" sz="3300" b="1">
                <a:solidFill>
                  <a:srgbClr val="1A8897"/>
                </a:solidFill>
                <a:latin typeface="Roboto Slab"/>
                <a:ea typeface="Roboto Slab"/>
              </a:rPr>
              <a:t>als onderdeel van HR-beleid</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4">
            <a:alphaModFix/>
          </a:blip>
          <a:srcRect/>
          <a:stretch/>
        </p:blipFill>
        <p:spPr>
          <a:xfrm>
            <a:off x="7945017" y="4700164"/>
            <a:ext cx="830023" cy="233927"/>
          </a:xfrm>
          <a:prstGeom prst="rect">
            <a:avLst/>
          </a:prstGeom>
          <a:noFill/>
          <a:ln>
            <a:noFill/>
          </a:ln>
        </p:spPr>
      </p:pic>
      <p:sp>
        <p:nvSpPr>
          <p:cNvPr id="2" name="Tekstvak 1">
            <a:extLst>
              <a:ext uri="{FF2B5EF4-FFF2-40B4-BE49-F238E27FC236}">
                <a16:creationId xmlns:a16="http://schemas.microsoft.com/office/drawing/2014/main" id="{62677C7B-AE63-5427-46B1-54CCCE586B1D}"/>
              </a:ext>
            </a:extLst>
          </p:cNvPr>
          <p:cNvSpPr txBox="1"/>
          <p:nvPr/>
        </p:nvSpPr>
        <p:spPr>
          <a:xfrm>
            <a:off x="643303" y="1288073"/>
            <a:ext cx="79966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Calibri"/>
              </a:rPr>
              <a:t>Medewerkersvrijwilligerswerk</a:t>
            </a:r>
            <a:r>
              <a:rPr lang="en-US">
                <a:latin typeface="Calibri"/>
              </a:rPr>
              <a:t> </a:t>
            </a:r>
            <a:r>
              <a:rPr lang="en-US" err="1">
                <a:latin typeface="Calibri"/>
              </a:rPr>
              <a:t>draagt</a:t>
            </a:r>
            <a:r>
              <a:rPr lang="en-US">
                <a:latin typeface="Calibri"/>
              </a:rPr>
              <a:t> </a:t>
            </a:r>
            <a:r>
              <a:rPr lang="en-US" err="1">
                <a:latin typeface="Calibri"/>
              </a:rPr>
              <a:t>bij</a:t>
            </a:r>
            <a:r>
              <a:rPr lang="en-US">
                <a:latin typeface="Calibri"/>
              </a:rPr>
              <a:t> </a:t>
            </a:r>
            <a:r>
              <a:rPr lang="en-US" err="1">
                <a:latin typeface="Calibri"/>
              </a:rPr>
              <a:t>aan</a:t>
            </a:r>
            <a:r>
              <a:rPr lang="en-US">
                <a:latin typeface="Calibri"/>
              </a:rPr>
              <a:t> het </a:t>
            </a:r>
            <a:r>
              <a:rPr lang="en-US" err="1">
                <a:latin typeface="Calibri"/>
              </a:rPr>
              <a:t>werven</a:t>
            </a:r>
            <a:r>
              <a:rPr lang="en-US">
                <a:latin typeface="Calibri"/>
              </a:rPr>
              <a:t>, </a:t>
            </a:r>
            <a:r>
              <a:rPr lang="en-US" err="1">
                <a:latin typeface="Calibri"/>
              </a:rPr>
              <a:t>ontwikkelen</a:t>
            </a:r>
            <a:r>
              <a:rPr lang="en-US">
                <a:latin typeface="Calibri"/>
              </a:rPr>
              <a:t> </a:t>
            </a:r>
            <a:r>
              <a:rPr lang="en-US" err="1">
                <a:latin typeface="Calibri"/>
              </a:rPr>
              <a:t>en</a:t>
            </a:r>
            <a:r>
              <a:rPr lang="en-US">
                <a:latin typeface="Calibri"/>
              </a:rPr>
              <a:t> </a:t>
            </a:r>
            <a:r>
              <a:rPr lang="en-US" err="1">
                <a:latin typeface="Calibri"/>
              </a:rPr>
              <a:t>behouden</a:t>
            </a:r>
            <a:r>
              <a:rPr lang="en-US">
                <a:latin typeface="Calibri"/>
              </a:rPr>
              <a:t> van </a:t>
            </a:r>
            <a:r>
              <a:rPr lang="en-US" err="1">
                <a:latin typeface="Calibri"/>
              </a:rPr>
              <a:t>medewerkers</a:t>
            </a:r>
            <a:r>
              <a:rPr lang="en-US">
                <a:latin typeface="Calibri"/>
              </a:rPr>
              <a:t>. </a:t>
            </a:r>
            <a:r>
              <a:rPr lang="en-US" err="1">
                <a:latin typeface="Calibri"/>
              </a:rPr>
              <a:t>Ook</a:t>
            </a:r>
            <a:r>
              <a:rPr lang="en-US">
                <a:latin typeface="Calibri"/>
              </a:rPr>
              <a:t> </a:t>
            </a:r>
            <a:r>
              <a:rPr lang="en-US" err="1">
                <a:latin typeface="Calibri"/>
              </a:rPr>
              <a:t>kan</a:t>
            </a:r>
            <a:r>
              <a:rPr lang="en-US">
                <a:latin typeface="Calibri"/>
              </a:rPr>
              <a:t> het prima </a:t>
            </a:r>
            <a:r>
              <a:rPr lang="en-US" err="1">
                <a:latin typeface="Calibri"/>
              </a:rPr>
              <a:t>ingezet</a:t>
            </a:r>
            <a:r>
              <a:rPr lang="en-US">
                <a:latin typeface="Calibri"/>
              </a:rPr>
              <a:t> </a:t>
            </a:r>
            <a:r>
              <a:rPr lang="en-US" err="1">
                <a:latin typeface="Calibri"/>
              </a:rPr>
              <a:t>worden</a:t>
            </a:r>
            <a:r>
              <a:rPr lang="en-US">
                <a:latin typeface="Calibri"/>
              </a:rPr>
              <a:t> </a:t>
            </a:r>
            <a:r>
              <a:rPr lang="en-US" err="1">
                <a:latin typeface="Calibri"/>
              </a:rPr>
              <a:t>tijdens</a:t>
            </a:r>
            <a:r>
              <a:rPr lang="en-US">
                <a:latin typeface="Calibri"/>
              </a:rPr>
              <a:t> de employee journey om HR-</a:t>
            </a:r>
            <a:r>
              <a:rPr lang="en-US" err="1">
                <a:latin typeface="Calibri"/>
              </a:rPr>
              <a:t>doelen</a:t>
            </a:r>
            <a:r>
              <a:rPr lang="en-US">
                <a:latin typeface="Calibri"/>
              </a:rPr>
              <a:t> </a:t>
            </a:r>
            <a:r>
              <a:rPr lang="en-US" err="1">
                <a:latin typeface="Calibri"/>
              </a:rPr>
              <a:t>te</a:t>
            </a:r>
            <a:r>
              <a:rPr lang="en-US">
                <a:latin typeface="Calibri"/>
              </a:rPr>
              <a:t> </a:t>
            </a:r>
            <a:r>
              <a:rPr lang="en-US" err="1">
                <a:latin typeface="Calibri"/>
              </a:rPr>
              <a:t>behalen</a:t>
            </a:r>
            <a:r>
              <a:rPr lang="en-US">
                <a:latin typeface="Calibri"/>
              </a:rPr>
              <a:t>.</a:t>
            </a:r>
          </a:p>
        </p:txBody>
      </p:sp>
      <p:sp>
        <p:nvSpPr>
          <p:cNvPr id="5" name="Tekstvak 4">
            <a:extLst>
              <a:ext uri="{FF2B5EF4-FFF2-40B4-BE49-F238E27FC236}">
                <a16:creationId xmlns:a16="http://schemas.microsoft.com/office/drawing/2014/main" id="{9BC243D7-93DB-1BF6-EB36-EBA2EB4AAA42}"/>
              </a:ext>
            </a:extLst>
          </p:cNvPr>
          <p:cNvSpPr txBox="1"/>
          <p:nvPr/>
        </p:nvSpPr>
        <p:spPr>
          <a:xfrm>
            <a:off x="641766" y="4295619"/>
            <a:ext cx="1372536"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600" dirty="0"/>
              <a:t>Bron: Gebaseerd op Roza (2016)</a:t>
            </a:r>
          </a:p>
        </p:txBody>
      </p:sp>
    </p:spTree>
    <p:extLst>
      <p:ext uri="{BB962C8B-B14F-4D97-AF65-F5344CB8AC3E}">
        <p14:creationId xmlns:p14="http://schemas.microsoft.com/office/powerpoint/2010/main" val="249445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6AE6805E-9D14-E65A-7B6B-4661ECD049B6}"/>
              </a:ext>
            </a:extLst>
          </p:cNvPr>
          <p:cNvPicPr>
            <a:picLocks noChangeAspect="1"/>
          </p:cNvPicPr>
          <p:nvPr/>
        </p:nvPicPr>
        <p:blipFill rotWithShape="1">
          <a:blip r:embed="rId3"/>
          <a:srcRect t="4541" b="2099"/>
          <a:stretch/>
        </p:blipFill>
        <p:spPr>
          <a:xfrm>
            <a:off x="684213" y="942144"/>
            <a:ext cx="7391478" cy="3871952"/>
          </a:xfrm>
          <a:prstGeom prst="rect">
            <a:avLst/>
          </a:prstGeom>
        </p:spPr>
      </p:pic>
      <p:sp>
        <p:nvSpPr>
          <p:cNvPr id="4" name="Google Shape;196;ge1c89dca81_0_148">
            <a:extLst>
              <a:ext uri="{FF2B5EF4-FFF2-40B4-BE49-F238E27FC236}">
                <a16:creationId xmlns:a16="http://schemas.microsoft.com/office/drawing/2014/main" id="{669C6FAE-5412-4944-1275-192D70487178}"/>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Balans tussen </a:t>
            </a:r>
            <a:r>
              <a:rPr lang="nl" sz="3300" b="1" err="1">
                <a:solidFill>
                  <a:srgbClr val="1A8897"/>
                </a:solidFill>
                <a:latin typeface="Roboto Slab"/>
                <a:ea typeface="Roboto Slab"/>
              </a:rPr>
              <a:t>purpose</a:t>
            </a:r>
            <a:r>
              <a:rPr lang="nl" sz="3300" b="1">
                <a:solidFill>
                  <a:srgbClr val="1A8897"/>
                </a:solidFill>
                <a:latin typeface="Roboto Slab"/>
                <a:ea typeface="Roboto Slab"/>
              </a:rPr>
              <a:t> en </a:t>
            </a:r>
            <a:r>
              <a:rPr lang="nl" sz="3300" b="1" err="1">
                <a:solidFill>
                  <a:srgbClr val="1A8897"/>
                </a:solidFill>
                <a:latin typeface="Roboto Slab"/>
                <a:ea typeface="Roboto Slab"/>
              </a:rPr>
              <a:t>profit</a:t>
            </a:r>
          </a:p>
        </p:txBody>
      </p:sp>
      <p:sp>
        <p:nvSpPr>
          <p:cNvPr id="6" name="Tekstvak 5">
            <a:extLst>
              <a:ext uri="{FF2B5EF4-FFF2-40B4-BE49-F238E27FC236}">
                <a16:creationId xmlns:a16="http://schemas.microsoft.com/office/drawing/2014/main" id="{FBA8360A-A419-7B1F-9044-CB7CC53CEAC1}"/>
              </a:ext>
            </a:extLst>
          </p:cNvPr>
          <p:cNvSpPr txBox="1"/>
          <p:nvPr/>
        </p:nvSpPr>
        <p:spPr>
          <a:xfrm>
            <a:off x="586782" y="4822510"/>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hlinkClick r:id="rId4"/>
              </a:rPr>
              <a:t>Social Enterprise</a:t>
            </a:r>
            <a:endParaRPr lang="nl-NL" sz="800"/>
          </a:p>
        </p:txBody>
      </p:sp>
      <p:pic>
        <p:nvPicPr>
          <p:cNvPr id="5" name="Google Shape;197;ge1c89dca81_0_148">
            <a:extLst>
              <a:ext uri="{FF2B5EF4-FFF2-40B4-BE49-F238E27FC236}">
                <a16:creationId xmlns:a16="http://schemas.microsoft.com/office/drawing/2014/main" id="{43C0A914-061A-9B19-655A-2CAC50BD3B5B}"/>
              </a:ext>
            </a:extLst>
          </p:cNvPr>
          <p:cNvPicPr preferRelativeResize="0"/>
          <p:nvPr/>
        </p:nvPicPr>
        <p:blipFill rotWithShape="1">
          <a:blip r:embed="rId5">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2718035621"/>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ge1c89dca81_0_148">
            <a:extLst>
              <a:ext uri="{FF2B5EF4-FFF2-40B4-BE49-F238E27FC236}">
                <a16:creationId xmlns:a16="http://schemas.microsoft.com/office/drawing/2014/main" id="{D0E6ED38-C762-30C1-8844-2C89D45C4DD1}"/>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Kansen van </a:t>
            </a:r>
            <a:r>
              <a:rPr lang="nl" sz="3300" b="1" err="1">
                <a:solidFill>
                  <a:srgbClr val="1A8897"/>
                </a:solidFill>
                <a:latin typeface="Roboto Slab"/>
                <a:ea typeface="Roboto Slab"/>
              </a:rPr>
              <a:t>SDG's</a:t>
            </a:r>
          </a:p>
        </p:txBody>
      </p:sp>
      <p:sp>
        <p:nvSpPr>
          <p:cNvPr id="10" name="Tekstvak 9">
            <a:extLst>
              <a:ext uri="{FF2B5EF4-FFF2-40B4-BE49-F238E27FC236}">
                <a16:creationId xmlns:a16="http://schemas.microsoft.com/office/drawing/2014/main" id="{A66577EE-7C60-050D-9334-27261D2C56DF}"/>
              </a:ext>
            </a:extLst>
          </p:cNvPr>
          <p:cNvSpPr txBox="1"/>
          <p:nvPr/>
        </p:nvSpPr>
        <p:spPr>
          <a:xfrm>
            <a:off x="599343" y="1156189"/>
            <a:ext cx="791600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Calibri"/>
              </a:rPr>
              <a:t>Bij het stellen van je doelen kun je aansluiting zoeken bij de Duurzame ontwikkelingsdoelen / </a:t>
            </a:r>
            <a:r>
              <a:rPr lang="nl-NL" err="1">
                <a:latin typeface="Calibri"/>
              </a:rPr>
              <a:t>SDG's</a:t>
            </a:r>
            <a:endParaRPr lang="nl-NL">
              <a:latin typeface="Calibri"/>
            </a:endParaRPr>
          </a:p>
          <a:p>
            <a:endParaRPr lang="nl-NL">
              <a:latin typeface="Calibri"/>
            </a:endParaRPr>
          </a:p>
          <a:p>
            <a:endParaRPr lang="nl-NL">
              <a:latin typeface="Calibri"/>
            </a:endParaRPr>
          </a:p>
        </p:txBody>
      </p:sp>
      <p:pic>
        <p:nvPicPr>
          <p:cNvPr id="4" name="Afbeelding 5">
            <a:extLst>
              <a:ext uri="{FF2B5EF4-FFF2-40B4-BE49-F238E27FC236}">
                <a16:creationId xmlns:a16="http://schemas.microsoft.com/office/drawing/2014/main" id="{5578EDFF-CBB2-2979-1951-815EF39716CA}"/>
              </a:ext>
            </a:extLst>
          </p:cNvPr>
          <p:cNvPicPr>
            <a:picLocks noChangeAspect="1"/>
          </p:cNvPicPr>
          <p:nvPr/>
        </p:nvPicPr>
        <p:blipFill>
          <a:blip r:embed="rId3"/>
          <a:stretch>
            <a:fillRect/>
          </a:stretch>
        </p:blipFill>
        <p:spPr>
          <a:xfrm>
            <a:off x="1989723" y="1674917"/>
            <a:ext cx="5157035" cy="3147220"/>
          </a:xfrm>
          <a:prstGeom prst="rect">
            <a:avLst/>
          </a:prstGeom>
        </p:spPr>
      </p:pic>
    </p:spTree>
    <p:extLst>
      <p:ext uri="{BB962C8B-B14F-4D97-AF65-F5344CB8AC3E}">
        <p14:creationId xmlns:p14="http://schemas.microsoft.com/office/powerpoint/2010/main" val="409341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5" name="Google Shape;195;ge1c89dca81_0_148"/>
          <p:cNvSpPr txBox="1">
            <a:spLocks noGrp="1"/>
          </p:cNvSpPr>
          <p:nvPr>
            <p:ph type="body" idx="1"/>
          </p:nvPr>
        </p:nvSpPr>
        <p:spPr>
          <a:xfrm>
            <a:off x="511788" y="941053"/>
            <a:ext cx="8244802" cy="3365014"/>
          </a:xfrm>
          <a:prstGeom prst="rect">
            <a:avLst/>
          </a:prstGeom>
          <a:noFill/>
          <a:ln>
            <a:noFill/>
          </a:ln>
        </p:spPr>
        <p:txBody>
          <a:bodyPr spcFirstLastPara="1" wrap="square" lIns="68575" tIns="34275" rIns="68575" bIns="34275" anchor="t" anchorCtr="0">
            <a:noAutofit/>
          </a:bodyPr>
          <a:lstStyle/>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Bezoek de website </a:t>
            </a:r>
            <a:r>
              <a:rPr lang="nl-NL" sz="1400">
                <a:solidFill>
                  <a:schemeClr val="dk1"/>
                </a:solidFill>
                <a:hlinkClick r:id="rId3">
                  <a:extLst>
                    <a:ext uri="{A12FA001-AC4F-418D-AE19-62706E023703}">
                      <ahyp:hlinkClr xmlns:ahyp="http://schemas.microsoft.com/office/drawing/2018/hyperlinkcolor" val="tx"/>
                    </a:ext>
                  </a:extLst>
                </a:hlinkClick>
              </a:rPr>
              <a:t>www.goodbusy.nu</a:t>
            </a:r>
            <a:endParaRPr lang="nl-NL" sz="1400">
              <a:solidFill>
                <a:schemeClr val="dk1"/>
              </a:solidFill>
            </a:endParaRP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Daar vind je </a:t>
            </a:r>
            <a:r>
              <a:rPr lang="nl-NL" sz="1400" err="1">
                <a:solidFill>
                  <a:schemeClr val="dk1"/>
                </a:solidFill>
              </a:rPr>
              <a:t>toolkits</a:t>
            </a:r>
            <a:r>
              <a:rPr lang="nl-NL" sz="1400">
                <a:solidFill>
                  <a:schemeClr val="dk1"/>
                </a:solidFill>
              </a:rPr>
              <a:t> en verhalen van ondernemers</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Ontvang de </a:t>
            </a:r>
            <a:r>
              <a:rPr lang="nl-NL" sz="1400" err="1">
                <a:solidFill>
                  <a:schemeClr val="dk1"/>
                </a:solidFill>
              </a:rPr>
              <a:t>Good</a:t>
            </a:r>
            <a:r>
              <a:rPr lang="nl-NL" sz="1400">
                <a:solidFill>
                  <a:schemeClr val="dk1"/>
                </a:solidFill>
              </a:rPr>
              <a:t> Busy nieuwsbrief</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Volg ons op LinkedIn</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Lees onze '</a:t>
            </a:r>
            <a:r>
              <a:rPr lang="nl-NL" sz="1400" err="1">
                <a:solidFill>
                  <a:schemeClr val="dk1"/>
                </a:solidFill>
              </a:rPr>
              <a:t>snackables</a:t>
            </a:r>
            <a:r>
              <a:rPr lang="nl-NL" sz="1400">
                <a:solidFill>
                  <a:schemeClr val="dk1"/>
                </a:solidFill>
              </a:rPr>
              <a:t>' met onderzoek, tips, tricks en meer</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Vind Hulp &amp; Advies</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Kijk eens rond in de </a:t>
            </a:r>
            <a:r>
              <a:rPr lang="nl-NL" sz="1400" err="1">
                <a:solidFill>
                  <a:schemeClr val="dk1"/>
                </a:solidFill>
              </a:rPr>
              <a:t>Good</a:t>
            </a:r>
            <a:r>
              <a:rPr lang="nl-NL" sz="1400">
                <a:solidFill>
                  <a:schemeClr val="dk1"/>
                </a:solidFill>
              </a:rPr>
              <a:t> Busy </a:t>
            </a:r>
            <a:r>
              <a:rPr lang="nl-NL" sz="1400">
                <a:solidFill>
                  <a:schemeClr val="dk1"/>
                </a:solidFill>
                <a:hlinkClick r:id="rId4">
                  <a:extLst>
                    <a:ext uri="{A12FA001-AC4F-418D-AE19-62706E023703}">
                      <ahyp:hlinkClr xmlns:ahyp="http://schemas.microsoft.com/office/drawing/2018/hyperlinkcolor" val="tx"/>
                    </a:ext>
                  </a:extLst>
                </a:hlinkClick>
              </a:rPr>
              <a:t>bibliotheek</a:t>
            </a:r>
            <a:endParaRPr lang="nl-NL" sz="1400">
              <a:solidFill>
                <a:schemeClr val="dk1"/>
              </a:solidFill>
            </a:endParaRPr>
          </a:p>
          <a:p>
            <a:pPr marL="101600" indent="0" algn="l" rtl="0">
              <a:lnSpc>
                <a:spcPct val="114999"/>
              </a:lnSpc>
              <a:spcBef>
                <a:spcPts val="0"/>
              </a:spcBef>
              <a:spcAft>
                <a:spcPts val="0"/>
              </a:spcAft>
              <a:buClr>
                <a:srgbClr val="000000"/>
              </a:buClr>
              <a:buSzPts val="2000"/>
            </a:pPr>
            <a:endParaRPr lang="nl-NL" sz="2400">
              <a:solidFill>
                <a:srgbClr val="000000"/>
              </a:solidFill>
            </a:endParaRPr>
          </a:p>
          <a:p>
            <a:pPr indent="-355600">
              <a:lnSpc>
                <a:spcPct val="114999"/>
              </a:lnSpc>
              <a:spcBef>
                <a:spcPts val="0"/>
              </a:spcBef>
              <a:buClr>
                <a:srgbClr val="000000"/>
              </a:buClr>
              <a:buSzPts val="2000"/>
              <a:buChar char="●"/>
            </a:pPr>
            <a:endParaRPr lang="nl-NL" sz="2000">
              <a:solidFill>
                <a:srgbClr val="000000"/>
              </a:solidFill>
            </a:endParaRPr>
          </a:p>
          <a:p>
            <a:pPr lvl="1" indent="-355600">
              <a:lnSpc>
                <a:spcPct val="115000"/>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indent="0">
              <a:lnSpc>
                <a:spcPct val="115000"/>
              </a:lnSpc>
              <a:spcBef>
                <a:spcPts val="0"/>
              </a:spcBef>
            </a:pPr>
            <a:endParaRPr lang="nl-NL" sz="2000">
              <a:solidFill>
                <a:srgbClr val="000000"/>
              </a:solidFill>
            </a:endParaRPr>
          </a:p>
          <a:p>
            <a:pPr marL="0" indent="0">
              <a:lnSpc>
                <a:spcPct val="115000"/>
              </a:lnSpc>
              <a:spcBef>
                <a:spcPts val="0"/>
              </a:spcBef>
            </a:pPr>
            <a:endParaRPr lang="nl-NL" sz="2000">
              <a:solidFill>
                <a:srgbClr val="000000"/>
              </a:solidFill>
            </a:endParaRPr>
          </a:p>
          <a:p>
            <a:pPr marL="177800" indent="0"/>
            <a:endParaRPr lang="nl-NL" sz="2000">
              <a:solidFill>
                <a:srgbClr val="000000"/>
              </a:solidFill>
            </a:endParaRPr>
          </a:p>
        </p:txBody>
      </p:sp>
      <p:sp>
        <p:nvSpPr>
          <p:cNvPr id="196" name="Google Shape;196;ge1c89dca81_0_148"/>
          <p:cNvSpPr txBox="1"/>
          <p:nvPr/>
        </p:nvSpPr>
        <p:spPr>
          <a:xfrm>
            <a:off x="611553"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buSzPts val="3300"/>
            </a:pPr>
            <a:r>
              <a:rPr lang="nl" sz="3300" b="1" i="0" u="none" strike="noStrike" cap="none">
                <a:solidFill>
                  <a:srgbClr val="1A8897"/>
                </a:solidFill>
                <a:latin typeface="Roboto Slab"/>
                <a:ea typeface="Roboto Slab"/>
                <a:cs typeface="Roboto Slab"/>
                <a:sym typeface="Roboto Slab"/>
              </a:rPr>
              <a:t>Good Busy</a:t>
            </a:r>
            <a:r>
              <a:rPr lang="nl" sz="3300" b="1">
                <a:solidFill>
                  <a:srgbClr val="1A8897"/>
                </a:solidFill>
                <a:latin typeface="Roboto Slab"/>
                <a:ea typeface="Roboto Slab"/>
                <a:cs typeface="Roboto Slab"/>
                <a:sym typeface="Roboto Slab"/>
              </a:rPr>
              <a:t> helpt</a:t>
            </a:r>
            <a:endParaRPr lang="nl-NL" sz="1100" b="1" i="0" u="none" strike="noStrike" cap="none">
              <a:solidFill>
                <a:srgbClr val="1A8897"/>
              </a:solidFill>
              <a:highlight>
                <a:srgbClr val="FFFF00"/>
              </a:highlight>
              <a:latin typeface="Roboto Slab"/>
              <a:ea typeface="Roboto Slab"/>
              <a:cs typeface="Roboto Slab"/>
            </a:endParaRPr>
          </a:p>
        </p:txBody>
      </p:sp>
      <p:sp>
        <p:nvSpPr>
          <p:cNvPr id="9" name="Tekstvak 1">
            <a:extLst>
              <a:ext uri="{FF2B5EF4-FFF2-40B4-BE49-F238E27FC236}">
                <a16:creationId xmlns:a16="http://schemas.microsoft.com/office/drawing/2014/main" id="{6A522BDE-8FF6-49F0-A8E0-3864EA180F07}"/>
              </a:ext>
            </a:extLst>
          </p:cNvPr>
          <p:cNvSpPr txBox="1"/>
          <p:nvPr/>
        </p:nvSpPr>
        <p:spPr>
          <a:xfrm>
            <a:off x="6807996" y="4150519"/>
            <a:ext cx="1300162" cy="95410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nl-NL"/>
          </a:p>
          <a:p>
            <a:endParaRPr lang="nl-NL"/>
          </a:p>
          <a:p>
            <a:endParaRPr lang="nl-NL"/>
          </a:p>
          <a:p>
            <a:endParaRPr lang="nl-NL"/>
          </a:p>
        </p:txBody>
      </p:sp>
      <p:pic>
        <p:nvPicPr>
          <p:cNvPr id="4" name="Afbeelding 4">
            <a:extLst>
              <a:ext uri="{FF2B5EF4-FFF2-40B4-BE49-F238E27FC236}">
                <a16:creationId xmlns:a16="http://schemas.microsoft.com/office/drawing/2014/main" id="{E04CC128-0A44-D790-93BA-E94C817F7C53}"/>
              </a:ext>
            </a:extLst>
          </p:cNvPr>
          <p:cNvPicPr>
            <a:picLocks noChangeAspect="1"/>
          </p:cNvPicPr>
          <p:nvPr/>
        </p:nvPicPr>
        <p:blipFill>
          <a:blip r:embed="rId5"/>
          <a:stretch>
            <a:fillRect/>
          </a:stretch>
        </p:blipFill>
        <p:spPr>
          <a:xfrm rot="20967807">
            <a:off x="433721" y="3213295"/>
            <a:ext cx="2255059" cy="1269298"/>
          </a:xfrm>
          <a:prstGeom prst="rect">
            <a:avLst/>
          </a:prstGeom>
        </p:spPr>
      </p:pic>
      <p:pic>
        <p:nvPicPr>
          <p:cNvPr id="5" name="Afbeelding 5" descr="Afbeelding met tekst, persoon&#10;&#10;Automatisch gegenereerde beschrijving">
            <a:extLst>
              <a:ext uri="{FF2B5EF4-FFF2-40B4-BE49-F238E27FC236}">
                <a16:creationId xmlns:a16="http://schemas.microsoft.com/office/drawing/2014/main" id="{A7DD9683-9570-7B64-2CAF-E506927BF2EF}"/>
              </a:ext>
            </a:extLst>
          </p:cNvPr>
          <p:cNvPicPr>
            <a:picLocks noChangeAspect="1"/>
          </p:cNvPicPr>
          <p:nvPr/>
        </p:nvPicPr>
        <p:blipFill>
          <a:blip r:embed="rId6"/>
          <a:stretch>
            <a:fillRect/>
          </a:stretch>
        </p:blipFill>
        <p:spPr>
          <a:xfrm rot="558342">
            <a:off x="2974320" y="3148980"/>
            <a:ext cx="2469431" cy="1394510"/>
          </a:xfrm>
          <a:prstGeom prst="rect">
            <a:avLst/>
          </a:prstGeom>
        </p:spPr>
      </p:pic>
      <p:pic>
        <p:nvPicPr>
          <p:cNvPr id="2" name="Afbeelding 2" descr="Afbeelding met tekst&#10;&#10;Automatisch gegenereerde beschrijving">
            <a:extLst>
              <a:ext uri="{FF2B5EF4-FFF2-40B4-BE49-F238E27FC236}">
                <a16:creationId xmlns:a16="http://schemas.microsoft.com/office/drawing/2014/main" id="{200EBC7F-7136-D6CB-B2BF-38D0ACAC024E}"/>
              </a:ext>
            </a:extLst>
          </p:cNvPr>
          <p:cNvPicPr>
            <a:picLocks noChangeAspect="1"/>
          </p:cNvPicPr>
          <p:nvPr/>
        </p:nvPicPr>
        <p:blipFill>
          <a:blip r:embed="rId7"/>
          <a:stretch>
            <a:fillRect/>
          </a:stretch>
        </p:blipFill>
        <p:spPr>
          <a:xfrm rot="511105">
            <a:off x="5823531" y="968564"/>
            <a:ext cx="2214914" cy="1443164"/>
          </a:xfrm>
          <a:prstGeom prst="rect">
            <a:avLst/>
          </a:prstGeom>
        </p:spPr>
      </p:pic>
      <p:pic>
        <p:nvPicPr>
          <p:cNvPr id="3" name="Afbeelding 5" descr="Afbeelding met tekst&#10;&#10;Automatisch gegenereerde beschrijving">
            <a:extLst>
              <a:ext uri="{FF2B5EF4-FFF2-40B4-BE49-F238E27FC236}">
                <a16:creationId xmlns:a16="http://schemas.microsoft.com/office/drawing/2014/main" id="{2BCA4213-4D91-91D4-7C77-059FCC1B8FE4}"/>
              </a:ext>
            </a:extLst>
          </p:cNvPr>
          <p:cNvPicPr>
            <a:picLocks noChangeAspect="1"/>
          </p:cNvPicPr>
          <p:nvPr/>
        </p:nvPicPr>
        <p:blipFill>
          <a:blip r:embed="rId8"/>
          <a:stretch>
            <a:fillRect/>
          </a:stretch>
        </p:blipFill>
        <p:spPr>
          <a:xfrm rot="21162152">
            <a:off x="6240750" y="2754089"/>
            <a:ext cx="2113891" cy="1452103"/>
          </a:xfrm>
          <a:prstGeom prst="rect">
            <a:avLst/>
          </a:prstGeom>
        </p:spPr>
      </p:pic>
      <p:pic>
        <p:nvPicPr>
          <p:cNvPr id="7" name="Google Shape;197;ge1c89dca81_0_148">
            <a:extLst>
              <a:ext uri="{FF2B5EF4-FFF2-40B4-BE49-F238E27FC236}">
                <a16:creationId xmlns:a16="http://schemas.microsoft.com/office/drawing/2014/main" id="{02BDBDEE-D7CA-E399-C6DB-A6507993493E}"/>
              </a:ext>
            </a:extLst>
          </p:cNvPr>
          <p:cNvPicPr preferRelativeResize="0"/>
          <p:nvPr/>
        </p:nvPicPr>
        <p:blipFill rotWithShape="1">
          <a:blip r:embed="rId9">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399185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 name="Afbeelding 2">
            <a:extLst>
              <a:ext uri="{FF2B5EF4-FFF2-40B4-BE49-F238E27FC236}">
                <a16:creationId xmlns:a16="http://schemas.microsoft.com/office/drawing/2014/main" id="{7E291D84-EA3A-FDEB-C4E2-7B66E1A1C634}"/>
              </a:ext>
            </a:extLst>
          </p:cNvPr>
          <p:cNvPicPr>
            <a:picLocks noChangeAspect="1"/>
          </p:cNvPicPr>
          <p:nvPr/>
        </p:nvPicPr>
        <p:blipFill>
          <a:blip r:embed="rId3"/>
          <a:stretch>
            <a:fillRect/>
          </a:stretch>
        </p:blipFill>
        <p:spPr>
          <a:xfrm>
            <a:off x="1394" y="728086"/>
            <a:ext cx="9141212" cy="1618327"/>
          </a:xfrm>
          <a:prstGeom prst="rect">
            <a:avLst/>
          </a:prstGeom>
        </p:spPr>
      </p:pic>
      <p:sp>
        <p:nvSpPr>
          <p:cNvPr id="4" name="Google Shape;196;ge1c89dca81_0_148">
            <a:extLst>
              <a:ext uri="{FF2B5EF4-FFF2-40B4-BE49-F238E27FC236}">
                <a16:creationId xmlns:a16="http://schemas.microsoft.com/office/drawing/2014/main" id="{F2611C02-1E42-94B6-DF6A-CFF52D6ADD8F}"/>
              </a:ext>
            </a:extLst>
          </p:cNvPr>
          <p:cNvSpPr txBox="1"/>
          <p:nvPr/>
        </p:nvSpPr>
        <p:spPr>
          <a:xfrm>
            <a:off x="1802621" y="3306872"/>
            <a:ext cx="5824533" cy="806400"/>
          </a:xfrm>
          <a:prstGeom prst="rect">
            <a:avLst/>
          </a:prstGeom>
          <a:noFill/>
          <a:ln>
            <a:noFill/>
          </a:ln>
        </p:spPr>
        <p:txBody>
          <a:bodyPr spcFirstLastPara="1" wrap="square" lIns="68575" tIns="34275" rIns="68575" bIns="34275" anchor="ctr" anchorCtr="0">
            <a:noAutofit/>
          </a:bodyPr>
          <a:lstStyle/>
          <a:p>
            <a:pPr algn="ctr">
              <a:lnSpc>
                <a:spcPct val="90000"/>
              </a:lnSpc>
            </a:pPr>
            <a:r>
              <a:rPr lang="nl" sz="3300" b="1">
                <a:solidFill>
                  <a:srgbClr val="1A8897"/>
                </a:solidFill>
                <a:latin typeface="Roboto Slab"/>
                <a:ea typeface="Roboto Slab"/>
              </a:rPr>
              <a:t>www.goodbusy.nu</a:t>
            </a:r>
            <a:br>
              <a:rPr lang="nl" sz="3300" b="1">
                <a:solidFill>
                  <a:srgbClr val="1A8897"/>
                </a:solidFill>
                <a:latin typeface="Roboto Slab"/>
                <a:ea typeface="Roboto Slab"/>
              </a:rPr>
            </a:br>
            <a:endParaRPr lang="nl-NL">
              <a:ea typeface="Roboto Slab"/>
            </a:endParaRPr>
          </a:p>
          <a:p>
            <a:pPr algn="ctr">
              <a:lnSpc>
                <a:spcPct val="90000"/>
              </a:lnSpc>
            </a:pPr>
            <a:r>
              <a:rPr lang="nl" sz="3300" b="1">
                <a:solidFill>
                  <a:srgbClr val="1A8897"/>
                </a:solidFill>
                <a:latin typeface="Roboto Slab"/>
                <a:ea typeface="Roboto Slab"/>
              </a:rPr>
              <a:t>goodbusy@nov.nl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Maak je eigen </a:t>
            </a:r>
            <a:r>
              <a:rPr lang="nl" sz="3300" b="1" strike="sngStrike">
                <a:solidFill>
                  <a:srgbClr val="1A8897"/>
                </a:solidFill>
                <a:latin typeface="Roboto Slab"/>
                <a:ea typeface="Roboto Slab"/>
              </a:rPr>
              <a:t>business</a:t>
            </a:r>
            <a:r>
              <a:rPr lang="nl" sz="3300" b="1">
                <a:solidFill>
                  <a:srgbClr val="1A8897"/>
                </a:solidFill>
                <a:latin typeface="Roboto Slab"/>
                <a:ea typeface="Roboto Slab"/>
              </a:rPr>
              <a:t> case</a:t>
            </a:r>
          </a:p>
        </p:txBody>
      </p:sp>
      <p:sp>
        <p:nvSpPr>
          <p:cNvPr id="4" name="Tijdelijke aanduiding voor tekst 3">
            <a:extLst>
              <a:ext uri="{FF2B5EF4-FFF2-40B4-BE49-F238E27FC236}">
                <a16:creationId xmlns:a16="http://schemas.microsoft.com/office/drawing/2014/main" id="{96ECA0F5-4912-1732-9D7F-B55B9D38E283}"/>
              </a:ext>
            </a:extLst>
          </p:cNvPr>
          <p:cNvSpPr>
            <a:spLocks noGrp="1"/>
          </p:cNvSpPr>
          <p:nvPr>
            <p:ph type="body" idx="1"/>
          </p:nvPr>
        </p:nvSpPr>
        <p:spPr>
          <a:xfrm>
            <a:off x="475983" y="961061"/>
            <a:ext cx="7872048" cy="3644399"/>
          </a:xfrm>
        </p:spPr>
        <p:txBody>
          <a:bodyPr/>
          <a:lstStyle/>
          <a:p>
            <a:pPr marL="139700" indent="0">
              <a:buNone/>
            </a:pPr>
            <a:r>
              <a:rPr lang="nl-NL" sz="1400" dirty="0"/>
              <a:t>Wat fijn dat je aan de slag wilt met medewerkersvrijwilligerswerk en dat jij en jouw collega's op zoek zijn om meer </a:t>
            </a:r>
            <a:r>
              <a:rPr lang="nl-NL" sz="1400" dirty="0" err="1"/>
              <a:t>social</a:t>
            </a:r>
            <a:r>
              <a:rPr lang="nl-NL" sz="1400" dirty="0"/>
              <a:t> impact te maken. Bijgaand vind je ingrediënten die jou helpen bij het maken van jouw business case op dit thema. </a:t>
            </a:r>
          </a:p>
          <a:p>
            <a:pPr marL="139700" indent="0">
              <a:buNone/>
            </a:pPr>
            <a:r>
              <a:rPr lang="nl-NL" sz="1400" dirty="0"/>
              <a:t>Een business case maakt concreet of een project een positieve bijdrage levert aan de bedrijfsdoelstellingen tegen een acceptabel risico. Anders gezegd de opbrengst van de inzet versus de investeringen die je erin stopt. </a:t>
            </a:r>
          </a:p>
          <a:p>
            <a:pPr marL="139700" indent="0">
              <a:buNone/>
            </a:pPr>
            <a:r>
              <a:rPr lang="nl-NL" sz="1400" dirty="0" err="1"/>
              <a:t>Good</a:t>
            </a:r>
            <a:r>
              <a:rPr lang="nl-NL" sz="1400" dirty="0"/>
              <a:t> Busy heeft voor jou onderzoeken, feiten en cijfers, en andere praktische tools verzameld die jou kunnen helpen bij het krijgen van draagvlak en maken van keuzes bij het opzetten voor impactvolle medewerkersvrijwilligerswerk-programma's.</a:t>
            </a:r>
          </a:p>
          <a:p>
            <a:pPr marL="425450" indent="-285750"/>
            <a:r>
              <a:rPr lang="nl-NL" sz="1400" dirty="0"/>
              <a:t>De informatie uit deze business case is </a:t>
            </a:r>
            <a:r>
              <a:rPr lang="nl-NL" sz="1400" u="sng" dirty="0"/>
              <a:t>vrij te gebruiken</a:t>
            </a:r>
            <a:r>
              <a:rPr lang="nl-NL" sz="1400" dirty="0"/>
              <a:t> voor iedereen die meer wil doen met medewerkersvrijwilligerswerk. </a:t>
            </a:r>
            <a:endParaRPr lang="nl-NL" dirty="0"/>
          </a:p>
          <a:p>
            <a:pPr marL="425450" indent="-285750"/>
            <a:r>
              <a:rPr lang="nl-NL" sz="1400" dirty="0"/>
              <a:t>Wil je informatie uit deze business case gebruiken of publiceren, graag met </a:t>
            </a:r>
            <a:r>
              <a:rPr lang="nl-NL" sz="1400" u="sng" dirty="0"/>
              <a:t>bronvermelding</a:t>
            </a:r>
            <a:r>
              <a:rPr lang="nl-NL" sz="1400" dirty="0"/>
              <a:t>. </a:t>
            </a:r>
            <a:endParaRPr lang="nl-NL" dirty="0"/>
          </a:p>
          <a:p>
            <a:pPr marL="425450" indent="-285750"/>
            <a:r>
              <a:rPr lang="nl-NL" sz="1400" dirty="0"/>
              <a:t>En heb je aanvullingen, laat het ons weten via </a:t>
            </a:r>
            <a:r>
              <a:rPr lang="nl-NL" sz="1400" dirty="0">
                <a:hlinkClick r:id="rId3"/>
              </a:rPr>
              <a:t>goodbusy@nov.nl</a:t>
            </a:r>
            <a:r>
              <a:rPr lang="nl-NL" sz="1400" dirty="0"/>
              <a:t> Hiermee help jij ook andere bedrijven om </a:t>
            </a:r>
            <a:r>
              <a:rPr lang="nl-NL" sz="1400" dirty="0" err="1"/>
              <a:t>Good</a:t>
            </a:r>
            <a:r>
              <a:rPr lang="nl-NL" sz="1400" dirty="0"/>
              <a:t> Busy te zijn.</a:t>
            </a:r>
            <a:endParaRPr lang="nl-NL" dirty="0"/>
          </a:p>
          <a:p>
            <a:pPr marL="139700" indent="0">
              <a:buNone/>
            </a:pPr>
            <a:r>
              <a:rPr lang="nl-NL" sz="1400" dirty="0"/>
              <a:t>Succes en vooral ook veel plezier met het werken aan meer sociale impact.</a:t>
            </a:r>
          </a:p>
          <a:p>
            <a:pPr marL="139700" indent="0">
              <a:buNone/>
            </a:pPr>
            <a:r>
              <a:rPr lang="nl-NL" sz="1400" dirty="0"/>
              <a:t>Team </a:t>
            </a:r>
            <a:r>
              <a:rPr lang="nl-NL" sz="1400" dirty="0" err="1"/>
              <a:t>Good</a:t>
            </a:r>
            <a:r>
              <a:rPr lang="nl-NL" sz="1400" dirty="0"/>
              <a:t> Busy</a:t>
            </a:r>
            <a:endParaRPr lang="nl-NL" sz="1600" dirty="0"/>
          </a:p>
          <a:p>
            <a:endParaRPr lang="nl-NL" sz="1600"/>
          </a:p>
        </p:txBody>
      </p:sp>
      <p:pic>
        <p:nvPicPr>
          <p:cNvPr id="6" name="Google Shape;197;ge1c89dca81_0_148">
            <a:extLst>
              <a:ext uri="{FF2B5EF4-FFF2-40B4-BE49-F238E27FC236}">
                <a16:creationId xmlns:a16="http://schemas.microsoft.com/office/drawing/2014/main" id="{6AD6150A-F1A0-AA55-D6D0-B2F781143996}"/>
              </a:ext>
            </a:extLst>
          </p:cNvPr>
          <p:cNvPicPr preferRelativeResize="0"/>
          <p:nvPr/>
        </p:nvPicPr>
        <p:blipFill rotWithShape="1">
          <a:blip r:embed="rId4">
            <a:alphaModFix/>
          </a:blip>
          <a:srcRect/>
          <a:stretch/>
        </p:blipFill>
        <p:spPr>
          <a:xfrm>
            <a:off x="8133194" y="4679255"/>
            <a:ext cx="830023" cy="233927"/>
          </a:xfrm>
          <a:prstGeom prst="rect">
            <a:avLst/>
          </a:prstGeom>
          <a:noFill/>
          <a:ln>
            <a:noFill/>
          </a:ln>
        </p:spPr>
      </p:pic>
      <p:sp>
        <p:nvSpPr>
          <p:cNvPr id="3" name="Tekstvak 2">
            <a:extLst>
              <a:ext uri="{FF2B5EF4-FFF2-40B4-BE49-F238E27FC236}">
                <a16:creationId xmlns:a16="http://schemas.microsoft.com/office/drawing/2014/main" id="{B7ACFBC7-B512-D9D9-27D1-517B4C403FDE}"/>
              </a:ext>
            </a:extLst>
          </p:cNvPr>
          <p:cNvSpPr txBox="1"/>
          <p:nvPr/>
        </p:nvSpPr>
        <p:spPr>
          <a:xfrm rot="20940000">
            <a:off x="3569837" y="-60897"/>
            <a:ext cx="18661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000" err="1">
                <a:solidFill>
                  <a:srgbClr val="F39100"/>
                </a:solidFill>
                <a:latin typeface="Baguet Script"/>
              </a:rPr>
              <a:t>purpose</a:t>
            </a:r>
            <a:endParaRPr lang="nl-NL" sz="4000">
              <a:solidFill>
                <a:srgbClr val="F39100"/>
              </a:solidFill>
              <a:latin typeface="Baguet Script"/>
            </a:endParaRPr>
          </a:p>
        </p:txBody>
      </p:sp>
    </p:spTree>
    <p:extLst>
      <p:ext uri="{BB962C8B-B14F-4D97-AF65-F5344CB8AC3E}">
        <p14:creationId xmlns:p14="http://schemas.microsoft.com/office/powerpoint/2010/main" val="387351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E22C18-595A-9640-2F7D-18865E6EE98F}"/>
              </a:ext>
            </a:extLst>
          </p:cNvPr>
          <p:cNvSpPr>
            <a:spLocks noGrp="1"/>
          </p:cNvSpPr>
          <p:nvPr>
            <p:ph type="body" idx="1"/>
          </p:nvPr>
        </p:nvSpPr>
        <p:spPr>
          <a:xfrm>
            <a:off x="438150" y="863662"/>
            <a:ext cx="7886700" cy="3790938"/>
          </a:xfrm>
        </p:spPr>
        <p:txBody>
          <a:bodyPr/>
          <a:lstStyle/>
          <a:p>
            <a:r>
              <a:rPr lang="nl-NL" sz="1400"/>
              <a:t>Inleiding: Maak je eigen </a:t>
            </a:r>
            <a:r>
              <a:rPr lang="nl-NL" sz="1400" err="1"/>
              <a:t>purpose</a:t>
            </a:r>
            <a:r>
              <a:rPr lang="nl-NL" sz="1400"/>
              <a:t> case</a:t>
            </a:r>
          </a:p>
          <a:p>
            <a:r>
              <a:rPr lang="nl-NL" sz="1400"/>
              <a:t>Ervaringen van andere bedrijven</a:t>
            </a:r>
          </a:p>
          <a:p>
            <a:r>
              <a:rPr lang="nl-NL" sz="1400"/>
              <a:t>Wat heb je nodig om te starten</a:t>
            </a:r>
          </a:p>
          <a:p>
            <a:r>
              <a:rPr lang="nl-NL" sz="1400"/>
              <a:t>Definities</a:t>
            </a:r>
          </a:p>
          <a:p>
            <a:r>
              <a:rPr lang="nl-NL" sz="1400"/>
              <a:t>De veelzijdigheid van vrijwillige inzet (soorten vrijwilligerswerk)</a:t>
            </a:r>
          </a:p>
          <a:p>
            <a:r>
              <a:rPr lang="nl-NL" sz="1400"/>
              <a:t>Feiten en cijfers</a:t>
            </a:r>
          </a:p>
          <a:p>
            <a:r>
              <a:rPr lang="nl-NL" sz="1400"/>
              <a:t>Impact maken</a:t>
            </a:r>
          </a:p>
          <a:p>
            <a:pPr lvl="1"/>
            <a:r>
              <a:rPr lang="nl-NL" sz="1000"/>
              <a:t>Impact voor de samenleving</a:t>
            </a:r>
          </a:p>
          <a:p>
            <a:pPr lvl="1"/>
            <a:r>
              <a:rPr lang="nl-NL" sz="1000"/>
              <a:t>Impact voor de medewerkers</a:t>
            </a:r>
          </a:p>
          <a:p>
            <a:pPr lvl="1"/>
            <a:r>
              <a:rPr lang="nl-NL" sz="1000"/>
              <a:t>Impact voor de onderneming</a:t>
            </a:r>
          </a:p>
          <a:p>
            <a:r>
              <a:rPr lang="nl-NL" sz="1400"/>
              <a:t>Vrijwillige inzet als onderdeel van HR-beleid</a:t>
            </a:r>
          </a:p>
          <a:p>
            <a:r>
              <a:rPr lang="nl-NL" sz="1400"/>
              <a:t>Balans tussen </a:t>
            </a:r>
            <a:r>
              <a:rPr lang="nl-NL" sz="1400" err="1"/>
              <a:t>purpose</a:t>
            </a:r>
            <a:r>
              <a:rPr lang="nl-NL" sz="1400"/>
              <a:t> en </a:t>
            </a:r>
            <a:r>
              <a:rPr lang="nl-NL" sz="1400" err="1"/>
              <a:t>profit</a:t>
            </a:r>
          </a:p>
          <a:p>
            <a:r>
              <a:rPr lang="nl-NL" sz="1400"/>
              <a:t>Kansen van </a:t>
            </a:r>
            <a:r>
              <a:rPr lang="nl-NL" sz="1400" err="1"/>
              <a:t>SDG's</a:t>
            </a:r>
            <a:endParaRPr lang="nl-NL" sz="1400"/>
          </a:p>
          <a:p>
            <a:r>
              <a:rPr lang="nl-NL" sz="1400" err="1"/>
              <a:t>Good</a:t>
            </a:r>
            <a:r>
              <a:rPr lang="nl-NL" sz="1400"/>
              <a:t> Busy helpt</a:t>
            </a:r>
          </a:p>
          <a:p>
            <a:endParaRPr lang="nl-NL" sz="1400"/>
          </a:p>
          <a:p>
            <a:endParaRPr lang="nl-NL" sz="1400"/>
          </a:p>
          <a:p>
            <a:endParaRPr lang="nl-NL" sz="2400"/>
          </a:p>
        </p:txBody>
      </p:sp>
      <p:sp>
        <p:nvSpPr>
          <p:cNvPr id="7" name="Google Shape;196;ge1c89dca81_0_148">
            <a:extLst>
              <a:ext uri="{FF2B5EF4-FFF2-40B4-BE49-F238E27FC236}">
                <a16:creationId xmlns:a16="http://schemas.microsoft.com/office/drawing/2014/main" id="{7984A7B4-43E6-68B4-7826-7810D15406F1}"/>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Inhoudsopgave</a:t>
            </a:r>
          </a:p>
        </p:txBody>
      </p:sp>
      <p:pic>
        <p:nvPicPr>
          <p:cNvPr id="8" name="Afbeelding 8">
            <a:extLst>
              <a:ext uri="{FF2B5EF4-FFF2-40B4-BE49-F238E27FC236}">
                <a16:creationId xmlns:a16="http://schemas.microsoft.com/office/drawing/2014/main" id="{909F6923-5769-EC42-836C-776F88B79022}"/>
              </a:ext>
            </a:extLst>
          </p:cNvPr>
          <p:cNvPicPr>
            <a:picLocks noChangeAspect="1"/>
          </p:cNvPicPr>
          <p:nvPr/>
        </p:nvPicPr>
        <p:blipFill>
          <a:blip r:embed="rId2"/>
          <a:stretch>
            <a:fillRect/>
          </a:stretch>
        </p:blipFill>
        <p:spPr>
          <a:xfrm>
            <a:off x="6314341" y="781050"/>
            <a:ext cx="2157047" cy="2518997"/>
          </a:xfrm>
          <a:prstGeom prst="rect">
            <a:avLst/>
          </a:prstGeom>
        </p:spPr>
      </p:pic>
    </p:spTree>
    <p:extLst>
      <p:ext uri="{BB962C8B-B14F-4D97-AF65-F5344CB8AC3E}">
        <p14:creationId xmlns:p14="http://schemas.microsoft.com/office/powerpoint/2010/main" val="414612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Ervaringen van andere bedrijven</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880604" y="2499869"/>
            <a:ext cx="2743398" cy="344817"/>
          </a:xfrm>
        </p:spPr>
        <p:txBody>
          <a:bodyPr/>
          <a:lstStyle/>
          <a:p>
            <a:pPr marL="139700" indent="0">
              <a:buNone/>
            </a:pPr>
            <a:r>
              <a:rPr lang="nl-NL" sz="1200">
                <a:solidFill>
                  <a:srgbClr val="F39100"/>
                </a:solidFill>
                <a:hlinkClick r:id="rId4">
                  <a:extLst>
                    <a:ext uri="{A12FA001-AC4F-418D-AE19-62706E023703}">
                      <ahyp:hlinkClr xmlns:ahyp="http://schemas.microsoft.com/office/drawing/2018/hyperlinkcolor" val="tx"/>
                    </a:ext>
                  </a:extLst>
                </a:hlinkClick>
              </a:rPr>
              <a:t>Lees het verhaal van Bizzomate hier</a:t>
            </a:r>
            <a:endParaRPr lang="nl-NL" sz="1200">
              <a:solidFill>
                <a:srgbClr val="F39100"/>
              </a:solidFill>
            </a:endParaRPr>
          </a:p>
          <a:p>
            <a:endParaRPr lang="nl-NL">
              <a:solidFill>
                <a:srgbClr val="FFFFFF"/>
              </a:solidFill>
            </a:endParaRPr>
          </a:p>
        </p:txBody>
      </p:sp>
      <p:sp>
        <p:nvSpPr>
          <p:cNvPr id="4" name="Tekstvak 3">
            <a:extLst>
              <a:ext uri="{FF2B5EF4-FFF2-40B4-BE49-F238E27FC236}">
                <a16:creationId xmlns:a16="http://schemas.microsoft.com/office/drawing/2014/main" id="{3E9E24AF-41C3-77C0-E7E5-0E6594F4A314}"/>
              </a:ext>
            </a:extLst>
          </p:cNvPr>
          <p:cNvSpPr txBox="1"/>
          <p:nvPr/>
        </p:nvSpPr>
        <p:spPr>
          <a:xfrm>
            <a:off x="4598062" y="2501202"/>
            <a:ext cx="24873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latin typeface="Calibri"/>
                <a:hlinkClick r:id="rId5"/>
              </a:rPr>
              <a:t>Lees het verhaal van Vattenfall hier</a:t>
            </a:r>
            <a:endParaRPr lang="nl-NL" sz="1200" dirty="0">
              <a:latin typeface="Calibri"/>
            </a:endParaRPr>
          </a:p>
        </p:txBody>
      </p:sp>
      <p:pic>
        <p:nvPicPr>
          <p:cNvPr id="16" name="Afbeelding 16" descr="Afbeelding met tekst, person&#10;&#10;Automatisch gegenereerde beschrijving">
            <a:extLst>
              <a:ext uri="{FF2B5EF4-FFF2-40B4-BE49-F238E27FC236}">
                <a16:creationId xmlns:a16="http://schemas.microsoft.com/office/drawing/2014/main" id="{685B874D-EF3D-4A68-F950-DE76C048F962}"/>
              </a:ext>
            </a:extLst>
          </p:cNvPr>
          <p:cNvPicPr>
            <a:picLocks noChangeAspect="1"/>
          </p:cNvPicPr>
          <p:nvPr/>
        </p:nvPicPr>
        <p:blipFill>
          <a:blip r:embed="rId6"/>
          <a:stretch>
            <a:fillRect/>
          </a:stretch>
        </p:blipFill>
        <p:spPr>
          <a:xfrm>
            <a:off x="1081059" y="963549"/>
            <a:ext cx="2743200" cy="1543050"/>
          </a:xfrm>
          <a:prstGeom prst="rect">
            <a:avLst/>
          </a:prstGeom>
        </p:spPr>
      </p:pic>
      <p:pic>
        <p:nvPicPr>
          <p:cNvPr id="17" name="Afbeelding 17">
            <a:extLst>
              <a:ext uri="{FF2B5EF4-FFF2-40B4-BE49-F238E27FC236}">
                <a16:creationId xmlns:a16="http://schemas.microsoft.com/office/drawing/2014/main" id="{4A25E928-EAA1-E805-21F0-C10221B90EF9}"/>
              </a:ext>
            </a:extLst>
          </p:cNvPr>
          <p:cNvPicPr>
            <a:picLocks noChangeAspect="1"/>
          </p:cNvPicPr>
          <p:nvPr/>
        </p:nvPicPr>
        <p:blipFill>
          <a:blip r:embed="rId7"/>
          <a:stretch>
            <a:fillRect/>
          </a:stretch>
        </p:blipFill>
        <p:spPr>
          <a:xfrm>
            <a:off x="4677908" y="963549"/>
            <a:ext cx="2743200" cy="1543050"/>
          </a:xfrm>
          <a:prstGeom prst="rect">
            <a:avLst/>
          </a:prstGeom>
        </p:spPr>
      </p:pic>
      <p:pic>
        <p:nvPicPr>
          <p:cNvPr id="18" name="Afbeelding 18" descr="Afbeelding met tekst&#10;&#10;Automatisch gegenereerde beschrijving">
            <a:extLst>
              <a:ext uri="{FF2B5EF4-FFF2-40B4-BE49-F238E27FC236}">
                <a16:creationId xmlns:a16="http://schemas.microsoft.com/office/drawing/2014/main" id="{37FFE86D-0723-DD96-330A-D3531EDA22A0}"/>
              </a:ext>
            </a:extLst>
          </p:cNvPr>
          <p:cNvPicPr>
            <a:picLocks noChangeAspect="1"/>
          </p:cNvPicPr>
          <p:nvPr/>
        </p:nvPicPr>
        <p:blipFill>
          <a:blip r:embed="rId8"/>
          <a:stretch>
            <a:fillRect/>
          </a:stretch>
        </p:blipFill>
        <p:spPr>
          <a:xfrm>
            <a:off x="1081059" y="2844708"/>
            <a:ext cx="2743200" cy="1543050"/>
          </a:xfrm>
          <a:prstGeom prst="rect">
            <a:avLst/>
          </a:prstGeom>
        </p:spPr>
      </p:pic>
      <p:pic>
        <p:nvPicPr>
          <p:cNvPr id="19" name="Afbeelding 19">
            <a:extLst>
              <a:ext uri="{FF2B5EF4-FFF2-40B4-BE49-F238E27FC236}">
                <a16:creationId xmlns:a16="http://schemas.microsoft.com/office/drawing/2014/main" id="{DD75FADF-3801-1CC8-5E6B-C83A27552EDA}"/>
              </a:ext>
            </a:extLst>
          </p:cNvPr>
          <p:cNvPicPr>
            <a:picLocks noChangeAspect="1"/>
          </p:cNvPicPr>
          <p:nvPr/>
        </p:nvPicPr>
        <p:blipFill>
          <a:blip r:embed="rId9"/>
          <a:stretch>
            <a:fillRect/>
          </a:stretch>
        </p:blipFill>
        <p:spPr>
          <a:xfrm>
            <a:off x="4677908" y="2844708"/>
            <a:ext cx="2743200" cy="1543050"/>
          </a:xfrm>
          <a:prstGeom prst="rect">
            <a:avLst/>
          </a:prstGeom>
        </p:spPr>
      </p:pic>
      <p:sp>
        <p:nvSpPr>
          <p:cNvPr id="21" name="Tijdelijke aanduiding voor tekst 4">
            <a:extLst>
              <a:ext uri="{FF2B5EF4-FFF2-40B4-BE49-F238E27FC236}">
                <a16:creationId xmlns:a16="http://schemas.microsoft.com/office/drawing/2014/main" id="{F3482077-5AFD-D8F2-C9F2-929E31A737CE}"/>
              </a:ext>
            </a:extLst>
          </p:cNvPr>
          <p:cNvSpPr txBox="1">
            <a:spLocks/>
          </p:cNvSpPr>
          <p:nvPr/>
        </p:nvSpPr>
        <p:spPr>
          <a:xfrm>
            <a:off x="882128" y="4386498"/>
            <a:ext cx="2555946" cy="34481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nl-NL" sz="1200" dirty="0">
                <a:solidFill>
                  <a:srgbClr val="F39100"/>
                </a:solidFill>
                <a:hlinkClick r:id="rId10"/>
              </a:rPr>
              <a:t>Lees het verhaal van </a:t>
            </a:r>
            <a:br>
              <a:rPr lang="nl-NL" sz="1200" dirty="0">
                <a:hlinkClick r:id="rId10"/>
              </a:rPr>
            </a:br>
            <a:r>
              <a:rPr lang="nl-NL" sz="1200" dirty="0">
                <a:solidFill>
                  <a:srgbClr val="F39100"/>
                </a:solidFill>
                <a:hlinkClick r:id="rId10"/>
              </a:rPr>
              <a:t>Glazenwasserij van Elten hier</a:t>
            </a:r>
            <a:endParaRPr lang="nl-NL" sz="1200">
              <a:solidFill>
                <a:srgbClr val="F39100"/>
              </a:solidFill>
            </a:endParaRPr>
          </a:p>
          <a:p>
            <a:endParaRPr lang="nl-NL">
              <a:solidFill>
                <a:srgbClr val="FFFFFF"/>
              </a:solidFill>
            </a:endParaRPr>
          </a:p>
        </p:txBody>
      </p:sp>
      <p:sp>
        <p:nvSpPr>
          <p:cNvPr id="23" name="Tijdelijke aanduiding voor tekst 4">
            <a:extLst>
              <a:ext uri="{FF2B5EF4-FFF2-40B4-BE49-F238E27FC236}">
                <a16:creationId xmlns:a16="http://schemas.microsoft.com/office/drawing/2014/main" id="{17BEC6BB-1D49-5645-4A97-819D8F1EA3E2}"/>
              </a:ext>
            </a:extLst>
          </p:cNvPr>
          <p:cNvSpPr txBox="1">
            <a:spLocks/>
          </p:cNvSpPr>
          <p:nvPr/>
        </p:nvSpPr>
        <p:spPr>
          <a:xfrm>
            <a:off x="4488121" y="4386498"/>
            <a:ext cx="3036006" cy="34481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nl-NL" sz="1200" dirty="0">
                <a:solidFill>
                  <a:srgbClr val="F39100"/>
                </a:solidFill>
                <a:hlinkClick r:id="rId11"/>
              </a:rPr>
              <a:t>Lees het verhaal van </a:t>
            </a:r>
            <a:br>
              <a:rPr lang="nl-NL" sz="1200" dirty="0">
                <a:hlinkClick r:id="rId11"/>
              </a:rPr>
            </a:br>
            <a:r>
              <a:rPr lang="nl-NL" sz="1200" dirty="0">
                <a:solidFill>
                  <a:srgbClr val="F39100"/>
                </a:solidFill>
                <a:hlinkClick r:id="rId11"/>
              </a:rPr>
              <a:t>Mondial VanderVelde Verhuizingen hier</a:t>
            </a:r>
            <a:endParaRPr lang="nl-NL" sz="1200">
              <a:solidFill>
                <a:srgbClr val="F39100"/>
              </a:solidFill>
            </a:endParaRPr>
          </a:p>
          <a:p>
            <a:endParaRPr lang="nl-NL">
              <a:solidFill>
                <a:srgbClr val="FFFFFF"/>
              </a:solidFill>
            </a:endParaRPr>
          </a:p>
        </p:txBody>
      </p:sp>
    </p:spTree>
    <p:extLst>
      <p:ext uri="{BB962C8B-B14F-4D97-AF65-F5344CB8AC3E}">
        <p14:creationId xmlns:p14="http://schemas.microsoft.com/office/powerpoint/2010/main" val="14496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E22C18-595A-9640-2F7D-18865E6EE98F}"/>
              </a:ext>
            </a:extLst>
          </p:cNvPr>
          <p:cNvSpPr>
            <a:spLocks noGrp="1"/>
          </p:cNvSpPr>
          <p:nvPr>
            <p:ph type="body" idx="1"/>
          </p:nvPr>
        </p:nvSpPr>
        <p:spPr>
          <a:xfrm>
            <a:off x="518746" y="1039507"/>
            <a:ext cx="8074693" cy="3263400"/>
          </a:xfrm>
        </p:spPr>
        <p:txBody>
          <a:bodyPr/>
          <a:lstStyle/>
          <a:p>
            <a:pPr marL="139700" indent="0">
              <a:buNone/>
            </a:pPr>
            <a:r>
              <a:rPr lang="nl-NL" sz="1200"/>
              <a:t>Om te starten met een programma voor medewerkersvrijwilligerswerk heb je een aantal </a:t>
            </a:r>
            <a:r>
              <a:rPr lang="nl-NL" sz="1200" err="1"/>
              <a:t>basisingrediënten</a:t>
            </a:r>
            <a:r>
              <a:rPr lang="nl-NL" sz="1200"/>
              <a:t> nodig zoals</a:t>
            </a:r>
          </a:p>
          <a:p>
            <a:r>
              <a:rPr lang="nl-NL" sz="1200"/>
              <a:t>De juiste motivatie is natuurlijk een belangrijke eerste stap</a:t>
            </a:r>
          </a:p>
          <a:p>
            <a:r>
              <a:rPr lang="nl-NL" sz="1200"/>
              <a:t>Betrokkenheid van het management</a:t>
            </a:r>
            <a:endParaRPr lang="nl-NL"/>
          </a:p>
          <a:p>
            <a:r>
              <a:rPr lang="nl-NL" sz="1200"/>
              <a:t>Maar ook kun je denken aan (goed) personeel voor coördinatie en  communicatie </a:t>
            </a:r>
            <a:endParaRPr lang="nl-NL"/>
          </a:p>
          <a:p>
            <a:r>
              <a:rPr lang="nl-NL" sz="1200"/>
              <a:t>en uiteraard een eerste doelbudget voor partnerships en projecten. </a:t>
            </a:r>
            <a:endParaRPr lang="nl-NL"/>
          </a:p>
          <a:p>
            <a:pPr marL="139700" indent="0">
              <a:buNone/>
            </a:pPr>
            <a:endParaRPr lang="nl-NL" sz="1200"/>
          </a:p>
          <a:p>
            <a:pPr marL="139700" indent="0">
              <a:buNone/>
            </a:pPr>
            <a:r>
              <a:rPr lang="nl-NL" sz="1200"/>
              <a:t>In de </a:t>
            </a:r>
            <a:r>
              <a:rPr lang="nl-NL" sz="1200">
                <a:hlinkClick r:id="rId2"/>
              </a:rPr>
              <a:t>toolkit voor social impact</a:t>
            </a:r>
            <a:r>
              <a:rPr lang="nl-NL" sz="1200"/>
              <a:t> staan de 5 principes voor impactvolle medewerkersvrijwilligers-programma's uitgeschreven.</a:t>
            </a:r>
          </a:p>
          <a:p>
            <a:endParaRPr lang="nl-NL" sz="1200">
              <a:highlight>
                <a:srgbClr val="FFFF00"/>
              </a:highlight>
            </a:endParaRPr>
          </a:p>
        </p:txBody>
      </p:sp>
      <p:sp>
        <p:nvSpPr>
          <p:cNvPr id="5" name="Google Shape;196;ge1c89dca81_0_148">
            <a:extLst>
              <a:ext uri="{FF2B5EF4-FFF2-40B4-BE49-F238E27FC236}">
                <a16:creationId xmlns:a16="http://schemas.microsoft.com/office/drawing/2014/main" id="{CBB7A153-6FD4-2F8F-00B2-7F020EDA0EF4}"/>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Wat heb je nodig om te starten</a:t>
            </a:r>
          </a:p>
        </p:txBody>
      </p:sp>
      <p:pic>
        <p:nvPicPr>
          <p:cNvPr id="4" name="Afbeelding 5">
            <a:extLst>
              <a:ext uri="{FF2B5EF4-FFF2-40B4-BE49-F238E27FC236}">
                <a16:creationId xmlns:a16="http://schemas.microsoft.com/office/drawing/2014/main" id="{BE67A0A6-FC46-6310-CAA5-790A27256204}"/>
              </a:ext>
            </a:extLst>
          </p:cNvPr>
          <p:cNvPicPr>
            <a:picLocks noChangeAspect="1"/>
          </p:cNvPicPr>
          <p:nvPr/>
        </p:nvPicPr>
        <p:blipFill>
          <a:blip r:embed="rId3"/>
          <a:stretch>
            <a:fillRect/>
          </a:stretch>
        </p:blipFill>
        <p:spPr>
          <a:xfrm>
            <a:off x="1478380" y="2325777"/>
            <a:ext cx="6187239" cy="2953984"/>
          </a:xfrm>
          <a:prstGeom prst="rect">
            <a:avLst/>
          </a:prstGeom>
        </p:spPr>
      </p:pic>
    </p:spTree>
    <p:extLst>
      <p:ext uri="{BB962C8B-B14F-4D97-AF65-F5344CB8AC3E}">
        <p14:creationId xmlns:p14="http://schemas.microsoft.com/office/powerpoint/2010/main" val="245005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Definities</a:t>
            </a:r>
          </a:p>
        </p:txBody>
      </p:sp>
      <p:sp>
        <p:nvSpPr>
          <p:cNvPr id="4" name="Tijdelijke aanduiding voor tekst 3">
            <a:extLst>
              <a:ext uri="{FF2B5EF4-FFF2-40B4-BE49-F238E27FC236}">
                <a16:creationId xmlns:a16="http://schemas.microsoft.com/office/drawing/2014/main" id="{96ECA0F5-4912-1732-9D7F-B55B9D38E283}"/>
              </a:ext>
            </a:extLst>
          </p:cNvPr>
          <p:cNvSpPr>
            <a:spLocks noGrp="1"/>
          </p:cNvSpPr>
          <p:nvPr>
            <p:ph type="body" idx="1"/>
          </p:nvPr>
        </p:nvSpPr>
        <p:spPr>
          <a:xfrm>
            <a:off x="675985" y="1369219"/>
            <a:ext cx="3822211" cy="2799924"/>
          </a:xfrm>
          <a:solidFill>
            <a:srgbClr val="F39100"/>
          </a:solidFill>
        </p:spPr>
        <p:txBody>
          <a:bodyPr/>
          <a:lstStyle/>
          <a:p>
            <a:pPr marL="139700" indent="0">
              <a:buNone/>
            </a:pPr>
            <a:endParaRPr lang="nl-NL" sz="1200" b="1">
              <a:solidFill>
                <a:schemeClr val="bg1"/>
              </a:solidFill>
            </a:endParaRPr>
          </a:p>
          <a:p>
            <a:pPr marL="139700" indent="0">
              <a:buNone/>
            </a:pPr>
            <a:r>
              <a:rPr lang="nl-NL" sz="1200" b="1">
                <a:solidFill>
                  <a:schemeClr val="bg1"/>
                </a:solidFill>
              </a:rPr>
              <a:t>Wat is medewerkersvrijwilligerswerk?</a:t>
            </a:r>
            <a:endParaRPr lang="nl-NL" sz="1200">
              <a:solidFill>
                <a:schemeClr val="bg1"/>
              </a:solidFill>
            </a:endParaRPr>
          </a:p>
          <a:p>
            <a:pPr marL="139700" indent="0">
              <a:buNone/>
            </a:pPr>
            <a:r>
              <a:rPr lang="nl-NL" sz="1200">
                <a:solidFill>
                  <a:schemeClr val="bg1"/>
                </a:solidFill>
              </a:rPr>
              <a:t>Vrijwillige inzet door je medewerkers wordt ook wel medewerkersvrijwilligerswerk of corporate </a:t>
            </a:r>
            <a:r>
              <a:rPr lang="nl-NL" sz="1200" err="1">
                <a:solidFill>
                  <a:schemeClr val="bg1"/>
                </a:solidFill>
              </a:rPr>
              <a:t>volunteering</a:t>
            </a:r>
            <a:r>
              <a:rPr lang="nl-NL" sz="1200">
                <a:solidFill>
                  <a:schemeClr val="bg1"/>
                </a:solidFill>
              </a:rPr>
              <a:t> genoemd. </a:t>
            </a:r>
          </a:p>
          <a:p>
            <a:pPr marL="139700" indent="0">
              <a:buNone/>
            </a:pPr>
            <a:r>
              <a:rPr lang="nl-NL" sz="1200">
                <a:solidFill>
                  <a:schemeClr val="bg1"/>
                </a:solidFill>
              </a:rPr>
              <a:t>Dit is als medewerkers van een onderneming tijd en kennis beschikbaar stellen voor sociale ondernemingen, non-profit organisaties of goede doelen. </a:t>
            </a:r>
          </a:p>
          <a:p>
            <a:pPr marL="139700" indent="0">
              <a:buNone/>
            </a:pPr>
            <a:r>
              <a:rPr lang="nl-NL" sz="1200">
                <a:solidFill>
                  <a:schemeClr val="bg1"/>
                </a:solidFill>
              </a:rPr>
              <a:t>Dit kan door bij te dragen aan eenmalige activiteiten of door het aangaan van langdurige verbindingen om samen - lokale - gemeenschappen te versterken en sociale impact te creëren.</a:t>
            </a:r>
          </a:p>
          <a:p>
            <a:pPr marL="139700" indent="0">
              <a:buNone/>
            </a:pPr>
            <a:endParaRPr lang="nl-NL" sz="1200">
              <a:solidFill>
                <a:schemeClr val="bg1"/>
              </a:solidFill>
            </a:endParaRPr>
          </a:p>
        </p:txBody>
      </p:sp>
      <p:pic>
        <p:nvPicPr>
          <p:cNvPr id="6" name="Google Shape;197;ge1c89dca81_0_148">
            <a:extLst>
              <a:ext uri="{FF2B5EF4-FFF2-40B4-BE49-F238E27FC236}">
                <a16:creationId xmlns:a16="http://schemas.microsoft.com/office/drawing/2014/main" id="{6AD6150A-F1A0-AA55-D6D0-B2F781143996}"/>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2" name="Tekstvak 1">
            <a:extLst>
              <a:ext uri="{FF2B5EF4-FFF2-40B4-BE49-F238E27FC236}">
                <a16:creationId xmlns:a16="http://schemas.microsoft.com/office/drawing/2014/main" id="{C9E9C611-FE0F-768A-A040-88B174635C64}"/>
              </a:ext>
            </a:extLst>
          </p:cNvPr>
          <p:cNvSpPr txBox="1"/>
          <p:nvPr/>
        </p:nvSpPr>
        <p:spPr>
          <a:xfrm>
            <a:off x="761999" y="4687661"/>
            <a:ext cx="660354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hlinkClick r:id="rId4"/>
              </a:rPr>
              <a:t>Good Busy Toolkit voor social impact</a:t>
            </a:r>
            <a:endParaRPr lang="nl-NL" sz="800"/>
          </a:p>
        </p:txBody>
      </p:sp>
      <p:sp>
        <p:nvSpPr>
          <p:cNvPr id="5" name="Tekstvak 4">
            <a:extLst>
              <a:ext uri="{FF2B5EF4-FFF2-40B4-BE49-F238E27FC236}">
                <a16:creationId xmlns:a16="http://schemas.microsoft.com/office/drawing/2014/main" id="{792B0BD6-8535-6018-77BA-C0656A81B90E}"/>
              </a:ext>
            </a:extLst>
          </p:cNvPr>
          <p:cNvSpPr txBox="1"/>
          <p:nvPr/>
        </p:nvSpPr>
        <p:spPr>
          <a:xfrm>
            <a:off x="4964723" y="1364273"/>
            <a:ext cx="3659065" cy="2804870"/>
          </a:xfrm>
          <a:prstGeom prst="rect">
            <a:avLst/>
          </a:prstGeom>
          <a:solidFill>
            <a:srgbClr val="F391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39700">
              <a:lnSpc>
                <a:spcPct val="90000"/>
              </a:lnSpc>
              <a:spcBef>
                <a:spcPts val="800"/>
              </a:spcBef>
              <a:buSzPts val="1400"/>
            </a:pPr>
            <a:endParaRPr lang="nl-NL" sz="1200" b="1">
              <a:solidFill>
                <a:schemeClr val="bg1"/>
              </a:solidFill>
              <a:latin typeface="Calibri"/>
              <a:ea typeface="Calibri"/>
              <a:cs typeface="Calibri"/>
              <a:sym typeface="Calibri"/>
            </a:endParaRPr>
          </a:p>
          <a:p>
            <a:pPr marL="139700">
              <a:lnSpc>
                <a:spcPct val="90000"/>
              </a:lnSpc>
              <a:spcBef>
                <a:spcPts val="800"/>
              </a:spcBef>
              <a:buSzPts val="1400"/>
            </a:pPr>
            <a:r>
              <a:rPr lang="nl-NL" sz="1200" b="1">
                <a:solidFill>
                  <a:schemeClr val="bg1"/>
                </a:solidFill>
                <a:latin typeface="Calibri"/>
                <a:ea typeface="Calibri"/>
                <a:cs typeface="Calibri"/>
                <a:sym typeface="Calibri"/>
              </a:rPr>
              <a:t>Wat is MBO?</a:t>
            </a:r>
            <a:endParaRPr lang="nl-NL" sz="1200" b="1">
              <a:solidFill>
                <a:schemeClr val="bg1"/>
              </a:solidFill>
              <a:latin typeface="Calibri"/>
              <a:ea typeface="Calibri"/>
              <a:cs typeface="Calibri"/>
            </a:endParaRPr>
          </a:p>
          <a:p>
            <a:pPr marL="139700">
              <a:lnSpc>
                <a:spcPct val="90000"/>
              </a:lnSpc>
              <a:spcBef>
                <a:spcPts val="800"/>
              </a:spcBef>
              <a:buClr>
                <a:schemeClr val="dk1"/>
              </a:buClr>
              <a:buSzPts val="1400"/>
            </a:pPr>
            <a:r>
              <a:rPr lang="nl-NL" sz="1200">
                <a:solidFill>
                  <a:schemeClr val="bg1"/>
                </a:solidFill>
                <a:latin typeface="Calibri"/>
                <a:ea typeface="Calibri"/>
                <a:cs typeface="Calibri"/>
                <a:sym typeface="Calibri"/>
              </a:rPr>
              <a:t>Medewerkersvrijwilligerswerk is een vorm van Maatschappelijk Betrokken Ondernemen (MBO). </a:t>
            </a:r>
            <a:endParaRPr lang="nl-NL" sz="1200">
              <a:solidFill>
                <a:schemeClr val="bg1"/>
              </a:solidFill>
            </a:endParaRPr>
          </a:p>
          <a:p>
            <a:pPr marL="139700">
              <a:lnSpc>
                <a:spcPct val="90000"/>
              </a:lnSpc>
              <a:spcBef>
                <a:spcPts val="800"/>
              </a:spcBef>
              <a:buSzPts val="1400"/>
            </a:pPr>
            <a:r>
              <a:rPr lang="nl-NL" sz="1200">
                <a:solidFill>
                  <a:schemeClr val="bg1"/>
                </a:solidFill>
                <a:latin typeface="Calibri"/>
              </a:rPr>
              <a:t>Er zijn diverse manieren om als bedrijf je MBO vorm te geven. Zo kun je aan de samenleving bijdragen door het delen van resources zoals mensen, middelen, munten en expertise. </a:t>
            </a:r>
            <a:endParaRPr lang="nl-NL" sz="1200">
              <a:solidFill>
                <a:schemeClr val="bg1"/>
              </a:solidFill>
            </a:endParaRPr>
          </a:p>
          <a:p>
            <a:pPr marL="139700">
              <a:lnSpc>
                <a:spcPct val="90000"/>
              </a:lnSpc>
              <a:spcBef>
                <a:spcPts val="800"/>
              </a:spcBef>
              <a:buSzPts val="1400"/>
            </a:pPr>
            <a:r>
              <a:rPr lang="nl-NL" sz="1200">
                <a:solidFill>
                  <a:schemeClr val="bg1"/>
                </a:solidFill>
                <a:latin typeface="Calibri"/>
              </a:rPr>
              <a:t>Aan de basis van deze filosofie staat het 5M-model.</a:t>
            </a:r>
          </a:p>
          <a:p>
            <a:pPr marL="139700">
              <a:lnSpc>
                <a:spcPct val="90000"/>
              </a:lnSpc>
              <a:spcBef>
                <a:spcPts val="800"/>
              </a:spcBef>
              <a:buSzPts val="1400"/>
            </a:pPr>
            <a:endParaRPr lang="nl-NL" sz="1200">
              <a:solidFill>
                <a:schemeClr val="bg1"/>
              </a:solidFill>
              <a:latin typeface="Calibri"/>
            </a:endParaRPr>
          </a:p>
          <a:p>
            <a:pPr marL="139700">
              <a:lnSpc>
                <a:spcPct val="90000"/>
              </a:lnSpc>
              <a:spcBef>
                <a:spcPts val="800"/>
              </a:spcBef>
              <a:buSzPts val="1400"/>
            </a:pPr>
            <a:endParaRPr lang="nl-NL" sz="1200">
              <a:solidFill>
                <a:schemeClr val="bg1"/>
              </a:solidFill>
              <a:latin typeface="Calibri"/>
            </a:endParaRPr>
          </a:p>
          <a:p>
            <a:pPr marL="139700">
              <a:lnSpc>
                <a:spcPct val="90000"/>
              </a:lnSpc>
              <a:spcBef>
                <a:spcPts val="800"/>
              </a:spcBef>
              <a:buSzPts val="1400"/>
            </a:pPr>
            <a:endParaRPr lang="nl-NL" sz="1200">
              <a:solidFill>
                <a:schemeClr val="bg1"/>
              </a:solidFill>
              <a:latin typeface="Calibri"/>
            </a:endParaRPr>
          </a:p>
        </p:txBody>
      </p:sp>
      <p:pic>
        <p:nvPicPr>
          <p:cNvPr id="9" name="Afbeelding 3">
            <a:extLst>
              <a:ext uri="{FF2B5EF4-FFF2-40B4-BE49-F238E27FC236}">
                <a16:creationId xmlns:a16="http://schemas.microsoft.com/office/drawing/2014/main" id="{E71C7421-8C4A-45D7-9D9B-16739B3BFBDC}"/>
              </a:ext>
            </a:extLst>
          </p:cNvPr>
          <p:cNvPicPr>
            <a:picLocks noChangeAspect="1"/>
          </p:cNvPicPr>
          <p:nvPr/>
        </p:nvPicPr>
        <p:blipFill>
          <a:blip r:embed="rId5"/>
          <a:stretch>
            <a:fillRect/>
          </a:stretch>
        </p:blipFill>
        <p:spPr>
          <a:xfrm>
            <a:off x="5573603" y="3421932"/>
            <a:ext cx="2553290" cy="1376574"/>
          </a:xfrm>
          <a:prstGeom prst="rect">
            <a:avLst/>
          </a:prstGeom>
        </p:spPr>
      </p:pic>
    </p:spTree>
    <p:extLst>
      <p:ext uri="{BB962C8B-B14F-4D97-AF65-F5344CB8AC3E}">
        <p14:creationId xmlns:p14="http://schemas.microsoft.com/office/powerpoint/2010/main" val="401028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3"/>
          <p:cNvSpPr txBox="1">
            <a:spLocks noGrp="1"/>
          </p:cNvSpPr>
          <p:nvPr>
            <p:ph type="body" idx="1"/>
          </p:nvPr>
        </p:nvSpPr>
        <p:spPr>
          <a:xfrm>
            <a:off x="607820" y="891769"/>
            <a:ext cx="7766175" cy="1334960"/>
          </a:xfrm>
          <a:prstGeom prst="rect">
            <a:avLst/>
          </a:prstGeom>
          <a:noFill/>
          <a:ln>
            <a:noFill/>
          </a:ln>
        </p:spPr>
        <p:txBody>
          <a:bodyPr spcFirstLastPara="1" wrap="square" lIns="68569" tIns="34275" rIns="68569" bIns="34275" anchor="t" anchorCtr="0">
            <a:noAutofit/>
          </a:bodyPr>
          <a:lstStyle/>
          <a:p>
            <a:pPr marL="0" indent="0">
              <a:lnSpc>
                <a:spcPct val="115000"/>
              </a:lnSpc>
              <a:spcBef>
                <a:spcPts val="0"/>
              </a:spcBef>
            </a:pPr>
            <a:r>
              <a:rPr lang="nl-NL" sz="1400" dirty="0">
                <a:solidFill>
                  <a:schemeClr val="dk1"/>
                </a:solidFill>
                <a:latin typeface="Calibri"/>
                <a:cs typeface="Calibri"/>
                <a:sym typeface="Calibri"/>
              </a:rPr>
              <a:t>Wil je hands-on vrijwilligerswerk doen: een sociale activiteit, een eenvoudige klusactiviteit of aan de slag in de natuur? Of wil je juist delen waar je goed in bent en je expertise inzetten ter versterking van de non-profit organisaties, zodat zij hun doelen en doelgroepen beter kunnen bereiken? Beide manieren zijn mogelijk met vrijwillige inzet. In onderstaand schema zie je een grove indeling wat je als medewerker kunt doen om een organisatie te ondersteunen.</a:t>
            </a:r>
          </a:p>
          <a:p>
            <a:pPr marL="0" indent="0">
              <a:lnSpc>
                <a:spcPct val="115000"/>
              </a:lnSpc>
              <a:spcBef>
                <a:spcPts val="0"/>
              </a:spcBef>
            </a:pPr>
            <a:endParaRPr sz="2175">
              <a:solidFill>
                <a:schemeClr val="dk1"/>
              </a:solidFill>
              <a:latin typeface="Calibri"/>
              <a:ea typeface="Calibri"/>
              <a:cs typeface="Calibri"/>
              <a:sym typeface="Calibri"/>
            </a:endParaRPr>
          </a:p>
          <a:p>
            <a:pPr marL="0" indent="0">
              <a:lnSpc>
                <a:spcPct val="115000"/>
              </a:lnSpc>
              <a:spcBef>
                <a:spcPts val="0"/>
              </a:spcBef>
            </a:pPr>
            <a:endParaRPr sz="1275">
              <a:solidFill>
                <a:schemeClr val="dk1"/>
              </a:solidFill>
              <a:latin typeface="Calibri"/>
              <a:ea typeface="Calibri"/>
              <a:cs typeface="Calibri"/>
              <a:sym typeface="Calibri"/>
            </a:endParaRPr>
          </a:p>
        </p:txBody>
      </p:sp>
      <p:sp>
        <p:nvSpPr>
          <p:cNvPr id="3" name="Google Shape;196;ge1c89dca81_0_148">
            <a:extLst>
              <a:ext uri="{FF2B5EF4-FFF2-40B4-BE49-F238E27FC236}">
                <a16:creationId xmlns:a16="http://schemas.microsoft.com/office/drawing/2014/main" id="{0DB9B067-A310-22FE-CF90-8FE2BB6A3EEC}"/>
              </a:ext>
            </a:extLst>
          </p:cNvPr>
          <p:cNvSpPr txBox="1"/>
          <p:nvPr/>
        </p:nvSpPr>
        <p:spPr>
          <a:xfrm>
            <a:off x="611004"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De veelzijdigheid van vrijwillige inzet</a:t>
            </a:r>
          </a:p>
        </p:txBody>
      </p:sp>
      <p:pic>
        <p:nvPicPr>
          <p:cNvPr id="5" name="Google Shape;197;ge1c89dca81_0_148">
            <a:extLst>
              <a:ext uri="{FF2B5EF4-FFF2-40B4-BE49-F238E27FC236}">
                <a16:creationId xmlns:a16="http://schemas.microsoft.com/office/drawing/2014/main" id="{444DF1FB-1DA9-2BD2-ABB8-90AA9E3FF8EC}"/>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7" name="Tekstvak 6">
            <a:extLst>
              <a:ext uri="{FF2B5EF4-FFF2-40B4-BE49-F238E27FC236}">
                <a16:creationId xmlns:a16="http://schemas.microsoft.com/office/drawing/2014/main" id="{D21968E4-C4FB-ED85-17D2-25BAF59C21A1}"/>
              </a:ext>
            </a:extLst>
          </p:cNvPr>
          <p:cNvSpPr txBox="1"/>
          <p:nvPr/>
        </p:nvSpPr>
        <p:spPr>
          <a:xfrm>
            <a:off x="754479" y="4567345"/>
            <a:ext cx="660354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hlinkClick r:id="rId4"/>
              </a:rPr>
              <a:t>Good Busy Toolkit voor social impact</a:t>
            </a:r>
            <a:endParaRPr lang="nl-NL" sz="800"/>
          </a:p>
        </p:txBody>
      </p:sp>
      <p:graphicFrame>
        <p:nvGraphicFramePr>
          <p:cNvPr id="2" name="Tabel 3">
            <a:extLst>
              <a:ext uri="{FF2B5EF4-FFF2-40B4-BE49-F238E27FC236}">
                <a16:creationId xmlns:a16="http://schemas.microsoft.com/office/drawing/2014/main" id="{3BE6224E-795A-EE27-565A-7DEBC3C54B55}"/>
              </a:ext>
            </a:extLst>
          </p:cNvPr>
          <p:cNvGraphicFramePr>
            <a:graphicFrameLocks noGrp="1"/>
          </p:cNvGraphicFramePr>
          <p:nvPr>
            <p:extLst>
              <p:ext uri="{D42A27DB-BD31-4B8C-83A1-F6EECF244321}">
                <p14:modId xmlns:p14="http://schemas.microsoft.com/office/powerpoint/2010/main" val="1580960833"/>
              </p:ext>
            </p:extLst>
          </p:nvPr>
        </p:nvGraphicFramePr>
        <p:xfrm>
          <a:off x="578634" y="2371608"/>
          <a:ext cx="7905874" cy="2026920"/>
        </p:xfrm>
        <a:graphic>
          <a:graphicData uri="http://schemas.openxmlformats.org/drawingml/2006/table">
            <a:tbl>
              <a:tblPr firstRow="1" bandRow="1">
                <a:tableStyleId>{4CBA2479-C957-4F41-BE21-237B7FF8499A}</a:tableStyleId>
              </a:tblPr>
              <a:tblGrid>
                <a:gridCol w="2002129">
                  <a:extLst>
                    <a:ext uri="{9D8B030D-6E8A-4147-A177-3AD203B41FA5}">
                      <a16:colId xmlns:a16="http://schemas.microsoft.com/office/drawing/2014/main" val="958931797"/>
                    </a:ext>
                  </a:extLst>
                </a:gridCol>
                <a:gridCol w="2135386">
                  <a:extLst>
                    <a:ext uri="{9D8B030D-6E8A-4147-A177-3AD203B41FA5}">
                      <a16:colId xmlns:a16="http://schemas.microsoft.com/office/drawing/2014/main" val="1810277123"/>
                    </a:ext>
                  </a:extLst>
                </a:gridCol>
                <a:gridCol w="2114926">
                  <a:extLst>
                    <a:ext uri="{9D8B030D-6E8A-4147-A177-3AD203B41FA5}">
                      <a16:colId xmlns:a16="http://schemas.microsoft.com/office/drawing/2014/main" val="3118865250"/>
                    </a:ext>
                  </a:extLst>
                </a:gridCol>
                <a:gridCol w="1653433">
                  <a:extLst>
                    <a:ext uri="{9D8B030D-6E8A-4147-A177-3AD203B41FA5}">
                      <a16:colId xmlns:a16="http://schemas.microsoft.com/office/drawing/2014/main" val="1975161065"/>
                    </a:ext>
                  </a:extLst>
                </a:gridCol>
              </a:tblGrid>
              <a:tr h="273144">
                <a:tc>
                  <a:txBody>
                    <a:bodyPr/>
                    <a:lstStyle/>
                    <a:p>
                      <a:r>
                        <a:rPr lang="nl-NL" sz="1100" b="1">
                          <a:solidFill>
                            <a:schemeClr val="bg1"/>
                          </a:solidFill>
                          <a:latin typeface="Calibri"/>
                        </a:rPr>
                        <a:t>Behoefte maatschappelijke organisatie </a:t>
                      </a:r>
                    </a:p>
                  </a:txBody>
                  <a:tcPr>
                    <a:solidFill>
                      <a:srgbClr val="F39100"/>
                    </a:solidFill>
                  </a:tcPr>
                </a:tc>
                <a:tc>
                  <a:txBody>
                    <a:bodyPr/>
                    <a:lstStyle/>
                    <a:p>
                      <a:r>
                        <a:rPr lang="nl-NL" sz="1100" b="1">
                          <a:solidFill>
                            <a:schemeClr val="bg1"/>
                          </a:solidFill>
                          <a:latin typeface="Calibri"/>
                        </a:rPr>
                        <a:t>Ondersteuning met of voor </a:t>
                      </a:r>
                      <a:br>
                        <a:rPr lang="nl-NL" sz="1100" b="1">
                          <a:solidFill>
                            <a:srgbClr val="FFFFFF"/>
                          </a:solidFill>
                          <a:latin typeface="Calibri"/>
                        </a:rPr>
                      </a:br>
                      <a:r>
                        <a:rPr lang="nl-NL" sz="1100" b="1">
                          <a:solidFill>
                            <a:schemeClr val="bg1"/>
                          </a:solidFill>
                          <a:latin typeface="Calibri"/>
                        </a:rPr>
                        <a:t>het doel/ de doelgroep</a:t>
                      </a:r>
                    </a:p>
                  </a:txBody>
                  <a:tcPr>
                    <a:solidFill>
                      <a:srgbClr val="F39100"/>
                    </a:solidFill>
                  </a:tcPr>
                </a:tc>
                <a:tc>
                  <a:txBody>
                    <a:bodyPr/>
                    <a:lstStyle/>
                    <a:p>
                      <a:r>
                        <a:rPr lang="nl-NL" sz="1100" b="1">
                          <a:solidFill>
                            <a:schemeClr val="bg1"/>
                          </a:solidFill>
                          <a:latin typeface="Calibri"/>
                        </a:rPr>
                        <a:t>Versterking organisatie</a:t>
                      </a:r>
                    </a:p>
                  </a:txBody>
                  <a:tcPr>
                    <a:solidFill>
                      <a:srgbClr val="F39100"/>
                    </a:solidFill>
                  </a:tcPr>
                </a:tc>
                <a:tc>
                  <a:txBody>
                    <a:bodyPr/>
                    <a:lstStyle/>
                    <a:p>
                      <a:r>
                        <a:rPr lang="nl-NL" sz="1100" b="1">
                          <a:solidFill>
                            <a:schemeClr val="bg1"/>
                          </a:solidFill>
                          <a:latin typeface="Calibri"/>
                        </a:rPr>
                        <a:t>Strategische ontwikkeling</a:t>
                      </a:r>
                    </a:p>
                  </a:txBody>
                  <a:tcPr>
                    <a:solidFill>
                      <a:srgbClr val="F39100"/>
                    </a:solidFill>
                  </a:tcPr>
                </a:tc>
                <a:extLst>
                  <a:ext uri="{0D108BD9-81ED-4DB2-BD59-A6C34878D82A}">
                    <a16:rowId xmlns:a16="http://schemas.microsoft.com/office/drawing/2014/main" val="2007272724"/>
                  </a:ext>
                </a:extLst>
              </a:tr>
              <a:tr h="1117404">
                <a:tc>
                  <a:txBody>
                    <a:bodyPr/>
                    <a:lstStyle/>
                    <a:p>
                      <a:r>
                        <a:rPr lang="nl-NL" sz="1100" b="1">
                          <a:solidFill>
                            <a:schemeClr val="bg1"/>
                          </a:solidFill>
                          <a:latin typeface="Calibri"/>
                        </a:rPr>
                        <a:t>Aanbod van bedrijf</a:t>
                      </a:r>
                    </a:p>
                  </a:txBody>
                  <a:tcPr>
                    <a:solidFill>
                      <a:srgbClr val="008BA0"/>
                    </a:solidFill>
                  </a:tcPr>
                </a:tc>
                <a:tc>
                  <a:txBody>
                    <a:bodyPr/>
                    <a:lstStyle/>
                    <a:p>
                      <a:pPr marL="0" indent="0">
                        <a:buNone/>
                      </a:pPr>
                      <a:r>
                        <a:rPr lang="nl-NL" sz="1100" b="1">
                          <a:solidFill>
                            <a:schemeClr val="bg1"/>
                          </a:solidFill>
                          <a:latin typeface="Calibri"/>
                        </a:rPr>
                        <a:t>Hands-on vrijwilligerswerk</a:t>
                      </a:r>
                      <a:endParaRPr lang="nl-NL"/>
                    </a:p>
                    <a:p>
                      <a:pPr marL="171450" lvl="0" indent="-171450">
                        <a:buFont typeface="Arial"/>
                        <a:buChar char="•"/>
                      </a:pPr>
                      <a:r>
                        <a:rPr lang="nl-NL" sz="1100">
                          <a:solidFill>
                            <a:schemeClr val="bg1"/>
                          </a:solidFill>
                          <a:latin typeface="Calibri"/>
                        </a:rPr>
                        <a:t>sociale activiteit met een doelgroep</a:t>
                      </a:r>
                    </a:p>
                    <a:p>
                      <a:pPr marL="171450" lvl="0" indent="-171450">
                        <a:buFont typeface="Arial"/>
                        <a:buChar char="•"/>
                      </a:pPr>
                      <a:r>
                        <a:rPr lang="nl-NL" sz="1100">
                          <a:solidFill>
                            <a:schemeClr val="bg1"/>
                          </a:solidFill>
                          <a:latin typeface="Calibri"/>
                        </a:rPr>
                        <a:t>klusactiviteit</a:t>
                      </a:r>
                    </a:p>
                    <a:p>
                      <a:pPr marL="171450" lvl="0" indent="-171450">
                        <a:buFont typeface="Arial"/>
                        <a:buChar char="•"/>
                      </a:pPr>
                      <a:r>
                        <a:rPr lang="nl-NL" sz="1100">
                          <a:solidFill>
                            <a:schemeClr val="bg1"/>
                          </a:solidFill>
                          <a:latin typeface="Calibri"/>
                        </a:rPr>
                        <a:t>aan de slag in de natuur</a:t>
                      </a:r>
                    </a:p>
                    <a:p>
                      <a:pPr marL="171450" lvl="0" indent="-171450">
                        <a:buFont typeface="Arial"/>
                        <a:buChar char="•"/>
                      </a:pPr>
                      <a:endParaRPr lang="nl-NL" sz="1100">
                        <a:solidFill>
                          <a:schemeClr val="bg1"/>
                        </a:solidFill>
                        <a:latin typeface="Calibri"/>
                      </a:endParaRPr>
                    </a:p>
                    <a:p>
                      <a:pPr lvl="0">
                        <a:buNone/>
                      </a:pPr>
                      <a:r>
                        <a:rPr lang="nl-NL" sz="1100" b="1">
                          <a:solidFill>
                            <a:schemeClr val="bg1"/>
                          </a:solidFill>
                          <a:latin typeface="Calibri"/>
                        </a:rPr>
                        <a:t>Ondersteuningstrajecten</a:t>
                      </a:r>
                    </a:p>
                    <a:p>
                      <a:pPr marL="171450" lvl="0" indent="-171450">
                        <a:buFont typeface="Arial"/>
                        <a:buChar char="•"/>
                      </a:pPr>
                      <a:r>
                        <a:rPr lang="nl-NL" sz="1100">
                          <a:solidFill>
                            <a:schemeClr val="bg1"/>
                          </a:solidFill>
                          <a:latin typeface="Calibri"/>
                        </a:rPr>
                        <a:t>Maatje, coach, buddy, mentor etc.</a:t>
                      </a:r>
                      <a:endParaRPr lang="nl-NL"/>
                    </a:p>
                  </a:txBody>
                  <a:tcPr>
                    <a:solidFill>
                      <a:srgbClr val="008BA0"/>
                    </a:solidFill>
                  </a:tcPr>
                </a:tc>
                <a:tc>
                  <a:txBody>
                    <a:bodyPr/>
                    <a:lstStyle/>
                    <a:p>
                      <a:r>
                        <a:rPr lang="nl-NL" sz="1100" b="1">
                          <a:solidFill>
                            <a:schemeClr val="bg1"/>
                          </a:solidFill>
                          <a:latin typeface="Calibri"/>
                        </a:rPr>
                        <a:t>Skills </a:t>
                      </a:r>
                      <a:r>
                        <a:rPr lang="nl-NL" sz="1100" b="1" err="1">
                          <a:solidFill>
                            <a:schemeClr val="bg1"/>
                          </a:solidFill>
                          <a:latin typeface="Calibri"/>
                        </a:rPr>
                        <a:t>based</a:t>
                      </a:r>
                      <a:r>
                        <a:rPr lang="nl-NL" sz="1100" b="1">
                          <a:solidFill>
                            <a:schemeClr val="bg1"/>
                          </a:solidFill>
                          <a:latin typeface="Calibri"/>
                        </a:rPr>
                        <a:t> vrijwilligerswerk </a:t>
                      </a:r>
                      <a:br>
                        <a:rPr lang="nl-NL" sz="1100" b="1">
                          <a:solidFill>
                            <a:srgbClr val="FFFFFF"/>
                          </a:solidFill>
                          <a:latin typeface="Calibri"/>
                        </a:rPr>
                      </a:br>
                      <a:r>
                        <a:rPr lang="nl-NL" sz="1100" b="1">
                          <a:solidFill>
                            <a:schemeClr val="bg1"/>
                          </a:solidFill>
                          <a:latin typeface="Calibri"/>
                        </a:rPr>
                        <a:t>Pro </a:t>
                      </a:r>
                      <a:r>
                        <a:rPr lang="nl-NL" sz="1100" b="1" err="1">
                          <a:solidFill>
                            <a:schemeClr val="bg1"/>
                          </a:solidFill>
                          <a:latin typeface="Calibri"/>
                        </a:rPr>
                        <a:t>Bono</a:t>
                      </a:r>
                      <a:r>
                        <a:rPr lang="nl-NL" sz="1100" b="1">
                          <a:solidFill>
                            <a:schemeClr val="bg1"/>
                          </a:solidFill>
                          <a:latin typeface="Calibri"/>
                        </a:rPr>
                        <a:t> Expertise, onder meer:</a:t>
                      </a:r>
                    </a:p>
                    <a:p>
                      <a:pPr marL="171450" lvl="0" indent="-171450">
                        <a:buFont typeface="Arial"/>
                        <a:buChar char="•"/>
                      </a:pPr>
                      <a:r>
                        <a:rPr lang="nl-NL" sz="1100">
                          <a:solidFill>
                            <a:schemeClr val="bg1"/>
                          </a:solidFill>
                          <a:latin typeface="Calibri"/>
                        </a:rPr>
                        <a:t>marketing &amp; communicatie</a:t>
                      </a:r>
                      <a:endParaRPr lang="nl-NL"/>
                    </a:p>
                    <a:p>
                      <a:pPr marL="171450" lvl="0" indent="-171450">
                        <a:buFont typeface="Arial"/>
                        <a:buChar char="•"/>
                      </a:pPr>
                      <a:r>
                        <a:rPr lang="nl-NL" sz="1100" b="0" i="0" u="none" strike="noStrike" noProof="0">
                          <a:solidFill>
                            <a:schemeClr val="bg1"/>
                          </a:solidFill>
                          <a:latin typeface="Calibri"/>
                        </a:rPr>
                        <a:t>opstellen strategie/beleidsplan</a:t>
                      </a:r>
                      <a:endParaRPr lang="nl-NL" sz="1100">
                        <a:solidFill>
                          <a:schemeClr val="bg1"/>
                        </a:solidFill>
                        <a:latin typeface="Calibri"/>
                      </a:endParaRPr>
                    </a:p>
                    <a:p>
                      <a:pPr marL="171450" lvl="0" indent="-171450">
                        <a:buFont typeface="Arial"/>
                        <a:buChar char="•"/>
                      </a:pPr>
                      <a:r>
                        <a:rPr lang="nl-NL" sz="1100">
                          <a:solidFill>
                            <a:schemeClr val="bg1"/>
                          </a:solidFill>
                          <a:latin typeface="Calibri"/>
                        </a:rPr>
                        <a:t>juridisch</a:t>
                      </a:r>
                    </a:p>
                    <a:p>
                      <a:pPr marL="171450" lvl="0" indent="-171450">
                        <a:buFont typeface="Arial"/>
                        <a:buChar char="•"/>
                      </a:pPr>
                      <a:r>
                        <a:rPr lang="nl-NL" sz="1100">
                          <a:solidFill>
                            <a:schemeClr val="bg1"/>
                          </a:solidFill>
                          <a:latin typeface="Calibri"/>
                        </a:rPr>
                        <a:t>IT</a:t>
                      </a:r>
                    </a:p>
                    <a:p>
                      <a:pPr marL="171450" lvl="0" indent="-171450">
                        <a:buFont typeface="Arial"/>
                        <a:buChar char="•"/>
                      </a:pPr>
                      <a:r>
                        <a:rPr lang="nl-NL" sz="1100" err="1">
                          <a:solidFill>
                            <a:schemeClr val="bg1"/>
                          </a:solidFill>
                          <a:latin typeface="Calibri"/>
                        </a:rPr>
                        <a:t>finance</a:t>
                      </a:r>
                      <a:endParaRPr lang="nl-NL" err="1"/>
                    </a:p>
                    <a:p>
                      <a:pPr marL="171450" lvl="0" indent="-171450">
                        <a:buFont typeface="Arial"/>
                        <a:buChar char="•"/>
                      </a:pPr>
                      <a:r>
                        <a:rPr lang="nl-NL" sz="1100">
                          <a:solidFill>
                            <a:schemeClr val="bg1"/>
                          </a:solidFill>
                          <a:latin typeface="Calibri"/>
                        </a:rPr>
                        <a:t>HR</a:t>
                      </a:r>
                      <a:endParaRPr lang="nl-NL"/>
                    </a:p>
                  </a:txBody>
                  <a:tcPr>
                    <a:solidFill>
                      <a:srgbClr val="008BA0"/>
                    </a:solidFill>
                  </a:tcPr>
                </a:tc>
                <a:tc>
                  <a:txBody>
                    <a:bodyPr/>
                    <a:lstStyle/>
                    <a:p>
                      <a:r>
                        <a:rPr lang="nl-NL" sz="1100" b="1">
                          <a:solidFill>
                            <a:schemeClr val="bg1"/>
                          </a:solidFill>
                          <a:latin typeface="Calibri"/>
                        </a:rPr>
                        <a:t>Bestuurswerk</a:t>
                      </a:r>
                    </a:p>
                    <a:p>
                      <a:pPr lvl="0">
                        <a:buNone/>
                      </a:pPr>
                      <a:endParaRPr lang="nl-NL" sz="1100">
                        <a:solidFill>
                          <a:schemeClr val="bg1"/>
                        </a:solidFill>
                        <a:latin typeface="Calibri"/>
                      </a:endParaRPr>
                    </a:p>
                    <a:p>
                      <a:pPr lvl="0">
                        <a:buNone/>
                      </a:pPr>
                      <a:endParaRPr lang="nl-NL" sz="1100">
                        <a:solidFill>
                          <a:schemeClr val="bg1"/>
                        </a:solidFill>
                        <a:latin typeface="Calibri"/>
                      </a:endParaRPr>
                    </a:p>
                    <a:p>
                      <a:pPr lvl="0">
                        <a:buNone/>
                      </a:pPr>
                      <a:r>
                        <a:rPr lang="nl-NL" sz="1100" b="1">
                          <a:solidFill>
                            <a:schemeClr val="bg1"/>
                          </a:solidFill>
                          <a:latin typeface="Calibri"/>
                        </a:rPr>
                        <a:t>Strategie-advies</a:t>
                      </a:r>
                    </a:p>
                  </a:txBody>
                  <a:tcPr>
                    <a:solidFill>
                      <a:srgbClr val="008BA0"/>
                    </a:solidFill>
                  </a:tcPr>
                </a:tc>
                <a:extLst>
                  <a:ext uri="{0D108BD9-81ED-4DB2-BD59-A6C34878D82A}">
                    <a16:rowId xmlns:a16="http://schemas.microsoft.com/office/drawing/2014/main" val="3203191498"/>
                  </a:ext>
                </a:extLst>
              </a:tr>
            </a:tbl>
          </a:graphicData>
        </a:graphic>
      </p:graphicFrame>
    </p:spTree>
    <p:extLst>
      <p:ext uri="{BB962C8B-B14F-4D97-AF65-F5344CB8AC3E}">
        <p14:creationId xmlns:p14="http://schemas.microsoft.com/office/powerpoint/2010/main" val="416693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03272" y="149920"/>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Feiten en cijfers</a:t>
            </a:r>
          </a:p>
        </p:txBody>
      </p:sp>
      <p:pic>
        <p:nvPicPr>
          <p:cNvPr id="197" name="Google Shape;197;ge1c89dca81_0_148"/>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6" name="Tekstvak 1">
            <a:extLst>
              <a:ext uri="{FF2B5EF4-FFF2-40B4-BE49-F238E27FC236}">
                <a16:creationId xmlns:a16="http://schemas.microsoft.com/office/drawing/2014/main" id="{DAFBCCBE-8000-8623-8EA2-69D19EF9FFDA}"/>
              </a:ext>
            </a:extLst>
          </p:cNvPr>
          <p:cNvSpPr txBox="1"/>
          <p:nvPr/>
        </p:nvSpPr>
        <p:spPr>
          <a:xfrm>
            <a:off x="8360018" y="6189151"/>
            <a:ext cx="2844305" cy="369332"/>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Bron: </a:t>
            </a:r>
            <a:r>
              <a:rPr lang="nl-NL">
                <a:hlinkClick r:id="rId4"/>
              </a:rPr>
              <a:t>CECP </a:t>
            </a:r>
            <a:r>
              <a:rPr lang="nl-NL" err="1">
                <a:hlinkClick r:id="rId4"/>
              </a:rPr>
              <a:t>infographic</a:t>
            </a:r>
            <a:r>
              <a:rPr lang="nl-NL">
                <a:hlinkClick r:id="rId4"/>
              </a:rPr>
              <a:t> 2020</a:t>
            </a:r>
            <a:endParaRPr lang="nl-NL"/>
          </a:p>
        </p:txBody>
      </p:sp>
      <p:pic>
        <p:nvPicPr>
          <p:cNvPr id="9" name="Afbeelding 9" descr="Afbeelding met tekst&#10;&#10;Automatisch gegenereerde beschrijving">
            <a:extLst>
              <a:ext uri="{FF2B5EF4-FFF2-40B4-BE49-F238E27FC236}">
                <a16:creationId xmlns:a16="http://schemas.microsoft.com/office/drawing/2014/main" id="{DA32BCB1-7C54-2BF5-9C9B-56872C862C9B}"/>
              </a:ext>
            </a:extLst>
          </p:cNvPr>
          <p:cNvPicPr>
            <a:picLocks noChangeAspect="1"/>
          </p:cNvPicPr>
          <p:nvPr/>
        </p:nvPicPr>
        <p:blipFill>
          <a:blip r:embed="rId5"/>
          <a:stretch>
            <a:fillRect/>
          </a:stretch>
        </p:blipFill>
        <p:spPr>
          <a:xfrm>
            <a:off x="310608" y="2911691"/>
            <a:ext cx="2743200" cy="1543050"/>
          </a:xfrm>
          <a:prstGeom prst="rect">
            <a:avLst/>
          </a:prstGeom>
        </p:spPr>
      </p:pic>
      <p:pic>
        <p:nvPicPr>
          <p:cNvPr id="10" name="Afbeelding 10" descr="Afbeelding met tekst&#10;&#10;Automatisch gegenereerde beschrijving">
            <a:extLst>
              <a:ext uri="{FF2B5EF4-FFF2-40B4-BE49-F238E27FC236}">
                <a16:creationId xmlns:a16="http://schemas.microsoft.com/office/drawing/2014/main" id="{B043E3DE-8A98-D8A8-ABD0-5FEB48E872F1}"/>
              </a:ext>
            </a:extLst>
          </p:cNvPr>
          <p:cNvPicPr>
            <a:picLocks noChangeAspect="1"/>
          </p:cNvPicPr>
          <p:nvPr/>
        </p:nvPicPr>
        <p:blipFill>
          <a:blip r:embed="rId6"/>
          <a:stretch>
            <a:fillRect/>
          </a:stretch>
        </p:blipFill>
        <p:spPr>
          <a:xfrm>
            <a:off x="5972515" y="982029"/>
            <a:ext cx="2743200" cy="1543050"/>
          </a:xfrm>
          <a:prstGeom prst="rect">
            <a:avLst/>
          </a:prstGeom>
        </p:spPr>
      </p:pic>
      <p:pic>
        <p:nvPicPr>
          <p:cNvPr id="11" name="Afbeelding 11">
            <a:extLst>
              <a:ext uri="{FF2B5EF4-FFF2-40B4-BE49-F238E27FC236}">
                <a16:creationId xmlns:a16="http://schemas.microsoft.com/office/drawing/2014/main" id="{0B888AF1-0CF8-B907-B80B-7AA329C6E1EB}"/>
              </a:ext>
            </a:extLst>
          </p:cNvPr>
          <p:cNvPicPr>
            <a:picLocks noChangeAspect="1"/>
          </p:cNvPicPr>
          <p:nvPr/>
        </p:nvPicPr>
        <p:blipFill>
          <a:blip r:embed="rId7"/>
          <a:stretch>
            <a:fillRect/>
          </a:stretch>
        </p:blipFill>
        <p:spPr>
          <a:xfrm>
            <a:off x="312821" y="980574"/>
            <a:ext cx="2743200" cy="1543050"/>
          </a:xfrm>
          <a:prstGeom prst="rect">
            <a:avLst/>
          </a:prstGeom>
        </p:spPr>
      </p:pic>
      <p:pic>
        <p:nvPicPr>
          <p:cNvPr id="12" name="Afbeelding 12">
            <a:extLst>
              <a:ext uri="{FF2B5EF4-FFF2-40B4-BE49-F238E27FC236}">
                <a16:creationId xmlns:a16="http://schemas.microsoft.com/office/drawing/2014/main" id="{7DC5C1FB-7715-A7A9-6D66-CA251398B43A}"/>
              </a:ext>
            </a:extLst>
          </p:cNvPr>
          <p:cNvPicPr>
            <a:picLocks noChangeAspect="1"/>
          </p:cNvPicPr>
          <p:nvPr/>
        </p:nvPicPr>
        <p:blipFill>
          <a:blip r:embed="rId8"/>
          <a:stretch>
            <a:fillRect/>
          </a:stretch>
        </p:blipFill>
        <p:spPr>
          <a:xfrm>
            <a:off x="5970301" y="2913146"/>
            <a:ext cx="2743200" cy="1543050"/>
          </a:xfrm>
          <a:prstGeom prst="rect">
            <a:avLst/>
          </a:prstGeom>
        </p:spPr>
      </p:pic>
      <p:pic>
        <p:nvPicPr>
          <p:cNvPr id="13" name="Afbeelding 13">
            <a:extLst>
              <a:ext uri="{FF2B5EF4-FFF2-40B4-BE49-F238E27FC236}">
                <a16:creationId xmlns:a16="http://schemas.microsoft.com/office/drawing/2014/main" id="{E66157FA-6A2F-3101-2077-407D26D0106E}"/>
              </a:ext>
            </a:extLst>
          </p:cNvPr>
          <p:cNvPicPr>
            <a:picLocks noChangeAspect="1"/>
          </p:cNvPicPr>
          <p:nvPr/>
        </p:nvPicPr>
        <p:blipFill>
          <a:blip r:embed="rId9"/>
          <a:stretch>
            <a:fillRect/>
          </a:stretch>
        </p:blipFill>
        <p:spPr>
          <a:xfrm>
            <a:off x="3142848" y="2911691"/>
            <a:ext cx="2743200" cy="1543050"/>
          </a:xfrm>
          <a:prstGeom prst="rect">
            <a:avLst/>
          </a:prstGeom>
        </p:spPr>
      </p:pic>
      <p:pic>
        <p:nvPicPr>
          <p:cNvPr id="14" name="Afbeelding 14" descr="Afbeelding met tekst&#10;&#10;Automatisch gegenereerde beschrijving">
            <a:extLst>
              <a:ext uri="{FF2B5EF4-FFF2-40B4-BE49-F238E27FC236}">
                <a16:creationId xmlns:a16="http://schemas.microsoft.com/office/drawing/2014/main" id="{4BCE6B5C-36C7-7514-BD21-4D78770F0A1E}"/>
              </a:ext>
            </a:extLst>
          </p:cNvPr>
          <p:cNvPicPr>
            <a:picLocks noChangeAspect="1"/>
          </p:cNvPicPr>
          <p:nvPr/>
        </p:nvPicPr>
        <p:blipFill>
          <a:blip r:embed="rId10"/>
          <a:stretch>
            <a:fillRect/>
          </a:stretch>
        </p:blipFill>
        <p:spPr>
          <a:xfrm>
            <a:off x="3142848" y="982029"/>
            <a:ext cx="2743200" cy="1543050"/>
          </a:xfrm>
          <a:prstGeom prst="rect">
            <a:avLst/>
          </a:prstGeom>
        </p:spPr>
      </p:pic>
      <p:sp>
        <p:nvSpPr>
          <p:cNvPr id="17" name="Tekstvak 16">
            <a:extLst>
              <a:ext uri="{FF2B5EF4-FFF2-40B4-BE49-F238E27FC236}">
                <a16:creationId xmlns:a16="http://schemas.microsoft.com/office/drawing/2014/main" id="{7610E993-89CE-CF2B-E8FF-37F09659E369}"/>
              </a:ext>
            </a:extLst>
          </p:cNvPr>
          <p:cNvSpPr txBox="1"/>
          <p:nvPr/>
        </p:nvSpPr>
        <p:spPr>
          <a:xfrm>
            <a:off x="5912423" y="4413417"/>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Geven in Nederland 2022</a:t>
            </a:r>
          </a:p>
        </p:txBody>
      </p:sp>
      <p:sp>
        <p:nvSpPr>
          <p:cNvPr id="19" name="Tekstvak 18">
            <a:extLst>
              <a:ext uri="{FF2B5EF4-FFF2-40B4-BE49-F238E27FC236}">
                <a16:creationId xmlns:a16="http://schemas.microsoft.com/office/drawing/2014/main" id="{6AEBF554-6F05-20D1-D2DC-B87848D43718}"/>
              </a:ext>
            </a:extLst>
          </p:cNvPr>
          <p:cNvSpPr txBox="1"/>
          <p:nvPr/>
        </p:nvSpPr>
        <p:spPr>
          <a:xfrm>
            <a:off x="215858" y="4424091"/>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err="1"/>
              <a:t>Doing</a:t>
            </a:r>
            <a:r>
              <a:rPr lang="nl-NL" sz="800"/>
              <a:t> </a:t>
            </a:r>
            <a:r>
              <a:rPr lang="nl-NL" sz="800" err="1"/>
              <a:t>good</a:t>
            </a:r>
            <a:r>
              <a:rPr lang="nl-NL" sz="800"/>
              <a:t> is </a:t>
            </a:r>
            <a:r>
              <a:rPr lang="nl-NL" sz="800" err="1"/>
              <a:t>good</a:t>
            </a:r>
            <a:r>
              <a:rPr lang="nl-NL" sz="800"/>
              <a:t> </a:t>
            </a:r>
            <a:r>
              <a:rPr lang="nl-NL" sz="800" err="1"/>
              <a:t>for</a:t>
            </a:r>
            <a:r>
              <a:rPr lang="nl-NL" sz="800"/>
              <a:t> </a:t>
            </a:r>
            <a:r>
              <a:rPr lang="nl-NL" sz="800" err="1"/>
              <a:t>you</a:t>
            </a:r>
          </a:p>
        </p:txBody>
      </p:sp>
      <p:sp>
        <p:nvSpPr>
          <p:cNvPr id="21" name="Tekstvak 20">
            <a:extLst>
              <a:ext uri="{FF2B5EF4-FFF2-40B4-BE49-F238E27FC236}">
                <a16:creationId xmlns:a16="http://schemas.microsoft.com/office/drawing/2014/main" id="{D4FA8A36-5331-8C22-9088-830EB10A896C}"/>
              </a:ext>
            </a:extLst>
          </p:cNvPr>
          <p:cNvSpPr txBox="1"/>
          <p:nvPr/>
        </p:nvSpPr>
        <p:spPr>
          <a:xfrm>
            <a:off x="3084486" y="4410265"/>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solidFill>
                  <a:srgbClr val="E04F0C"/>
                </a:solidFill>
                <a:cs typeface="Calibri"/>
                <a:hlinkClick r:id="rId4"/>
              </a:rPr>
              <a:t>CECP infographic 2020</a:t>
            </a:r>
            <a:endParaRPr lang="nl-NL" sz="800"/>
          </a:p>
        </p:txBody>
      </p:sp>
      <p:sp>
        <p:nvSpPr>
          <p:cNvPr id="23" name="Tekstvak 22">
            <a:extLst>
              <a:ext uri="{FF2B5EF4-FFF2-40B4-BE49-F238E27FC236}">
                <a16:creationId xmlns:a16="http://schemas.microsoft.com/office/drawing/2014/main" id="{FB00D4D4-D84D-1A1C-5480-5108B8738559}"/>
              </a:ext>
            </a:extLst>
          </p:cNvPr>
          <p:cNvSpPr txBox="1"/>
          <p:nvPr/>
        </p:nvSpPr>
        <p:spPr>
          <a:xfrm>
            <a:off x="218072" y="2502192"/>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hlinkClick r:id="rId11"/>
              </a:rPr>
              <a:t>Samen voor Eindhoven</a:t>
            </a:r>
            <a:endParaRPr lang="nl-NL" sz="800"/>
          </a:p>
        </p:txBody>
      </p:sp>
      <p:sp>
        <p:nvSpPr>
          <p:cNvPr id="25" name="Tekstvak 24">
            <a:extLst>
              <a:ext uri="{FF2B5EF4-FFF2-40B4-BE49-F238E27FC236}">
                <a16:creationId xmlns:a16="http://schemas.microsoft.com/office/drawing/2014/main" id="{36644BF5-DCA2-E30B-CF7F-9C05C90B859B}"/>
              </a:ext>
            </a:extLst>
          </p:cNvPr>
          <p:cNvSpPr txBox="1"/>
          <p:nvPr/>
        </p:nvSpPr>
        <p:spPr>
          <a:xfrm>
            <a:off x="3052224" y="2505345"/>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Deloitte</a:t>
            </a:r>
          </a:p>
        </p:txBody>
      </p:sp>
      <p:sp>
        <p:nvSpPr>
          <p:cNvPr id="26" name="Tekstvak 25">
            <a:extLst>
              <a:ext uri="{FF2B5EF4-FFF2-40B4-BE49-F238E27FC236}">
                <a16:creationId xmlns:a16="http://schemas.microsoft.com/office/drawing/2014/main" id="{F2BA0E92-01AB-7DD9-32BA-AAF1E96F5F65}"/>
              </a:ext>
            </a:extLst>
          </p:cNvPr>
          <p:cNvSpPr txBox="1"/>
          <p:nvPr/>
        </p:nvSpPr>
        <p:spPr>
          <a:xfrm>
            <a:off x="5886983" y="2505345"/>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Geven in Nederland 2020</a:t>
            </a:r>
          </a:p>
        </p:txBody>
      </p:sp>
    </p:spTree>
    <p:extLst>
      <p:ext uri="{BB962C8B-B14F-4D97-AF65-F5344CB8AC3E}">
        <p14:creationId xmlns:p14="http://schemas.microsoft.com/office/powerpoint/2010/main" val="106649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Impact maken</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213" y="2005192"/>
            <a:ext cx="3392754" cy="1912938"/>
          </a:xfrm>
          <a:solidFill>
            <a:schemeClr val="accent2"/>
          </a:solidFill>
        </p:spPr>
        <p:txBody>
          <a:bodyPr/>
          <a:lstStyle/>
          <a:p>
            <a:pPr marL="139700" indent="0">
              <a:buNone/>
            </a:pPr>
            <a:endParaRPr lang="nl-NL" sz="1200">
              <a:solidFill>
                <a:schemeClr val="bg1"/>
              </a:solidFill>
            </a:endParaRPr>
          </a:p>
          <a:p>
            <a:pPr marL="139700" indent="0">
              <a:buNone/>
            </a:pPr>
            <a:r>
              <a:rPr lang="nl-NL" sz="1200">
                <a:solidFill>
                  <a:schemeClr val="bg1"/>
                </a:solidFill>
              </a:rPr>
              <a:t>Een partnerschap tussen een bedrijf en een non-profitorganisatie kan beide partijen veel opleveren en samen kunnen ze veel impact maken. </a:t>
            </a:r>
          </a:p>
          <a:p>
            <a:pPr marL="139700" indent="0">
              <a:buNone/>
            </a:pPr>
            <a:r>
              <a:rPr lang="nl-NL" sz="1200">
                <a:solidFill>
                  <a:schemeClr val="bg1"/>
                </a:solidFill>
              </a:rPr>
              <a:t>De </a:t>
            </a:r>
            <a:r>
              <a:rPr lang="nl-NL" sz="1200" err="1">
                <a:solidFill>
                  <a:schemeClr val="bg1"/>
                </a:solidFill>
              </a:rPr>
              <a:t>Good</a:t>
            </a:r>
            <a:r>
              <a:rPr lang="nl-NL" sz="1200">
                <a:solidFill>
                  <a:schemeClr val="bg1"/>
                </a:solidFill>
              </a:rPr>
              <a:t> Busy impact </a:t>
            </a:r>
            <a:r>
              <a:rPr lang="nl-NL" sz="1200" err="1">
                <a:solidFill>
                  <a:schemeClr val="bg1"/>
                </a:solidFill>
              </a:rPr>
              <a:t>circle</a:t>
            </a:r>
            <a:r>
              <a:rPr lang="nl-NL" sz="1200">
                <a:solidFill>
                  <a:schemeClr val="bg1"/>
                </a:solidFill>
              </a:rPr>
              <a:t> maakt zichtbaar waar de belangen van partijen samenkomen en dat is de plek waar de meeste impact plaatsvindt.</a:t>
            </a:r>
            <a:endParaRPr lang="nl-NL" sz="1600"/>
          </a:p>
        </p:txBody>
      </p:sp>
      <p:pic>
        <p:nvPicPr>
          <p:cNvPr id="6" name="Afbeelding 6">
            <a:extLst>
              <a:ext uri="{FF2B5EF4-FFF2-40B4-BE49-F238E27FC236}">
                <a16:creationId xmlns:a16="http://schemas.microsoft.com/office/drawing/2014/main" id="{951C580E-998A-62B4-EED3-4DB66077DCE7}"/>
              </a:ext>
            </a:extLst>
          </p:cNvPr>
          <p:cNvPicPr>
            <a:picLocks noChangeAspect="1"/>
          </p:cNvPicPr>
          <p:nvPr/>
        </p:nvPicPr>
        <p:blipFill>
          <a:blip r:embed="rId4"/>
          <a:stretch>
            <a:fillRect/>
          </a:stretch>
        </p:blipFill>
        <p:spPr>
          <a:xfrm>
            <a:off x="4253164" y="519808"/>
            <a:ext cx="4893844" cy="4103883"/>
          </a:xfrm>
          <a:prstGeom prst="rect">
            <a:avLst/>
          </a:prstGeom>
        </p:spPr>
      </p:pic>
    </p:spTree>
    <p:extLst>
      <p:ext uri="{BB962C8B-B14F-4D97-AF65-F5344CB8AC3E}">
        <p14:creationId xmlns:p14="http://schemas.microsoft.com/office/powerpoint/2010/main" val="31028198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E1D193EA4F4C4A857412066FD58793" ma:contentTypeVersion="16" ma:contentTypeDescription="Een nieuw document maken." ma:contentTypeScope="" ma:versionID="7be893e9aff041b87887f5e0643cb383">
  <xsd:schema xmlns:xsd="http://www.w3.org/2001/XMLSchema" xmlns:xs="http://www.w3.org/2001/XMLSchema" xmlns:p="http://schemas.microsoft.com/office/2006/metadata/properties" xmlns:ns2="1d3909b4-eb60-4690-b732-8164ae68a0e4" xmlns:ns3="c35a9136-eb7b-4e9c-91fe-93368e2ae95a" targetNamespace="http://schemas.microsoft.com/office/2006/metadata/properties" ma:root="true" ma:fieldsID="7646bb3c02b1282e046e05b591a85572" ns2:_="" ns3:_="">
    <xsd:import namespace="1d3909b4-eb60-4690-b732-8164ae68a0e4"/>
    <xsd:import namespace="c35a9136-eb7b-4e9c-91fe-93368e2ae9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909b4-eb60-4690-b732-8164ae68a0e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4015542-0177-480f-9a2c-aea67109f6c9}" ma:internalName="TaxCatchAll" ma:showField="CatchAllData" ma:web="1d3909b4-eb60-4690-b732-8164ae68a0e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5a9136-eb7b-4e9c-91fe-93368e2ae9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d85c153-18a0-42f9-8e5e-12c4515209d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5a9136-eb7b-4e9c-91fe-93368e2ae95a">
      <Terms xmlns="http://schemas.microsoft.com/office/infopath/2007/PartnerControls"/>
    </lcf76f155ced4ddcb4097134ff3c332f>
    <TaxCatchAll xmlns="1d3909b4-eb60-4690-b732-8164ae68a0e4" xsi:nil="true"/>
    <SharedWithUsers xmlns="1d3909b4-eb60-4690-b732-8164ae68a0e4">
      <UserInfo>
        <DisplayName>Esther Hofstede | Vereniging NOV</DisplayName>
        <AccountId>111</AccountId>
        <AccountType/>
      </UserInfo>
      <UserInfo>
        <DisplayName>Monique de Bree | Vereniging NOV</DisplayName>
        <AccountId>101</AccountId>
        <AccountType/>
      </UserInfo>
      <UserInfo>
        <DisplayName>Iris de Jong | Vereniging NOV</DisplayName>
        <AccountId>98</AccountId>
        <AccountType/>
      </UserInfo>
      <UserInfo>
        <DisplayName>Yvonne Snelders | Vereniging NOV</DisplayName>
        <AccountId>71</AccountId>
        <AccountType/>
      </UserInfo>
    </SharedWithUsers>
  </documentManagement>
</p:properties>
</file>

<file path=customXml/itemProps1.xml><?xml version="1.0" encoding="utf-8"?>
<ds:datastoreItem xmlns:ds="http://schemas.openxmlformats.org/officeDocument/2006/customXml" ds:itemID="{EA8892F1-D569-4219-BEF5-E3D7AA30F234}">
  <ds:schemaRefs>
    <ds:schemaRef ds:uri="http://schemas.microsoft.com/sharepoint/v3/contenttype/forms"/>
  </ds:schemaRefs>
</ds:datastoreItem>
</file>

<file path=customXml/itemProps2.xml><?xml version="1.0" encoding="utf-8"?>
<ds:datastoreItem xmlns:ds="http://schemas.openxmlformats.org/officeDocument/2006/customXml" ds:itemID="{69AB8CF5-8861-4093-A75B-29D3E975273D}">
  <ds:schemaRefs>
    <ds:schemaRef ds:uri="1d3909b4-eb60-4690-b732-8164ae68a0e4"/>
    <ds:schemaRef ds:uri="c35a9136-eb7b-4e9c-91fe-93368e2ae9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40B5A0-0898-46C1-B038-C2018E0C0D42}">
  <ds:schemaRefs>
    <ds:schemaRef ds:uri="1d3909b4-eb60-4690-b732-8164ae68a0e4"/>
    <ds:schemaRef ds:uri="c35a9136-eb7b-4e9c-91fe-93368e2ae9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Diavoorstelling (16:9)</PresentationFormat>
  <Slides>17</Slides>
  <Notes>14</Notes>
  <HiddenSlides>0</HiddenSlides>
  <ScaleCrop>false</ScaleCrop>
  <HeadingPairs>
    <vt:vector size="4" baseType="variant">
      <vt:variant>
        <vt:lpstr>Thema</vt:lpstr>
      </vt:variant>
      <vt:variant>
        <vt:i4>3</vt:i4>
      </vt:variant>
      <vt:variant>
        <vt:lpstr>Diatitels</vt:lpstr>
      </vt:variant>
      <vt:variant>
        <vt:i4>17</vt:i4>
      </vt:variant>
    </vt:vector>
  </HeadingPairs>
  <TitlesOfParts>
    <vt:vector size="20" baseType="lpstr">
      <vt:lpstr>Simple Light</vt:lpstr>
      <vt:lpstr>Kantoorthema</vt:lpstr>
      <vt:lpstr>3_Kantoorthema</vt:lpstr>
      <vt:lpstr>Goed doen met Good Busy   Handvatten voor de business case  over voordelen en impact van medewerkersvrijwilligerswerk    Versie 1: september 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Adviesraad Good Busy.nu  Nationale aanpak  medewerkersvrijwilligerswerk   Nationaal Jaar Vrijwillige Inzet 2021   8  Monique de Bree &amp; Esther Hofstede onder voorzitterschap van Fenna Noordermeer</dc:title>
  <dc:creator>Iris de Jong</dc:creator>
  <cp:revision>102</cp:revision>
  <dcterms:modified xsi:type="dcterms:W3CDTF">2022-11-15T14:38:27Z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0x0101008BE1D193EA4F4C4A857412066FD58793</vt:lpwstr>
  </property>
  <property fmtid="{D5CDD505-2E9C-101B-9397-08002B2CF9AE}" pid="3" name="MediaServiceImageTags">
    <vt:lpwstr/>
  </property>
</Properties>
</file>