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6" r:id="rId4"/>
    <p:sldId id="283" r:id="rId5"/>
    <p:sldId id="288" r:id="rId6"/>
    <p:sldId id="261" r:id="rId7"/>
    <p:sldId id="287" r:id="rId8"/>
    <p:sldId id="260" r:id="rId9"/>
    <p:sldId id="277" r:id="rId10"/>
    <p:sldId id="278" r:id="rId11"/>
    <p:sldId id="279" r:id="rId12"/>
    <p:sldId id="285" r:id="rId13"/>
    <p:sldId id="286" r:id="rId14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D-DIN" panose="020B050403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01F8FB-C1AA-46F2-BFBB-244BDC8E6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5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D-DIN" panose="020B050403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9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0">
                <a:latin typeface="D-DIN" panose="020B050403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5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D-DIN" panose="020B0504030202030204" pitchFamily="34" charset="0"/>
              </a:defRPr>
            </a:lvl1pPr>
            <a:lvl2pPr>
              <a:defRPr b="0">
                <a:latin typeface="D-DIN" panose="020B0504030202030204" pitchFamily="34" charset="0"/>
              </a:defRPr>
            </a:lvl2pPr>
            <a:lvl3pPr>
              <a:defRPr b="0">
                <a:latin typeface="D-DIN" panose="020B0504030202030204" pitchFamily="34" charset="0"/>
              </a:defRPr>
            </a:lvl3pPr>
            <a:lvl4pPr>
              <a:defRPr b="0">
                <a:latin typeface="D-DIN" panose="020B0504030202030204" pitchFamily="34" charset="0"/>
              </a:defRPr>
            </a:lvl4pPr>
            <a:lvl5pPr>
              <a:defRPr b="0">
                <a:latin typeface="D-DIN" panose="020B0504030202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7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D-DIN" panose="020B0504030202030204" pitchFamily="34" charset="0"/>
              </a:defRPr>
            </a:lvl1pPr>
            <a:lvl2pPr>
              <a:defRPr b="0">
                <a:latin typeface="D-DIN" panose="020B0504030202030204" pitchFamily="34" charset="0"/>
              </a:defRPr>
            </a:lvl2pPr>
            <a:lvl3pPr>
              <a:defRPr b="0">
                <a:latin typeface="D-DIN" panose="020B0504030202030204" pitchFamily="34" charset="0"/>
              </a:defRPr>
            </a:lvl3pPr>
            <a:lvl4pPr>
              <a:defRPr b="0">
                <a:latin typeface="D-DIN" panose="020B0504030202030204" pitchFamily="34" charset="0"/>
              </a:defRPr>
            </a:lvl4pPr>
            <a:lvl5pPr>
              <a:defRPr b="0">
                <a:latin typeface="D-DIN" panose="020B0504030202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9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-DIN" panose="020B0504030202030204" pitchFamily="34" charset="0"/>
              </a:defRPr>
            </a:lvl1pPr>
            <a:lvl2pPr>
              <a:defRPr>
                <a:latin typeface="D-DIN" panose="020B0504030202030204" pitchFamily="34" charset="0"/>
              </a:defRPr>
            </a:lvl2pPr>
            <a:lvl3pPr>
              <a:defRPr>
                <a:latin typeface="D-DIN" panose="020B0504030202030204" pitchFamily="34" charset="0"/>
              </a:defRPr>
            </a:lvl3pPr>
            <a:lvl4pPr>
              <a:defRPr>
                <a:latin typeface="D-DIN" panose="020B0504030202030204" pitchFamily="34" charset="0"/>
              </a:defRPr>
            </a:lvl4pPr>
            <a:lvl5pPr>
              <a:defRPr>
                <a:latin typeface="D-DIN" panose="020B0504030202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9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5C8B-CD95-46F9-A34C-D39B8717163A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514CB-C89E-4EDD-8C15-3C1E4427B8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33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4" r:id="rId5"/>
    <p:sldLayoutId id="21474836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.nl/" TargetMode="External"/><Relationship Id="rId2" Type="http://schemas.openxmlformats.org/officeDocument/2006/relationships/hyperlink" Target="http://www.samenouderworden.nl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5CEC5-2EEF-4AFD-99E6-66F952414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r>
              <a:rPr lang="nl-NL"/>
              <a:t>Samen Ouder Worden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911A98-FB65-4853-8CC5-7D6307BF33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NL" sz="2800"/>
              <a:t>Workshop “Strategisch Positioneren”</a:t>
            </a:r>
          </a:p>
          <a:p>
            <a:endParaRPr lang="nl-NL" sz="1400"/>
          </a:p>
          <a:p>
            <a:r>
              <a:rPr lang="nl-NL" sz="2800" b="1"/>
              <a:t>Start: 14:00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2490127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36E28-34AD-420B-91E6-8964A368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Invloed vergroten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F3F974-37B8-4250-8774-C57E4F2B5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8073"/>
            <a:ext cx="7886700" cy="41273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u="sng"/>
              <a:t>Waar zit de blokkade?</a:t>
            </a:r>
          </a:p>
          <a:p>
            <a:pPr marL="0" indent="0">
              <a:buNone/>
            </a:pPr>
            <a:r>
              <a:rPr lang="nl-NL" sz="2400" i="1"/>
              <a:t>Willen</a:t>
            </a:r>
            <a:r>
              <a:rPr lang="nl-NL" sz="2400"/>
              <a:t>: 		geen/andere motivatie hebben, er geen belang bij </a:t>
            </a:r>
          </a:p>
          <a:p>
            <a:pPr marL="0" indent="0">
              <a:buNone/>
            </a:pPr>
            <a:r>
              <a:rPr lang="nl-NL" sz="2400"/>
              <a:t>		hebben</a:t>
            </a:r>
          </a:p>
          <a:p>
            <a:pPr marL="0" indent="0">
              <a:buNone/>
            </a:pPr>
            <a:r>
              <a:rPr lang="nl-NL" sz="2400" i="1"/>
              <a:t>Weten</a:t>
            </a:r>
            <a:r>
              <a:rPr lang="nl-NL" sz="2400"/>
              <a:t>: 		er geen kennis van hebben of niet weten wat</a:t>
            </a:r>
          </a:p>
          <a:p>
            <a:pPr marL="0" indent="0">
              <a:buNone/>
            </a:pPr>
            <a:r>
              <a:rPr lang="nl-NL" sz="2400"/>
              <a:t>		er mogelijk is/de meerwaarde is</a:t>
            </a:r>
          </a:p>
          <a:p>
            <a:pPr marL="0" indent="0">
              <a:buNone/>
            </a:pPr>
            <a:r>
              <a:rPr lang="nl-NL" sz="2400" i="1"/>
              <a:t>Kunnen</a:t>
            </a:r>
            <a:r>
              <a:rPr lang="nl-NL" sz="2400"/>
              <a:t>:	de vaardigheden of competenties ontberen, er </a:t>
            </a:r>
          </a:p>
          <a:p>
            <a:pPr marL="0" indent="0">
              <a:buNone/>
            </a:pPr>
            <a:r>
              <a:rPr lang="nl-NL" sz="2400"/>
              <a:t>		niet mee om kunnen gaan</a:t>
            </a:r>
          </a:p>
          <a:p>
            <a:pPr marL="0" indent="0">
              <a:buNone/>
            </a:pPr>
            <a:r>
              <a:rPr lang="nl-NL" sz="2400" i="1"/>
              <a:t>Mogen</a:t>
            </a:r>
            <a:r>
              <a:rPr lang="nl-NL" sz="2400"/>
              <a:t>:		ontbrekende of niet-productieve randvoor-</a:t>
            </a:r>
          </a:p>
          <a:p>
            <a:pPr marL="0" indent="0">
              <a:buNone/>
            </a:pPr>
            <a:r>
              <a:rPr lang="nl-NL" sz="2400"/>
              <a:t>		waarden, geen backup, geen middelen</a:t>
            </a:r>
          </a:p>
          <a:p>
            <a:pPr marL="0" indent="0">
              <a:buNone/>
            </a:pPr>
            <a:r>
              <a:rPr lang="nl-NL" sz="2400" i="1"/>
              <a:t>Doen:</a:t>
            </a:r>
            <a:r>
              <a:rPr lang="nl-NL" sz="2400"/>
              <a:t>		het niet concreet kunnen maken, andere </a:t>
            </a:r>
          </a:p>
          <a:p>
            <a:pPr marL="0" indent="0">
              <a:buNone/>
            </a:pPr>
            <a:r>
              <a:rPr lang="nl-NL" sz="2400"/>
              <a:t>		prioriteiten stellen</a:t>
            </a:r>
          </a:p>
        </p:txBody>
      </p:sp>
    </p:spTree>
    <p:extLst>
      <p:ext uri="{BB962C8B-B14F-4D97-AF65-F5344CB8AC3E}">
        <p14:creationId xmlns:p14="http://schemas.microsoft.com/office/powerpoint/2010/main" val="3897524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9EEA5-576C-4281-AD1D-BC24BC90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/>
              <a:t>Invloed vergroten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9F7EDD-4EB0-439C-B9F9-5853B78EC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u="sng">
                <a:solidFill>
                  <a:schemeClr val="bg1"/>
                </a:solidFill>
                <a:latin typeface="D-DIN" panose="020B0504030202030204"/>
              </a:rPr>
              <a:t>Zeven werkende principes</a:t>
            </a:r>
            <a:r>
              <a:rPr lang="nl-NL" sz="2400">
                <a:solidFill>
                  <a:schemeClr val="bg1"/>
                </a:solidFill>
                <a:latin typeface="D-DIN" panose="020B0504030202030204"/>
              </a:rPr>
              <a:t> (Cialdini)</a:t>
            </a:r>
          </a:p>
          <a:p>
            <a:pPr marL="457200" indent="-457200">
              <a:buAutoNum type="arabicParenR"/>
            </a:pPr>
            <a:r>
              <a:rPr lang="nl-NL" sz="2000" i="1">
                <a:solidFill>
                  <a:schemeClr val="bg1"/>
                </a:solidFill>
                <a:latin typeface="D-DIN" panose="020B0504030202030204"/>
              </a:rPr>
              <a:t>Wederkerigheid</a:t>
            </a:r>
            <a:r>
              <a:rPr lang="nl-NL" sz="2000">
                <a:solidFill>
                  <a:schemeClr val="bg1"/>
                </a:solidFill>
                <a:latin typeface="D-DIN" panose="020B0504030202030204"/>
              </a:rPr>
              <a:t>: ik doe iets voor jou, jij doet iets voor mij</a:t>
            </a:r>
          </a:p>
          <a:p>
            <a:pPr marL="457200" indent="-457200">
              <a:buAutoNum type="arabicParenR"/>
            </a:pPr>
            <a:r>
              <a:rPr lang="nl-NL" sz="2000" i="1">
                <a:solidFill>
                  <a:schemeClr val="bg1"/>
                </a:solidFill>
                <a:latin typeface="D-DIN" panose="020B0504030202030204"/>
              </a:rPr>
              <a:t>Sociale bewijskracht</a:t>
            </a:r>
            <a:r>
              <a:rPr lang="nl-NL" sz="2000">
                <a:solidFill>
                  <a:schemeClr val="bg1"/>
                </a:solidFill>
                <a:latin typeface="D-DIN" panose="020B0504030202030204"/>
              </a:rPr>
              <a:t>: iedereen doet het, dus het is vast OK</a:t>
            </a:r>
          </a:p>
          <a:p>
            <a:pPr marL="457200" indent="-457200">
              <a:buAutoNum type="arabicParenR"/>
            </a:pPr>
            <a:r>
              <a:rPr lang="nl-NL" sz="2000" i="1">
                <a:solidFill>
                  <a:schemeClr val="bg1"/>
                </a:solidFill>
                <a:latin typeface="D-DIN" panose="020B0504030202030204"/>
              </a:rPr>
              <a:t>Consistentie</a:t>
            </a:r>
            <a:r>
              <a:rPr lang="nl-NL" sz="2000">
                <a:solidFill>
                  <a:schemeClr val="bg1"/>
                </a:solidFill>
                <a:latin typeface="D-DIN" panose="020B0504030202030204"/>
              </a:rPr>
              <a:t>: wie A zegt, zegt ook B/wie ja zegt, zegt geen nee</a:t>
            </a:r>
          </a:p>
          <a:p>
            <a:pPr marL="457200" indent="-457200">
              <a:buAutoNum type="arabicParenR"/>
            </a:pPr>
            <a:r>
              <a:rPr lang="nl-NL" sz="2000" i="1">
                <a:solidFill>
                  <a:schemeClr val="bg1"/>
                </a:solidFill>
                <a:latin typeface="D-DIN" panose="020B0504030202030204"/>
              </a:rPr>
              <a:t>Sympathie</a:t>
            </a:r>
            <a:r>
              <a:rPr lang="nl-NL" sz="2000">
                <a:solidFill>
                  <a:schemeClr val="bg1"/>
                </a:solidFill>
                <a:latin typeface="D-DIN" panose="020B0504030202030204"/>
              </a:rPr>
              <a:t>: ik doe het voor jou, want ik mag je</a:t>
            </a:r>
          </a:p>
          <a:p>
            <a:pPr marL="457200" indent="-457200">
              <a:buAutoNum type="arabicParenR"/>
            </a:pPr>
            <a:r>
              <a:rPr lang="nl-NL" sz="2000" i="1">
                <a:solidFill>
                  <a:schemeClr val="bg1"/>
                </a:solidFill>
                <a:latin typeface="D-DIN" panose="020B0504030202030204"/>
              </a:rPr>
              <a:t>Autoriteit</a:t>
            </a:r>
            <a:r>
              <a:rPr lang="nl-NL" sz="2000">
                <a:solidFill>
                  <a:schemeClr val="bg1"/>
                </a:solidFill>
                <a:latin typeface="D-DIN" panose="020B0504030202030204"/>
              </a:rPr>
              <a:t>: de expert/specialist zegt het, dus dan klopt het</a:t>
            </a:r>
          </a:p>
          <a:p>
            <a:pPr marL="457200" indent="-457200">
              <a:buAutoNum type="arabicParenR"/>
            </a:pPr>
            <a:r>
              <a:rPr lang="nl-NL" sz="2000" i="1">
                <a:solidFill>
                  <a:schemeClr val="bg1"/>
                </a:solidFill>
                <a:latin typeface="D-DIN" panose="020B0504030202030204"/>
              </a:rPr>
              <a:t>Schaarste</a:t>
            </a:r>
            <a:r>
              <a:rPr lang="nl-NL" sz="2000">
                <a:solidFill>
                  <a:schemeClr val="bg1"/>
                </a:solidFill>
                <a:latin typeface="D-DIN" panose="020B0504030202030204"/>
              </a:rPr>
              <a:t>: ik wil niet achter het net vissen</a:t>
            </a:r>
          </a:p>
          <a:p>
            <a:pPr marL="457200" indent="-457200">
              <a:buAutoNum type="arabicParenR"/>
            </a:pPr>
            <a:r>
              <a:rPr lang="nl-NL" sz="2000" i="1">
                <a:solidFill>
                  <a:schemeClr val="bg1"/>
                </a:solidFill>
                <a:latin typeface="D-DIN" panose="020B0504030202030204"/>
              </a:rPr>
              <a:t>Eenheid</a:t>
            </a:r>
            <a:r>
              <a:rPr lang="nl-NL" sz="2000">
                <a:solidFill>
                  <a:schemeClr val="bg1"/>
                </a:solidFill>
                <a:latin typeface="D-DIN" panose="020B0504030202030204"/>
              </a:rPr>
              <a:t>: mensen willen ergens bij horen</a:t>
            </a:r>
          </a:p>
          <a:p>
            <a:pPr marL="457200" indent="-457200">
              <a:buAutoNum type="arabicParenR"/>
            </a:pPr>
            <a:endParaRPr lang="nl-NL" sz="2000" b="1">
              <a:solidFill>
                <a:schemeClr val="bg1"/>
              </a:solidFill>
              <a:latin typeface="D-DIN" panose="020B0504030202030204"/>
            </a:endParaRPr>
          </a:p>
          <a:p>
            <a:pPr marL="0" indent="0">
              <a:buNone/>
            </a:pPr>
            <a:endParaRPr lang="nl-NL">
              <a:latin typeface="D-DIN" panose="020B0504030202030204"/>
            </a:endParaRP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613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4FFD4-37EC-40A2-BE6A-7BCBF8D4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Opbrengst en vervolg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F62140-2F34-46CE-888B-80397A358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Wat heeft vanmiddag je gebracht?</a:t>
            </a:r>
          </a:p>
          <a:p>
            <a:endParaRPr lang="nl-NL"/>
          </a:p>
          <a:p>
            <a:r>
              <a:rPr lang="nl-NL"/>
              <a:t>Waar ga je verder mee?</a:t>
            </a:r>
          </a:p>
          <a:p>
            <a:endParaRPr lang="nl-NL"/>
          </a:p>
          <a:p>
            <a:r>
              <a:rPr lang="nl-NL"/>
              <a:t>Wat zou je verder op weg kunnen helpen?</a:t>
            </a:r>
          </a:p>
        </p:txBody>
      </p:sp>
    </p:spTree>
    <p:extLst>
      <p:ext uri="{BB962C8B-B14F-4D97-AF65-F5344CB8AC3E}">
        <p14:creationId xmlns:p14="http://schemas.microsoft.com/office/powerpoint/2010/main" val="2253928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36E28-34AD-420B-91E6-8964A368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En verder…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F3F974-37B8-4250-8774-C57E4F2B5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7463"/>
            <a:ext cx="7886700" cy="39679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 sz="3200"/>
              <a:t> </a:t>
            </a:r>
            <a:r>
              <a:rPr lang="nl-NL" sz="2400"/>
              <a:t>Powerpoint en materialen ontvang je in de mail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2400"/>
              <a:t>  Check </a:t>
            </a:r>
            <a:r>
              <a:rPr lang="nl-NL" sz="240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www.samenouderworden.nl</a:t>
            </a:r>
            <a:r>
              <a:rPr lang="nl-NL" sz="2400">
                <a:solidFill>
                  <a:schemeClr val="accent5"/>
                </a:solidFill>
              </a:rPr>
              <a:t> </a:t>
            </a:r>
            <a:r>
              <a:rPr lang="nl-NL" sz="2400"/>
              <a:t>voor meer  </a:t>
            </a:r>
          </a:p>
          <a:p>
            <a:pPr marL="0" indent="0">
              <a:buNone/>
            </a:pPr>
            <a:r>
              <a:rPr lang="nl-NL" sz="2400"/>
              <a:t>      materialen en links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2400"/>
              <a:t>   Volgende online workshop:</a:t>
            </a:r>
          </a:p>
          <a:p>
            <a:pPr lvl="1">
              <a:buFontTx/>
              <a:buChar char="-"/>
            </a:pPr>
            <a:r>
              <a:rPr lang="nl-NL"/>
              <a:t>21 september om 14.00 over Lobby &amp; Belangenbehartiging</a:t>
            </a:r>
          </a:p>
          <a:p>
            <a:pPr marL="0" indent="0">
              <a:buNone/>
            </a:pPr>
            <a:r>
              <a:rPr lang="nl-NL" sz="2400"/>
              <a:t>      Meld je aan via de agenda op </a:t>
            </a:r>
            <a:r>
              <a:rPr lang="nl-NL" sz="240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www.nov.nl</a:t>
            </a:r>
            <a:r>
              <a:rPr lang="nl-NL" sz="2400">
                <a:solidFill>
                  <a:schemeClr val="accent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877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82D5B10-AA79-4F16-9152-E3AAA646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Programma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8796F62-8B52-4A70-A211-F494B21B4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/>
              <a:t>Welkom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Positie kiezen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De casus van Geke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Wat werkt wel (en niet)?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Je invloed vergroten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Opbrengsten en vervolg</a:t>
            </a:r>
          </a:p>
        </p:txBody>
      </p:sp>
    </p:spTree>
    <p:extLst>
      <p:ext uri="{BB962C8B-B14F-4D97-AF65-F5344CB8AC3E}">
        <p14:creationId xmlns:p14="http://schemas.microsoft.com/office/powerpoint/2010/main" val="55049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43AA5-A017-4D1B-AFD6-A40E12AA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Werkwijze webinar</a:t>
            </a:r>
            <a:endParaRPr lang="nl-NL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D0BB45-9DBC-47DD-A5C4-73DD851CD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Zet standaard je microfoon uit</a:t>
            </a:r>
          </a:p>
          <a:p>
            <a:r>
              <a:rPr lang="nl-NL"/>
              <a:t>Als je een vraag wilt stellen of iets wilt zeggen, steek je “handje” op, zet je microfoon en camera aan. Wacht tot je de beurt krijgt, anders wordt het chaos.</a:t>
            </a:r>
          </a:p>
          <a:p>
            <a:r>
              <a:rPr lang="nl-NL"/>
              <a:t>Je kunt continu vragen stellen en opmerkingen maken via de chat. We proberen die bij te houden!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938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4FFD4-37EC-40A2-BE6A-7BCBF8D4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De tussenpositie van de coördinator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F62140-2F34-46CE-888B-80397A35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5519"/>
            <a:ext cx="7886700" cy="4591444"/>
          </a:xfrm>
        </p:spPr>
        <p:txBody>
          <a:bodyPr/>
          <a:lstStyle/>
          <a:p>
            <a:pPr marL="0" indent="0">
              <a:buNone/>
            </a:pPr>
            <a:r>
              <a:rPr lang="nl-NL" u="sng"/>
              <a:t>Onderzoek Rol en Positie Coördinator:</a:t>
            </a:r>
          </a:p>
          <a:p>
            <a:r>
              <a:rPr lang="nl-NL"/>
              <a:t>Uitvoerend, tactisch en strategisch: schakelen!</a:t>
            </a:r>
          </a:p>
          <a:p>
            <a:r>
              <a:rPr lang="nl-NL"/>
              <a:t>Vaak niet het kernproces: aan de zijkant</a:t>
            </a:r>
          </a:p>
          <a:p>
            <a:r>
              <a:rPr lang="nl-NL"/>
              <a:t>Verbinder, vertaler én buffer </a:t>
            </a:r>
          </a:p>
          <a:p>
            <a:r>
              <a:rPr lang="nl-NL"/>
              <a:t>Steeds beter verankerd, maar toch nog altijd wankel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59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43AA5-A017-4D1B-AFD6-A40E12AA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De waarde van vrijwilligerswerk</a:t>
            </a:r>
            <a:endParaRPr lang="nl-NL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D0BB45-9DBC-47DD-A5C4-73DD851CD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Maak inzichtelijk waarom werken met vrijwilligers een goed idee is en veel oplevert:</a:t>
            </a:r>
          </a:p>
          <a:p>
            <a:r>
              <a:rPr lang="nl-NL"/>
              <a:t>Voor de organisatie</a:t>
            </a:r>
          </a:p>
          <a:p>
            <a:r>
              <a:rPr lang="nl-NL"/>
              <a:t>Voor de doelgroep</a:t>
            </a:r>
          </a:p>
          <a:p>
            <a:r>
              <a:rPr lang="nl-NL"/>
              <a:t>Voor de vrijwilliger</a:t>
            </a:r>
          </a:p>
          <a:p>
            <a:r>
              <a:rPr lang="nl-NL"/>
              <a:t>Voor de samenleving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090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4FE56743-7A51-4DE5-867E-1F1BB1765660}"/>
              </a:ext>
            </a:extLst>
          </p:cNvPr>
          <p:cNvSpPr/>
          <p:nvPr/>
        </p:nvSpPr>
        <p:spPr>
          <a:xfrm>
            <a:off x="2793535" y="1898009"/>
            <a:ext cx="2986480" cy="31290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302F1DAD-78E2-4693-AE1B-A3AF8394ECEC}"/>
              </a:ext>
            </a:extLst>
          </p:cNvPr>
          <p:cNvSpPr/>
          <p:nvPr/>
        </p:nvSpPr>
        <p:spPr>
          <a:xfrm>
            <a:off x="3531764" y="2718034"/>
            <a:ext cx="1585519" cy="1543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A36E28-34AD-420B-91E6-8964A368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Cirkels van Invloed en Betrokkenheid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F3F974-37B8-4250-8774-C57E4F2B5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/>
              <a:t>	</a:t>
            </a:r>
          </a:p>
          <a:p>
            <a:pPr marL="0" indent="0">
              <a:buNone/>
            </a:pPr>
            <a:r>
              <a:rPr lang="nl-NL" sz="2400"/>
              <a:t>			</a:t>
            </a:r>
            <a:r>
              <a:rPr lang="nl-NL" sz="2400">
                <a:solidFill>
                  <a:srgbClr val="000000"/>
                </a:solidFill>
              </a:rPr>
              <a:t>Betrokkenheid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/>
              <a:t>			     </a:t>
            </a:r>
            <a:r>
              <a:rPr lang="nl-NL" sz="2400">
                <a:solidFill>
                  <a:srgbClr val="000000"/>
                </a:solidFill>
              </a:rPr>
              <a:t>Invloed</a:t>
            </a:r>
          </a:p>
        </p:txBody>
      </p:sp>
    </p:spTree>
    <p:extLst>
      <p:ext uri="{BB962C8B-B14F-4D97-AF65-F5344CB8AC3E}">
        <p14:creationId xmlns:p14="http://schemas.microsoft.com/office/powerpoint/2010/main" val="422957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4FFD4-37EC-40A2-BE6A-7BCBF8D4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De casus van Geke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F62140-2F34-46CE-888B-80397A35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5519"/>
            <a:ext cx="7886700" cy="4591444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Hoe krijg je collega’s mee om gezamenlijk verantwoordelijkheid te nemen voor het contact met en de waardering van vrijwilligers?</a:t>
            </a:r>
          </a:p>
        </p:txBody>
      </p:sp>
    </p:spTree>
    <p:extLst>
      <p:ext uri="{BB962C8B-B14F-4D97-AF65-F5344CB8AC3E}">
        <p14:creationId xmlns:p14="http://schemas.microsoft.com/office/powerpoint/2010/main" val="325109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9EEA5-576C-4281-AD1D-BC24BC90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Wat werkt wel (en niet)?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9F7EDD-4EB0-439C-B9F9-5853B78EC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039" y="1817236"/>
            <a:ext cx="78867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/>
              <a:t> Wat heeft je tot nu toe geholpen om je strategisch</a:t>
            </a:r>
          </a:p>
          <a:p>
            <a:pPr marL="0" indent="0">
              <a:buNone/>
            </a:pPr>
            <a:r>
              <a:rPr lang="nl-NL"/>
              <a:t>     te positioneren? Wat werkt voor jou&gt;</a:t>
            </a:r>
          </a:p>
          <a:p>
            <a:pPr marL="0" indent="0">
              <a:buNone/>
            </a:pPr>
            <a:endParaRPr lang="nl-NL"/>
          </a:p>
          <a:p>
            <a:pPr>
              <a:buFont typeface="Wingdings" panose="05000000000000000000" pitchFamily="2" charset="2"/>
              <a:buChar char="q"/>
            </a:pPr>
            <a:r>
              <a:rPr lang="nl-NL"/>
              <a:t> Waar loop je vast, waaraan heb je behoefte?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0277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4FFD4-37EC-40A2-BE6A-7BCBF8D4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Invloed vergroten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F62140-2F34-46CE-888B-80397A358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/>
              <a:t>Waar zit je persoonlijke kracht?</a:t>
            </a:r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r>
              <a:rPr lang="nl-NL" sz="2000" u="sng"/>
              <a:t>Overtuigen</a:t>
            </a:r>
            <a:r>
              <a:rPr lang="nl-NL" sz="2000"/>
              <a:t>: - voorstellen doen		</a:t>
            </a:r>
            <a:r>
              <a:rPr lang="nl-NL" sz="2000" u="sng"/>
              <a:t>Onderzoeken</a:t>
            </a:r>
            <a:r>
              <a:rPr lang="nl-NL" sz="2000"/>
              <a:t>: - vragen stellen</a:t>
            </a:r>
          </a:p>
          <a:p>
            <a:pPr marL="0" indent="0">
              <a:buNone/>
            </a:pPr>
            <a:r>
              <a:rPr lang="nl-NL" sz="2000"/>
              <a:t>	       - argumenteren			          - luisteren</a:t>
            </a:r>
          </a:p>
          <a:p>
            <a:pPr marL="0" indent="0">
              <a:buNone/>
            </a:pPr>
            <a:r>
              <a:rPr lang="nl-NL" sz="2000"/>
              <a:t>						          - onthullen</a:t>
            </a:r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r>
              <a:rPr lang="nl-NL" sz="2000" u="sng"/>
              <a:t>Aansporen</a:t>
            </a:r>
            <a:r>
              <a:rPr lang="nl-NL" sz="2000"/>
              <a:t>: - normen stellen		</a:t>
            </a:r>
            <a:r>
              <a:rPr lang="nl-NL" sz="2000" u="sng"/>
              <a:t>Inspireren</a:t>
            </a:r>
            <a:r>
              <a:rPr lang="nl-NL" sz="2000"/>
              <a:t>:       - bundelen</a:t>
            </a:r>
          </a:p>
          <a:p>
            <a:pPr marL="0" indent="0">
              <a:buNone/>
            </a:pPr>
            <a:r>
              <a:rPr lang="nl-NL" sz="2000"/>
              <a:t>	      - oordelen				           - verbeelden</a:t>
            </a:r>
          </a:p>
          <a:p>
            <a:pPr marL="0" indent="0">
              <a:buNone/>
            </a:pPr>
            <a:r>
              <a:rPr lang="nl-NL" sz="2000"/>
              <a:t>	      - geven en nemen</a:t>
            </a:r>
          </a:p>
        </p:txBody>
      </p:sp>
    </p:spTree>
    <p:extLst>
      <p:ext uri="{BB962C8B-B14F-4D97-AF65-F5344CB8AC3E}">
        <p14:creationId xmlns:p14="http://schemas.microsoft.com/office/powerpoint/2010/main" val="18149916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6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66"/>
      </a:accent1>
      <a:accent2>
        <a:srgbClr val="99FF33"/>
      </a:accent2>
      <a:accent3>
        <a:srgbClr val="0099CC"/>
      </a:accent3>
      <a:accent4>
        <a:srgbClr val="FFCC00"/>
      </a:accent4>
      <a:accent5>
        <a:srgbClr val="00CC00"/>
      </a:accent5>
      <a:accent6>
        <a:srgbClr val="33CCCC"/>
      </a:accent6>
      <a:hlink>
        <a:srgbClr val="0563C1"/>
      </a:hlink>
      <a:folHlink>
        <a:srgbClr val="954F72"/>
      </a:folHlink>
    </a:clrScheme>
    <a:fontScheme name="Aangepast 1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</TotalTime>
  <Words>571</Words>
  <Application>Microsoft Office PowerPoint</Application>
  <PresentationFormat>Diavoorstelling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Corbel</vt:lpstr>
      <vt:lpstr>D-DIN</vt:lpstr>
      <vt:lpstr>VAG Rounded</vt:lpstr>
      <vt:lpstr>Wingdings</vt:lpstr>
      <vt:lpstr>Kantoorthema</vt:lpstr>
      <vt:lpstr>Samen Ouder Worden</vt:lpstr>
      <vt:lpstr>Programma</vt:lpstr>
      <vt:lpstr>Werkwijze webinar</vt:lpstr>
      <vt:lpstr>De tussenpositie van de coördinator</vt:lpstr>
      <vt:lpstr>De waarde van vrijwilligerswerk</vt:lpstr>
      <vt:lpstr>Cirkels van Invloed en Betrokkenheid</vt:lpstr>
      <vt:lpstr>De casus van Geke</vt:lpstr>
      <vt:lpstr>Wat werkt wel (en niet)?</vt:lpstr>
      <vt:lpstr>Invloed vergroten</vt:lpstr>
      <vt:lpstr>Invloed vergroten</vt:lpstr>
      <vt:lpstr>Invloed vergroten</vt:lpstr>
      <vt:lpstr>Opbrengst en vervolg</vt:lpstr>
      <vt:lpstr>En verder…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Yvonne Snelders</dc:creator>
  <cp:lastModifiedBy>willem</cp:lastModifiedBy>
  <cp:revision>35</cp:revision>
  <cp:lastPrinted>2020-09-14T08:01:39Z</cp:lastPrinted>
  <dcterms:created xsi:type="dcterms:W3CDTF">2019-04-25T14:11:24Z</dcterms:created>
  <dcterms:modified xsi:type="dcterms:W3CDTF">2020-09-14T11:01:23Z</dcterms:modified>
</cp:coreProperties>
</file>