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6" r:id="rId4"/>
    <p:sldId id="283" r:id="rId5"/>
    <p:sldId id="261" r:id="rId6"/>
    <p:sldId id="260" r:id="rId7"/>
    <p:sldId id="277" r:id="rId8"/>
    <p:sldId id="278" r:id="rId9"/>
    <p:sldId id="279" r:id="rId10"/>
    <p:sldId id="280" r:id="rId11"/>
    <p:sldId id="284" r:id="rId12"/>
    <p:sldId id="282" r:id="rId13"/>
    <p:sldId id="285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A01F8FB-C1AA-46F2-BFBB-244BDC8E6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5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191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 b="0">
                <a:latin typeface="D-DIN" panose="020B050403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057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176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latin typeface="D-DIN" panose="020B0504030202030204" pitchFamily="34" charset="0"/>
              </a:defRPr>
            </a:lvl1pPr>
            <a:lvl2pPr>
              <a:defRPr b="0">
                <a:latin typeface="D-DIN" panose="020B0504030202030204" pitchFamily="34" charset="0"/>
              </a:defRPr>
            </a:lvl2pPr>
            <a:lvl3pPr>
              <a:defRPr b="0">
                <a:latin typeface="D-DIN" panose="020B0504030202030204" pitchFamily="34" charset="0"/>
              </a:defRPr>
            </a:lvl3pPr>
            <a:lvl4pPr>
              <a:defRPr b="0">
                <a:latin typeface="D-DIN" panose="020B0504030202030204" pitchFamily="34" charset="0"/>
              </a:defRPr>
            </a:lvl4pPr>
            <a:lvl5pPr>
              <a:defRPr b="0"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90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VAG Rounded" pitchFamily="50" charset="0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D-DIN" panose="020B0504030202030204" pitchFamily="34" charset="0"/>
              </a:defRPr>
            </a:lvl1pPr>
            <a:lvl2pPr>
              <a:defRPr>
                <a:latin typeface="D-DIN" panose="020B0504030202030204" pitchFamily="34" charset="0"/>
              </a:defRPr>
            </a:lvl2pPr>
            <a:lvl3pPr>
              <a:defRPr>
                <a:latin typeface="D-DIN" panose="020B0504030202030204" pitchFamily="34" charset="0"/>
              </a:defRPr>
            </a:lvl3pPr>
            <a:lvl4pPr>
              <a:defRPr>
                <a:latin typeface="D-DIN" panose="020B0504030202030204" pitchFamily="34" charset="0"/>
              </a:defRPr>
            </a:lvl4pPr>
            <a:lvl5pPr>
              <a:defRPr>
                <a:latin typeface="D-DIN" panose="020B0504030202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9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5C8B-CD95-46F9-A34C-D39B8717163A}" type="datetimeFigureOut">
              <a:rPr lang="nl-NL" smtClean="0"/>
              <a:t>9-9-2020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514CB-C89E-4EDD-8C15-3C1E4427B8F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33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v.nl/" TargetMode="External"/><Relationship Id="rId2" Type="http://schemas.openxmlformats.org/officeDocument/2006/relationships/hyperlink" Target="http://www.samenouderworden.nl/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B5CEC5-2EEF-4AFD-99E6-66F952414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/>
          <a:lstStyle/>
          <a:p>
            <a:r>
              <a:rPr lang="nl-NL"/>
              <a:t>Samen Ouder Worden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1911A98-FB65-4853-8CC5-7D6307BF33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NL" sz="2800"/>
              <a:t>Workshop “Netwerk Versterken”</a:t>
            </a:r>
          </a:p>
          <a:p>
            <a:endParaRPr lang="nl-NL" sz="1400"/>
          </a:p>
          <a:p>
            <a:r>
              <a:rPr lang="nl-NL" sz="2800" b="1"/>
              <a:t>Start: 14:00</a:t>
            </a:r>
            <a:endParaRPr lang="nl-NL" sz="2800" b="1" dirty="0"/>
          </a:p>
        </p:txBody>
      </p:sp>
    </p:spTree>
    <p:extLst>
      <p:ext uri="{BB962C8B-B14F-4D97-AF65-F5344CB8AC3E}">
        <p14:creationId xmlns:p14="http://schemas.microsoft.com/office/powerpoint/2010/main" val="2490127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3) Breng de verhoudingen in beeld</a:t>
            </a:r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49DDAE4-9FBC-48F3-8DBE-127648508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584235"/>
              </p:ext>
            </p:extLst>
          </p:nvPr>
        </p:nvGraphicFramePr>
        <p:xfrm>
          <a:off x="628650" y="1825625"/>
          <a:ext cx="7886700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68598">
                  <a:extLst>
                    <a:ext uri="{9D8B030D-6E8A-4147-A177-3AD203B41FA5}">
                      <a16:colId xmlns:a16="http://schemas.microsoft.com/office/drawing/2014/main" val="3610502534"/>
                    </a:ext>
                  </a:extLst>
                </a:gridCol>
                <a:gridCol w="2097247">
                  <a:extLst>
                    <a:ext uri="{9D8B030D-6E8A-4147-A177-3AD203B41FA5}">
                      <a16:colId xmlns:a16="http://schemas.microsoft.com/office/drawing/2014/main" val="3918702865"/>
                    </a:ext>
                  </a:extLst>
                </a:gridCol>
                <a:gridCol w="2349180">
                  <a:extLst>
                    <a:ext uri="{9D8B030D-6E8A-4147-A177-3AD203B41FA5}">
                      <a16:colId xmlns:a16="http://schemas.microsoft.com/office/drawing/2014/main" val="1712553486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val="10297442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Vertrouwen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Overeenstemming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/>
                        <a:t>Invloed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184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ysClr val="windowText" lastClr="000000"/>
                          </a:solidFill>
                        </a:rPr>
                        <a:t>Partij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205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ysClr val="windowText" lastClr="000000"/>
                          </a:solidFill>
                        </a:rPr>
                        <a:t>Partij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02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>
                          <a:solidFill>
                            <a:sysClr val="windowText" lastClr="000000"/>
                          </a:solidFill>
                        </a:rPr>
                        <a:t>Partij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0000"/>
                          </a:solidFill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>
                          <a:solidFill>
                            <a:srgbClr val="000000"/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29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39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al 19">
            <a:extLst>
              <a:ext uri="{FF2B5EF4-FFF2-40B4-BE49-F238E27FC236}">
                <a16:creationId xmlns:a16="http://schemas.microsoft.com/office/drawing/2014/main" id="{462CB7DD-CF70-4575-8EC0-C3EF5D138A85}"/>
              </a:ext>
            </a:extLst>
          </p:cNvPr>
          <p:cNvSpPr/>
          <p:nvPr/>
        </p:nvSpPr>
        <p:spPr>
          <a:xfrm>
            <a:off x="5226603" y="2157210"/>
            <a:ext cx="234890" cy="263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Ovaal 15">
            <a:extLst>
              <a:ext uri="{FF2B5EF4-FFF2-40B4-BE49-F238E27FC236}">
                <a16:creationId xmlns:a16="http://schemas.microsoft.com/office/drawing/2014/main" id="{6D403F1F-6065-44B6-B63B-5B5327B78941}"/>
              </a:ext>
            </a:extLst>
          </p:cNvPr>
          <p:cNvSpPr/>
          <p:nvPr/>
        </p:nvSpPr>
        <p:spPr>
          <a:xfrm>
            <a:off x="2072080" y="2768371"/>
            <a:ext cx="956332" cy="9143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25741F9F-5C2E-4712-8C41-06C73021CEFA}"/>
              </a:ext>
            </a:extLst>
          </p:cNvPr>
          <p:cNvSpPr/>
          <p:nvPr/>
        </p:nvSpPr>
        <p:spPr>
          <a:xfrm>
            <a:off x="8070209" y="1652627"/>
            <a:ext cx="445136" cy="45750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Of zo: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073"/>
            <a:ext cx="7886700" cy="4127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600"/>
              <a:t>Vaak eens</a:t>
            </a:r>
          </a:p>
          <a:p>
            <a:pPr marL="0" indent="0">
              <a:buNone/>
            </a:pPr>
            <a:r>
              <a:rPr lang="nl-NL" sz="1600"/>
              <a:t>								    </a:t>
            </a:r>
            <a:r>
              <a:rPr lang="nl-NL" sz="1600">
                <a:solidFill>
                  <a:srgbClr val="FF0000"/>
                </a:solidFill>
              </a:rPr>
              <a:t>A</a:t>
            </a:r>
          </a:p>
          <a:p>
            <a:pPr marL="0" indent="0">
              <a:buNone/>
            </a:pPr>
            <a:r>
              <a:rPr lang="nl-NL" sz="1600"/>
              <a:t>					</a:t>
            </a:r>
            <a:r>
              <a:rPr lang="nl-NL" sz="1600">
                <a:solidFill>
                  <a:srgbClr val="FF0000"/>
                </a:solidFill>
              </a:rPr>
              <a:t>C</a:t>
            </a:r>
          </a:p>
          <a:p>
            <a:pPr marL="0" indent="0">
              <a:buNone/>
            </a:pPr>
            <a:endParaRPr lang="nl-NL" sz="1600"/>
          </a:p>
          <a:p>
            <a:pPr marL="0" indent="0">
              <a:buNone/>
            </a:pPr>
            <a:r>
              <a:rPr lang="nl-NL" sz="1600"/>
              <a:t>Soms eens</a:t>
            </a:r>
          </a:p>
          <a:p>
            <a:pPr marL="0" indent="0">
              <a:buNone/>
            </a:pPr>
            <a:r>
              <a:rPr lang="nl-NL" sz="1600">
                <a:solidFill>
                  <a:srgbClr val="FF0000"/>
                </a:solidFill>
              </a:rPr>
              <a:t>                                       B</a:t>
            </a:r>
          </a:p>
          <a:p>
            <a:pPr marL="0" indent="0">
              <a:buNone/>
            </a:pPr>
            <a:endParaRPr lang="nl-NL" sz="1600"/>
          </a:p>
          <a:p>
            <a:pPr marL="0" indent="0">
              <a:buNone/>
            </a:pPr>
            <a:endParaRPr lang="nl-NL" sz="1600"/>
          </a:p>
          <a:p>
            <a:pPr marL="0" indent="0">
              <a:buNone/>
            </a:pPr>
            <a:r>
              <a:rPr lang="nl-NL" sz="1600"/>
              <a:t>Nooit eens</a:t>
            </a:r>
          </a:p>
          <a:p>
            <a:pPr marL="0" indent="0">
              <a:buNone/>
            </a:pPr>
            <a:r>
              <a:rPr lang="nl-NL" sz="1600"/>
              <a:t>	       Weinig vertrouwen			                  Veel vertrouwen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79C1B03C-DC7A-4BF9-89AA-3D0191925571}"/>
              </a:ext>
            </a:extLst>
          </p:cNvPr>
          <p:cNvCxnSpPr/>
          <p:nvPr/>
        </p:nvCxnSpPr>
        <p:spPr>
          <a:xfrm>
            <a:off x="1937857" y="1543574"/>
            <a:ext cx="0" cy="29193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0AA82C84-3F65-4B8F-B971-C2E49994D365}"/>
              </a:ext>
            </a:extLst>
          </p:cNvPr>
          <p:cNvCxnSpPr/>
          <p:nvPr/>
        </p:nvCxnSpPr>
        <p:spPr>
          <a:xfrm>
            <a:off x="1937857" y="4479721"/>
            <a:ext cx="65774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928E5DAE-9B11-4659-A85D-353865F694B5}"/>
              </a:ext>
            </a:extLst>
          </p:cNvPr>
          <p:cNvCxnSpPr/>
          <p:nvPr/>
        </p:nvCxnSpPr>
        <p:spPr>
          <a:xfrm>
            <a:off x="1937857" y="3498210"/>
            <a:ext cx="657749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8A774C4A-E183-4902-86E7-07DE7DE35ADD}"/>
              </a:ext>
            </a:extLst>
          </p:cNvPr>
          <p:cNvCxnSpPr/>
          <p:nvPr/>
        </p:nvCxnSpPr>
        <p:spPr>
          <a:xfrm>
            <a:off x="1937857" y="2365695"/>
            <a:ext cx="6644081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D220898-1F57-4813-AC45-1060ACD2A7DC}"/>
              </a:ext>
            </a:extLst>
          </p:cNvPr>
          <p:cNvCxnSpPr/>
          <p:nvPr/>
        </p:nvCxnSpPr>
        <p:spPr>
          <a:xfrm flipV="1">
            <a:off x="4160940" y="1543574"/>
            <a:ext cx="0" cy="29193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7A17FBEF-D172-4B4A-8E0C-625BCB0C41BA}"/>
              </a:ext>
            </a:extLst>
          </p:cNvPr>
          <p:cNvCxnSpPr/>
          <p:nvPr/>
        </p:nvCxnSpPr>
        <p:spPr>
          <a:xfrm flipV="1">
            <a:off x="6660859" y="1543574"/>
            <a:ext cx="0" cy="29361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al 16">
            <a:extLst>
              <a:ext uri="{FF2B5EF4-FFF2-40B4-BE49-F238E27FC236}">
                <a16:creationId xmlns:a16="http://schemas.microsoft.com/office/drawing/2014/main" id="{C324EB3F-F928-4BF2-ADAF-2E3772218E71}"/>
              </a:ext>
            </a:extLst>
          </p:cNvPr>
          <p:cNvSpPr/>
          <p:nvPr/>
        </p:nvSpPr>
        <p:spPr>
          <a:xfrm>
            <a:off x="7206143" y="1803633"/>
            <a:ext cx="243260" cy="2852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>
            <a:extLst>
              <a:ext uri="{FF2B5EF4-FFF2-40B4-BE49-F238E27FC236}">
                <a16:creationId xmlns:a16="http://schemas.microsoft.com/office/drawing/2014/main" id="{EB141456-4EC1-41AF-9E48-F6ED08B766E1}"/>
              </a:ext>
            </a:extLst>
          </p:cNvPr>
          <p:cNvSpPr/>
          <p:nvPr/>
        </p:nvSpPr>
        <p:spPr>
          <a:xfrm>
            <a:off x="4496499" y="2672199"/>
            <a:ext cx="545284" cy="59111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79F9600E-ED72-4641-84C7-897F23E6104C}"/>
              </a:ext>
            </a:extLst>
          </p:cNvPr>
          <p:cNvSpPr/>
          <p:nvPr/>
        </p:nvSpPr>
        <p:spPr>
          <a:xfrm>
            <a:off x="7625593" y="2470865"/>
            <a:ext cx="906002" cy="867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60A295CA-FB2E-4245-8244-23545ECD708A}"/>
              </a:ext>
            </a:extLst>
          </p:cNvPr>
          <p:cNvSpPr/>
          <p:nvPr/>
        </p:nvSpPr>
        <p:spPr>
          <a:xfrm>
            <a:off x="3196207" y="4152553"/>
            <a:ext cx="243268" cy="2516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210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4) Trek conclusies en 5) Neem actie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/>
              <a:t>  Hoe is je positie nu?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/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 Hoe zou je willen dat deze wordt?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/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 Waar kun je aan sleutelen?</a:t>
            </a:r>
          </a:p>
          <a:p>
            <a:pPr>
              <a:buFont typeface="Wingdings" panose="05000000000000000000" pitchFamily="2" charset="2"/>
              <a:buChar char="Ø"/>
            </a:pPr>
            <a:endParaRPr lang="nl-NL"/>
          </a:p>
          <a:p>
            <a:pPr>
              <a:buFont typeface="Wingdings" panose="05000000000000000000" pitchFamily="2" charset="2"/>
              <a:buChar char="Ø"/>
            </a:pPr>
            <a:r>
              <a:rPr lang="nl-NL"/>
              <a:t>  Hoe kun je dat mét anderen doen?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933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Opbrengst en vervolg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Wat heeft vanmiddag je gebracht?</a:t>
            </a:r>
          </a:p>
          <a:p>
            <a:endParaRPr lang="nl-NL"/>
          </a:p>
          <a:p>
            <a:r>
              <a:rPr lang="nl-NL"/>
              <a:t>Waar ga je verder mee?</a:t>
            </a:r>
          </a:p>
          <a:p>
            <a:endParaRPr lang="nl-NL"/>
          </a:p>
          <a:p>
            <a:r>
              <a:rPr lang="nl-NL"/>
              <a:t>Wat zou je verder op weg kunnen helpen?</a:t>
            </a:r>
          </a:p>
        </p:txBody>
      </p:sp>
    </p:spTree>
    <p:extLst>
      <p:ext uri="{BB962C8B-B14F-4D97-AF65-F5344CB8AC3E}">
        <p14:creationId xmlns:p14="http://schemas.microsoft.com/office/powerpoint/2010/main" val="2253928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En verder…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27463"/>
            <a:ext cx="7886700" cy="396799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nl-NL" sz="3200"/>
              <a:t> </a:t>
            </a:r>
            <a:r>
              <a:rPr lang="nl-NL" sz="2400"/>
              <a:t>Check </a:t>
            </a:r>
            <a:r>
              <a:rPr lang="nl-NL" sz="240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www.samenouderworden.nl</a:t>
            </a:r>
            <a:r>
              <a:rPr lang="nl-NL" sz="2400">
                <a:solidFill>
                  <a:schemeClr val="accent5"/>
                </a:solidFill>
              </a:rPr>
              <a:t> </a:t>
            </a:r>
            <a:r>
              <a:rPr lang="nl-NL" sz="2400"/>
              <a:t>voor de</a:t>
            </a:r>
          </a:p>
          <a:p>
            <a:pPr marL="0" indent="0">
              <a:buNone/>
            </a:pPr>
            <a:r>
              <a:rPr lang="nl-NL" sz="2400"/>
              <a:t>       powerpoint, materialen en links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nl-NL" sz="2400"/>
              <a:t>   Volgende online workshops:</a:t>
            </a:r>
          </a:p>
          <a:p>
            <a:pPr lvl="1">
              <a:buFontTx/>
              <a:buChar char="-"/>
            </a:pPr>
            <a:r>
              <a:rPr lang="nl-NL"/>
              <a:t>14 september om 14.00 over Strategische Positionering</a:t>
            </a:r>
          </a:p>
          <a:p>
            <a:pPr lvl="1">
              <a:buFontTx/>
              <a:buChar char="-"/>
            </a:pPr>
            <a:r>
              <a:rPr lang="nl-NL"/>
              <a:t>21 september om 14.00 over Lobby &amp; Belangenbehartiging</a:t>
            </a:r>
          </a:p>
          <a:p>
            <a:pPr marL="0" indent="0">
              <a:buNone/>
            </a:pPr>
            <a:r>
              <a:rPr lang="nl-NL" sz="2400"/>
              <a:t>      Meld je aan via de agenda op </a:t>
            </a:r>
            <a:r>
              <a:rPr lang="nl-NL" sz="240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www.nov.nl</a:t>
            </a:r>
            <a:r>
              <a:rPr lang="nl-NL" sz="2400">
                <a:solidFill>
                  <a:schemeClr val="accent5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8773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82D5B10-AA79-4F16-9152-E3AAA6464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Programma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8796F62-8B52-4A70-A211-F494B21B4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/>
              <a:t>Welkom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Het belang van een sterk netwerk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Wat werkt wel (en niet)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Je netwerk in kaart brengen en beoordelen</a:t>
            </a:r>
          </a:p>
          <a:p>
            <a:pPr marL="514350" indent="-514350">
              <a:buFont typeface="+mj-lt"/>
              <a:buAutoNum type="arabicPeriod"/>
            </a:pPr>
            <a:r>
              <a:rPr lang="nl-NL"/>
              <a:t>Opbrengsten en vervolg</a:t>
            </a:r>
          </a:p>
        </p:txBody>
      </p:sp>
    </p:spTree>
    <p:extLst>
      <p:ext uri="{BB962C8B-B14F-4D97-AF65-F5344CB8AC3E}">
        <p14:creationId xmlns:p14="http://schemas.microsoft.com/office/powerpoint/2010/main" val="550495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E43AA5-A017-4D1B-AFD6-A40E12AA9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Werkwijze webinar</a:t>
            </a:r>
            <a:endParaRPr lang="nl-NL" sz="36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FD0BB45-9DBC-47DD-A5C4-73DD851CD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Zet standaard je microfoon uit</a:t>
            </a:r>
          </a:p>
          <a:p>
            <a:r>
              <a:rPr lang="nl-NL"/>
              <a:t>Als je een vraag wilt stellen of iets wilt zeggen, steek je “handje”op, zet je microfoon en camera aan. Wacht tot je de beurt krijgt, anders wordt het chaos.</a:t>
            </a:r>
          </a:p>
          <a:p>
            <a:r>
              <a:rPr lang="nl-NL"/>
              <a:t>Je kunt continu vragen stellen en opmerkingen maken via de chat. We proberen die bij te houden!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19388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Het belang van een netwerk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5519"/>
            <a:ext cx="7886700" cy="4591444"/>
          </a:xfrm>
        </p:spPr>
        <p:txBody>
          <a:bodyPr/>
          <a:lstStyle/>
          <a:p>
            <a:pPr marL="0" indent="0">
              <a:buNone/>
            </a:pPr>
            <a:r>
              <a:rPr lang="nl-NL" u="sng"/>
              <a:t>Onderzoek Rol en Positie Coördinator:</a:t>
            </a:r>
          </a:p>
          <a:p>
            <a:pPr marL="0" indent="0">
              <a:buNone/>
            </a:pPr>
            <a:endParaRPr lang="nl-NL"/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Sterker staan buiten én binnen je organisatie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Samen optrekken richting opdrachtgevers en financiers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Met en van elkaar leren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Gebruik maken van elkaars mogelijkheden én vrijwilligers</a:t>
            </a:r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959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Het belang van een netwerk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u="sng"/>
              <a:t>Duurzaam inzetten van vrijwillige energie </a:t>
            </a:r>
          </a:p>
          <a:p>
            <a:pPr marL="0" indent="0">
              <a:buNone/>
            </a:pPr>
            <a:r>
              <a:rPr lang="nl-NL" u="sng"/>
              <a:t>(Lucas Meijs)</a:t>
            </a:r>
          </a:p>
          <a:p>
            <a:pPr marL="0" indent="0">
              <a:buNone/>
            </a:pPr>
            <a:endParaRPr lang="nl-NL" sz="3200"/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De cruciale rol van de ‘gatekeeper’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nl-NL" sz="2400"/>
              <a:t>Circulaire en duurzame inzet vergt samenwerking</a:t>
            </a:r>
          </a:p>
        </p:txBody>
      </p:sp>
    </p:spTree>
    <p:extLst>
      <p:ext uri="{BB962C8B-B14F-4D97-AF65-F5344CB8AC3E}">
        <p14:creationId xmlns:p14="http://schemas.microsoft.com/office/powerpoint/2010/main" val="4229578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Wat werkt wel (en niet)?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039" y="1817236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nl-NL"/>
              <a:t> Wat heeft je tot nu toe geholpen om je netwerk te</a:t>
            </a:r>
          </a:p>
          <a:p>
            <a:pPr marL="0" indent="0">
              <a:buNone/>
            </a:pPr>
            <a:r>
              <a:rPr lang="nl-NL"/>
              <a:t>      versterken?</a:t>
            </a:r>
          </a:p>
          <a:p>
            <a:pPr marL="0" indent="0">
              <a:buNone/>
            </a:pPr>
            <a:endParaRPr lang="nl-NL"/>
          </a:p>
          <a:p>
            <a:pPr>
              <a:buFont typeface="Wingdings" panose="05000000000000000000" pitchFamily="2" charset="2"/>
              <a:buChar char="q"/>
            </a:pPr>
            <a:r>
              <a:rPr lang="nl-NL"/>
              <a:t> Wat werkt voor jou, waarin ben je succesvol?</a:t>
            </a:r>
          </a:p>
          <a:p>
            <a:pPr>
              <a:buFont typeface="Wingdings" panose="05000000000000000000" pitchFamily="2" charset="2"/>
              <a:buChar char="q"/>
            </a:pPr>
            <a:endParaRPr lang="nl-NL"/>
          </a:p>
          <a:p>
            <a:pPr>
              <a:buFont typeface="Wingdings" panose="05000000000000000000" pitchFamily="2" charset="2"/>
              <a:buChar char="q"/>
            </a:pPr>
            <a:r>
              <a:rPr lang="nl-NL"/>
              <a:t> Waar loop je vast, waaraan heb je behoefte?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0277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4FFD4-37EC-40A2-BE6A-7BCBF8D47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Je netwerk in 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3F62140-2F34-46CE-888B-80397A3584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nl-NL"/>
              <a:t>Inventariseer je netwerk</a:t>
            </a:r>
          </a:p>
          <a:p>
            <a:pPr marL="514350" indent="-514350">
              <a:buAutoNum type="arabicParenR"/>
            </a:pPr>
            <a:r>
              <a:rPr lang="nl-NL"/>
              <a:t>Bepaal mate van vertrouwen, overeenstemming en invloed</a:t>
            </a:r>
          </a:p>
          <a:p>
            <a:pPr marL="514350" indent="-514350">
              <a:buAutoNum type="arabicParenR"/>
            </a:pPr>
            <a:r>
              <a:rPr lang="nl-NL"/>
              <a:t>Breng de verhoudingen in beeld</a:t>
            </a:r>
          </a:p>
          <a:p>
            <a:pPr marL="514350" indent="-514350">
              <a:buAutoNum type="arabicParenR"/>
            </a:pPr>
            <a:r>
              <a:rPr lang="nl-NL"/>
              <a:t>Trek conclusies over het verschil tussen huidige en gewenste positie</a:t>
            </a:r>
          </a:p>
          <a:p>
            <a:pPr marL="514350" indent="-514350">
              <a:buAutoNum type="arabicParenR"/>
            </a:pPr>
            <a:r>
              <a:rPr lang="nl-NL"/>
              <a:t>Neem actie!</a:t>
            </a:r>
          </a:p>
        </p:txBody>
      </p:sp>
    </p:spTree>
    <p:extLst>
      <p:ext uri="{BB962C8B-B14F-4D97-AF65-F5344CB8AC3E}">
        <p14:creationId xmlns:p14="http://schemas.microsoft.com/office/powerpoint/2010/main" val="1814991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A36E28-34AD-420B-91E6-8964A3689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/>
              <a:t>1) Inventariseer je netwerk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F3F974-37B8-4250-8774-C57E4F2B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68073"/>
            <a:ext cx="7886700" cy="4127384"/>
          </a:xfrm>
        </p:spPr>
        <p:txBody>
          <a:bodyPr>
            <a:normAutofit fontScale="85000" lnSpcReduction="10000"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De partijen waar je niet omheen kunt (wie bereiden voor, besluiten, hebben invloed, financieren of kunnen tegenhouden?)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endParaRPr lang="nl-NL" sz="2400">
              <a:effectLst/>
              <a:latin typeface="D-DIN" panose="020B0504030202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De partijen waar je niet omheen wilt (wie heb je nodig, helpen, komen van pas, bieden voordeel?)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endParaRPr lang="nl-NL" sz="2400">
              <a:effectLst/>
              <a:latin typeface="D-DIN" panose="020B0504030202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De partijen die je altijd vergeet (wie zijn aanpalend bezig, zijn achter de schermen bezig, hebben met de uitkomsten te maken?)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endParaRPr lang="nl-NL" sz="2400">
              <a:effectLst/>
              <a:latin typeface="D-DIN" panose="020B0504030202030204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De partijen die lastig te vinden zijn (wie zijn niet zichtbaar, zeggen weinig, hebben geen direct contact, worden niet bereikt?)</a:t>
            </a:r>
          </a:p>
          <a:p>
            <a:pPr marL="0" indent="0">
              <a:buNone/>
            </a:pPr>
            <a:endParaRPr lang="nl-NL" sz="3200"/>
          </a:p>
        </p:txBody>
      </p:sp>
    </p:spTree>
    <p:extLst>
      <p:ext uri="{BB962C8B-B14F-4D97-AF65-F5344CB8AC3E}">
        <p14:creationId xmlns:p14="http://schemas.microsoft.com/office/powerpoint/2010/main" val="3897524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9EEA5-576C-4281-AD1D-BC24BC901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/>
              <a:t>2) Bepaal vertrouwen, overeenstemming en</a:t>
            </a:r>
            <a:br>
              <a:rPr lang="nl-NL" sz="3200"/>
            </a:br>
            <a:r>
              <a:rPr lang="nl-NL" sz="3200"/>
              <a:t>     invloed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E9F7EDD-4EB0-439C-B9F9-5853B78EC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De mate van </a:t>
            </a:r>
            <a:r>
              <a:rPr lang="nl-NL" sz="2400" u="sng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onderling vertrouwen</a:t>
            </a: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lvl="0" indent="0">
              <a:lnSpc>
                <a:spcPct val="100000"/>
              </a:lnSpc>
              <a:buNone/>
              <a:tabLst>
                <a:tab pos="252095" algn="l"/>
              </a:tabLst>
            </a:pPr>
            <a:r>
              <a:rPr lang="nl-NL" sz="2400"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+, 0, -  (groot, neutraal, klein)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De mate waarin jullie </a:t>
            </a:r>
            <a:r>
              <a:rPr lang="nl-NL" sz="2400" u="sng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het eens zijn</a:t>
            </a: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</a:p>
          <a:p>
            <a:pPr marL="0" lvl="0" indent="0">
              <a:lnSpc>
                <a:spcPct val="100000"/>
              </a:lnSpc>
              <a:buNone/>
              <a:tabLst>
                <a:tab pos="252095" algn="l"/>
              </a:tabLst>
            </a:pPr>
            <a:r>
              <a:rPr lang="nl-NL" sz="2400"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+, 0, -  (altijd, soms, nooit)</a:t>
            </a:r>
          </a:p>
          <a:p>
            <a:pPr marL="342900" lvl="0" indent="-342900">
              <a:lnSpc>
                <a:spcPct val="100000"/>
              </a:lnSpc>
              <a:buFont typeface="Symbol" panose="05050102010706020507" pitchFamily="18" charset="2"/>
              <a:buChar char=""/>
              <a:tabLst>
                <a:tab pos="252095" algn="l"/>
              </a:tabLst>
            </a:pPr>
            <a:r>
              <a:rPr lang="nl-NL" sz="2400" u="sng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Invloed op jou </a:t>
            </a: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(belang van de partij voor jee organisatie/je werk): 	</a:t>
            </a:r>
          </a:p>
          <a:p>
            <a:pPr marL="0" lvl="0" indent="0">
              <a:lnSpc>
                <a:spcPct val="100000"/>
              </a:lnSpc>
              <a:buNone/>
              <a:tabLst>
                <a:tab pos="252095" algn="l"/>
              </a:tabLst>
            </a:pPr>
            <a:r>
              <a:rPr lang="nl-NL" sz="2400"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nl-NL" sz="2400">
                <a:effectLst/>
                <a:latin typeface="D-DIN" panose="020B0504030202030204"/>
                <a:ea typeface="Times New Roman" panose="02020603050405020304" pitchFamily="18" charset="0"/>
                <a:cs typeface="Times New Roman" panose="02020603050405020304" pitchFamily="18" charset="0"/>
              </a:rPr>
              <a:t>+, 0, -  (groot, neutraal, klein)</a:t>
            </a:r>
          </a:p>
          <a:p>
            <a:pPr marL="0" indent="0">
              <a:buNone/>
            </a:pPr>
            <a:r>
              <a:rPr lang="nl-NL" sz="2000">
                <a:solidFill>
                  <a:schemeClr val="bg1"/>
                </a:solidFill>
              </a:rPr>
              <a:t>	</a:t>
            </a:r>
            <a:endParaRPr lang="nl-NL" sz="2000" b="1">
              <a:solidFill>
                <a:schemeClr val="bg1"/>
              </a:solidFill>
              <a:latin typeface="Viner Hand ITC" panose="03070502030502020203" pitchFamily="66" charset="0"/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4613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6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66"/>
      </a:accent1>
      <a:accent2>
        <a:srgbClr val="99FF33"/>
      </a:accent2>
      <a:accent3>
        <a:srgbClr val="0099CC"/>
      </a:accent3>
      <a:accent4>
        <a:srgbClr val="FFCC00"/>
      </a:accent4>
      <a:accent5>
        <a:srgbClr val="00CC00"/>
      </a:accent5>
      <a:accent6>
        <a:srgbClr val="33CCCC"/>
      </a:accent6>
      <a:hlink>
        <a:srgbClr val="0563C1"/>
      </a:hlink>
      <a:folHlink>
        <a:srgbClr val="954F72"/>
      </a:folHlink>
    </a:clrScheme>
    <a:fontScheme name="Aangepast 1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597</Words>
  <Application>Microsoft Office PowerPoint</Application>
  <PresentationFormat>Diavoorstelling (4:3)</PresentationFormat>
  <Paragraphs>105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Corbel</vt:lpstr>
      <vt:lpstr>D-DIN</vt:lpstr>
      <vt:lpstr>Symbol</vt:lpstr>
      <vt:lpstr>VAG Rounded</vt:lpstr>
      <vt:lpstr>Viner Hand ITC</vt:lpstr>
      <vt:lpstr>Wingdings</vt:lpstr>
      <vt:lpstr>Kantoorthema</vt:lpstr>
      <vt:lpstr>Samen Ouder Worden</vt:lpstr>
      <vt:lpstr>Programma</vt:lpstr>
      <vt:lpstr>Werkwijze webinar</vt:lpstr>
      <vt:lpstr>Het belang van een netwerk</vt:lpstr>
      <vt:lpstr>Het belang van een netwerk</vt:lpstr>
      <vt:lpstr>Wat werkt wel (en niet)?</vt:lpstr>
      <vt:lpstr>Je netwerk in kaart</vt:lpstr>
      <vt:lpstr>1) Inventariseer je netwerk</vt:lpstr>
      <vt:lpstr>2) Bepaal vertrouwen, overeenstemming en      invloed</vt:lpstr>
      <vt:lpstr>3) Breng de verhoudingen in beeld</vt:lpstr>
      <vt:lpstr>Of zo: </vt:lpstr>
      <vt:lpstr>4) Trek conclusies en 5) Neem actie</vt:lpstr>
      <vt:lpstr>Opbrengst en vervolg</vt:lpstr>
      <vt:lpstr>En verder…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Yvonne Snelders</dc:creator>
  <cp:lastModifiedBy>willem</cp:lastModifiedBy>
  <cp:revision>27</cp:revision>
  <dcterms:created xsi:type="dcterms:W3CDTF">2019-04-25T14:11:24Z</dcterms:created>
  <dcterms:modified xsi:type="dcterms:W3CDTF">2020-09-09T11:25:34Z</dcterms:modified>
</cp:coreProperties>
</file>